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39c89e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39c89e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39c89e43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39c89e43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39c89e43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39c89e43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39c89e43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f39c89e43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39c89e43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39c89e43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39c89e43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39c89e43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39c89e43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39c89e43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39c89e43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f39c89e43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39c89e43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39c89e43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39c89e43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f39c89e43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39c89e43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39c89e43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39c89e43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39c89e43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39c89e43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f39c89e43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39c89e43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f39c89e43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39c89e43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39c89e43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39c89e43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39c89e43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39c89e43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39c89e43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39c89e43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39c89e43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39c89e43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f39c89e43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39c89e43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39c89e43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39c89e43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f39c89e43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39c89e43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39c89e43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39c89e43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39c89e43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39c89e43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39c89e43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3a3eb21be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3a3eb21be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3a3eb21be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3a3eb21be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3a3eb21be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f3a3eb21be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f3a3eb21be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f3a3eb21be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3a3eb21be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f3a3eb21be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3bb7bd22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f3bb7bd22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39c89e4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39c89e4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39c89e43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f39c89e43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39c89e43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39c89e43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39c89e43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39c89e43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39c89e43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39c89e43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39c89e43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39c89e43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8.jpg"/><Relationship Id="rId5" Type="http://schemas.openxmlformats.org/officeDocument/2006/relationships/image" Target="../media/image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5" Type="http://schemas.openxmlformats.org/officeDocument/2006/relationships/image" Target="../media/image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Relationship Id="rId5" Type="http://schemas.openxmlformats.org/officeDocument/2006/relationships/image" Target="../media/image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30.jpg"/><Relationship Id="rId5" Type="http://schemas.openxmlformats.org/officeDocument/2006/relationships/image" Target="../media/image17.jpg"/><Relationship Id="rId6" Type="http://schemas.openxmlformats.org/officeDocument/2006/relationships/image" Target="../media/image1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g"/><Relationship Id="rId4" Type="http://schemas.openxmlformats.org/officeDocument/2006/relationships/image" Target="../media/image34.jpg"/><Relationship Id="rId5" Type="http://schemas.openxmlformats.org/officeDocument/2006/relationships/image" Target="../media/image20.jpg"/><Relationship Id="rId6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Relationship Id="rId4" Type="http://schemas.openxmlformats.org/officeDocument/2006/relationships/image" Target="../media/image41.jpg"/><Relationship Id="rId5" Type="http://schemas.openxmlformats.org/officeDocument/2006/relationships/image" Target="../media/image53.jpg"/><Relationship Id="rId6" Type="http://schemas.openxmlformats.org/officeDocument/2006/relationships/image" Target="../media/image37.jpg"/><Relationship Id="rId7" Type="http://schemas.openxmlformats.org/officeDocument/2006/relationships/image" Target="../media/image3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1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jpg"/><Relationship Id="rId4" Type="http://schemas.openxmlformats.org/officeDocument/2006/relationships/image" Target="../media/image4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Relationship Id="rId4" Type="http://schemas.openxmlformats.org/officeDocument/2006/relationships/image" Target="../media/image4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9.jpg"/><Relationship Id="rId4" Type="http://schemas.openxmlformats.org/officeDocument/2006/relationships/image" Target="../media/image4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7.jpg"/><Relationship Id="rId4" Type="http://schemas.openxmlformats.org/officeDocument/2006/relationships/image" Target="../media/image1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gif"/><Relationship Id="rId4" Type="http://schemas.openxmlformats.org/officeDocument/2006/relationships/image" Target="../media/image48.jpg"/><Relationship Id="rId5" Type="http://schemas.openxmlformats.org/officeDocument/2006/relationships/image" Target="../media/image52.jpg"/><Relationship Id="rId6" Type="http://schemas.openxmlformats.org/officeDocument/2006/relationships/image" Target="../media/image54.jpg"/><Relationship Id="rId7" Type="http://schemas.openxmlformats.org/officeDocument/2006/relationships/image" Target="../media/image56.jpg"/><Relationship Id="rId8" Type="http://schemas.openxmlformats.org/officeDocument/2006/relationships/image" Target="../media/image5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1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jpg"/><Relationship Id="rId4" Type="http://schemas.openxmlformats.org/officeDocument/2006/relationships/image" Target="../media/image6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jpg"/><Relationship Id="rId4" Type="http://schemas.openxmlformats.org/officeDocument/2006/relationships/image" Target="../media/image62.jpg"/><Relationship Id="rId5" Type="http://schemas.openxmlformats.org/officeDocument/2006/relationships/image" Target="../media/image6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4.jpg"/><Relationship Id="rId6" Type="http://schemas.openxmlformats.org/officeDocument/2006/relationships/image" Target="../media/image66.jpg"/><Relationship Id="rId7" Type="http://schemas.openxmlformats.org/officeDocument/2006/relationships/image" Target="../media/image1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jpg"/><Relationship Id="rId4" Type="http://schemas.openxmlformats.org/officeDocument/2006/relationships/image" Target="../media/image1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1.jpg"/><Relationship Id="rId4" Type="http://schemas.openxmlformats.org/officeDocument/2006/relationships/hyperlink" Target="https://onlinelibrary.wiley.com/doi/10.1002/jmv.26514" TargetMode="External"/><Relationship Id="rId5" Type="http://schemas.openxmlformats.org/officeDocument/2006/relationships/image" Target="../media/image1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15.jpg"/><Relationship Id="rId7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9.jpg"/><Relationship Id="rId5" Type="http://schemas.openxmlformats.org/officeDocument/2006/relationships/image" Target="../media/image49.jpg"/><Relationship Id="rId6" Type="http://schemas.openxmlformats.org/officeDocument/2006/relationships/image" Target="../media/image12.jpg"/><Relationship Id="rId7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CDB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63075" y="3605250"/>
            <a:ext cx="53682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COVID Conundrum: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Inquiry into Credibility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63" y="137375"/>
            <a:ext cx="5368225" cy="34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6350" y="4681800"/>
            <a:ext cx="18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© 2022. Douglas Allchin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559475" y="4681800"/>
            <a:ext cx="239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http://shipseducation.net/covid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1966538" y="4432275"/>
            <a:ext cx="587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qualified to know? What is expertise?</a:t>
            </a:r>
            <a:endParaRPr b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175" y="95850"/>
            <a:ext cx="6639651" cy="398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363" y="4510463"/>
            <a:ext cx="397725" cy="3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144425" y="4078275"/>
            <a:ext cx="904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Assessments by Donald Trump (U.S. President) and Dr. Anthony Fauci (Director of the National Inst. of Allergy and Infectious Diseases) differ.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1404350" y="4168350"/>
            <a:ext cx="711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scientific institutions achieve their credibility?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DC.jpg - 84311 Bytes"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225" y="202850"/>
            <a:ext cx="4687821" cy="35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425" y="202850"/>
            <a:ext cx="3558525" cy="350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42" name="Google Shape;14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613" y="4246525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3356500" y="4211450"/>
            <a:ext cx="582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Were Levitt's claims credible? On what basis?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24063" cy="4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3200" y="88325"/>
            <a:ext cx="6036050" cy="326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763" y="4289638"/>
            <a:ext cx="397725" cy="3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759550" y="3338350"/>
            <a:ext cx="624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March 24, 2020 -- Nobel Prize-winner Michael Levitt declares peak and predicts decline of cases in Italy, the U.S. and elsewhere.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254125" y="1569925"/>
            <a:ext cx="250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Levitt's claims were wrong.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Why was he not credible?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625" y="71975"/>
            <a:ext cx="6390900" cy="25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852" y="2712925"/>
            <a:ext cx="5959672" cy="2408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938" y="2748463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/>
        </p:nvSpPr>
        <p:spPr>
          <a:xfrm>
            <a:off x="864950" y="4086575"/>
            <a:ext cx="7968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Miracle cure or tantalizing hype? What should be the basis for your belief -- reported evidence or expertise?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478" y="88325"/>
            <a:ext cx="5495046" cy="32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575" y="88325"/>
            <a:ext cx="2583812" cy="32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3255475" y="3303200"/>
            <a:ext cx="5495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President Trump calls it a "game changer."                                                                                                                                                                          Dr. Fauci says the evidence is "anecdotal."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310375" y="3303200"/>
            <a:ext cx="269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March 21, 2020--A rural doctor reports 100% cure with HCQ.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rrow-r.gif - 113 Bytes" id="169" name="Google Shape;1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13" y="4171588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4858250" y="2523300"/>
            <a:ext cx="4019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would you learn about criticism in the scientific journals?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75" y="0"/>
            <a:ext cx="3933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4781550" y="836000"/>
            <a:ext cx="4248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12, 2020 -- The publication of the original study on HCQ is questioned by fellow French scientists.</a:t>
            </a:r>
            <a:endParaRPr sz="2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238" y="2601475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3033350" y="3855350"/>
            <a:ext cx="582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12, 2020 -- A small Brazilian study of HCQ is halted when many participants die.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Verdict?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oversold false hype.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75" y="160025"/>
            <a:ext cx="2700450" cy="478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348" y="160025"/>
            <a:ext cx="5405802" cy="36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1123950" y="4426850"/>
            <a:ext cx="75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should not have trusted these three "experts." Why not?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875" y="55250"/>
            <a:ext cx="3021277" cy="39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100" y="55250"/>
            <a:ext cx="3174900" cy="39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25" y="55250"/>
            <a:ext cx="2322027" cy="3950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93" name="Google Shape;19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437" y="4503050"/>
            <a:ext cx="397725" cy="3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>
            <a:off x="3781350" y="4081775"/>
            <a:ext cx="158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/>
        </p:nvSpPr>
        <p:spPr>
          <a:xfrm>
            <a:off x="1181100" y="4514850"/>
            <a:ext cx="683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 depends on a </a:t>
            </a: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consensus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experts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27425" l="0" r="0" t="0"/>
          <a:stretch/>
        </p:blipFill>
        <p:spPr>
          <a:xfrm>
            <a:off x="168464" y="0"/>
            <a:ext cx="8813385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/>
        </p:nvSpPr>
        <p:spPr>
          <a:xfrm>
            <a:off x="342900" y="3540575"/>
            <a:ext cx="832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Thinking historically, what should have been the consumer's basis for the most trustworthy claims?</a:t>
            </a:r>
            <a:endParaRPr i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Evidence, arguments, or expertise?</a:t>
            </a:r>
            <a:endParaRPr i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judgment or reliance on experts?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12996" r="14233" t="0"/>
          <a:stretch/>
        </p:blipFill>
        <p:spPr>
          <a:xfrm>
            <a:off x="182550" y="121375"/>
            <a:ext cx="2760361" cy="286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4">
            <a:alphaModFix/>
          </a:blip>
          <a:srcRect b="0" l="18979" r="14588" t="0"/>
          <a:stretch/>
        </p:blipFill>
        <p:spPr>
          <a:xfrm>
            <a:off x="3228975" y="133350"/>
            <a:ext cx="2638425" cy="28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5">
            <a:alphaModFix/>
          </a:blip>
          <a:srcRect b="0" l="17477" r="7800" t="0"/>
          <a:stretch/>
        </p:blipFill>
        <p:spPr>
          <a:xfrm>
            <a:off x="6088256" y="133350"/>
            <a:ext cx="2865243" cy="28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182500" y="2960375"/>
            <a:ext cx="276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March 11, 2020 -- Trump: "We will have a vaccine very soon."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3135425" y="2945075"/>
            <a:ext cx="27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31, 2020 -- Fauci: Expect a "second wave" in the fall</a:t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6088250" y="2945075"/>
            <a:ext cx="276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April 3, 2020 -- CDC: Wear a mask in public.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rrow-r.gif - 113 Bytes" id="212" name="Google Shape;21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88" y="3664850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133050" y="3872025"/>
            <a:ext cx="409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label the axes?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75" y="152400"/>
            <a:ext cx="8591424" cy="36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523450" y="4253025"/>
            <a:ext cx="409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this graph convey</a:t>
            </a: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525" y="4793775"/>
            <a:ext cx="180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</a:rPr>
              <a:t>New York Times</a:t>
            </a:r>
            <a:r>
              <a:rPr lang="en" sz="900">
                <a:solidFill>
                  <a:schemeClr val="dk1"/>
                </a:solidFill>
              </a:rPr>
              <a:t>, Nov. 11, 2020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descr="arrow-r.gif - 113 Bytes"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725" y="3991088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450" y="4426113"/>
            <a:ext cx="2190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5292650" y="2478100"/>
            <a:ext cx="3696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costs of disregarding expertise: college students partying on beach and Mardi Gras celebrants spread covid to family and friends; two vocal covid-critics died of covid; a university in Virginia re-opened and spread covid to local town residents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650" y="102875"/>
            <a:ext cx="3600600" cy="227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" y="102875"/>
            <a:ext cx="3452880" cy="22793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0800" y="2571750"/>
            <a:ext cx="3295649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50" y="2571750"/>
            <a:ext cx="1672243" cy="21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6435" y="102875"/>
            <a:ext cx="1523815" cy="227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/>
        </p:nvSpPr>
        <p:spPr>
          <a:xfrm>
            <a:off x="400050" y="4048100"/>
            <a:ext cx="854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How could you have tried to persuade someone who did not view covid as a risk to respect the scientific expertise and consensus?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50" y="148950"/>
            <a:ext cx="8762750" cy="37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229" name="Google Shape;2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88" y="4122050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140975"/>
            <a:ext cx="4069000" cy="38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300" y="198125"/>
            <a:ext cx="4686300" cy="28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4305350" y="3128150"/>
            <a:ext cx="46863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Jan. 22, 2020 -- Belgian doctor claims "5G is life-threatening, and no one knows it” — and it caused the covid pandemic in China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… Just compare the maps!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 b="0" l="4652" r="4661" t="0"/>
          <a:stretch/>
        </p:blipFill>
        <p:spPr>
          <a:xfrm>
            <a:off x="4686300" y="160025"/>
            <a:ext cx="4375225" cy="4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160025"/>
            <a:ext cx="4375225" cy="47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4637013" y="4103525"/>
            <a:ext cx="362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evidence for cell phones causing cancer, including an Italian Supreme Court ruling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00" y="160025"/>
            <a:ext cx="3222450" cy="429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025" y="160025"/>
            <a:ext cx="3627600" cy="386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703875" y="4380425"/>
            <a:ext cx="337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evidence for cancer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high voltage power lines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/>
        </p:nvSpPr>
        <p:spPr>
          <a:xfrm>
            <a:off x="668850" y="4185675"/>
            <a:ext cx="796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whether these maps, theories and supplemental evidence are sufficient for believing the 5G theory of covid.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775" y="123700"/>
            <a:ext cx="5227912" cy="40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257" name="Google Shape;25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266700" y="4214975"/>
            <a:ext cx="397725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2747100" y="4520000"/>
            <a:ext cx="364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 is not causation.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463" y="87950"/>
            <a:ext cx="4464875" cy="4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1028100" y="4143900"/>
            <a:ext cx="708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 evidence from 1980s-90s was attributed to confounders. Earlier published studies were invalidated.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763" y="97925"/>
            <a:ext cx="3034482" cy="40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/>
        </p:nvSpPr>
        <p:spPr>
          <a:xfrm>
            <a:off x="4911950" y="1295700"/>
            <a:ext cx="3780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 studies, repeated many times, have failed to establish a relationship between cell phone radiation and any adverse health effect. Online information is hearsay only.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50" y="157125"/>
            <a:ext cx="4530225" cy="4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/>
        </p:nvSpPr>
        <p:spPr>
          <a:xfrm>
            <a:off x="1642550" y="4020725"/>
            <a:ext cx="6140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celebrities have promoted the 5G theory.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How should we regard their testimony?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943100" y="4519775"/>
            <a:ext cx="397725" cy="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7675" y="102075"/>
            <a:ext cx="1417625" cy="38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863" y="102075"/>
            <a:ext cx="1695711" cy="38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1919" y="102075"/>
            <a:ext cx="1551631" cy="38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0488" y="102075"/>
            <a:ext cx="1749112" cy="38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25" y="102075"/>
            <a:ext cx="1749100" cy="38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144625" y="4287650"/>
            <a:ext cx="790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recall when you first heard about the coronavirus?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were your initial impressions?</a:t>
            </a:r>
            <a:endParaRPr i="1"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25" y="76200"/>
            <a:ext cx="7359725" cy="4139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25" y="4402900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/>
        </p:nvSpPr>
        <p:spPr>
          <a:xfrm>
            <a:off x="3770825" y="4057600"/>
            <a:ext cx="479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information can spread rapidly and widely through social media, unchecked</a:t>
            </a:r>
            <a:r>
              <a:rPr lang="en" sz="15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25" y="59075"/>
            <a:ext cx="3451375" cy="49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 rotWithShape="1">
          <a:blip r:embed="rId4">
            <a:alphaModFix/>
          </a:blip>
          <a:srcRect b="0" l="22057" r="0" t="0"/>
          <a:stretch/>
        </p:blipFill>
        <p:spPr>
          <a:xfrm>
            <a:off x="3810050" y="59075"/>
            <a:ext cx="5249399" cy="3793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3"/>
          <p:cNvPicPr preferRelativeResize="0"/>
          <p:nvPr/>
        </p:nvPicPr>
        <p:blipFill rotWithShape="1">
          <a:blip r:embed="rId3">
            <a:alphaModFix/>
          </a:blip>
          <a:srcRect b="23850" l="0" r="0" t="0"/>
          <a:stretch/>
        </p:blipFill>
        <p:spPr>
          <a:xfrm>
            <a:off x="209550" y="36600"/>
            <a:ext cx="8763251" cy="44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/>
          <p:nvPr/>
        </p:nvSpPr>
        <p:spPr>
          <a:xfrm>
            <a:off x="282025" y="4485150"/>
            <a:ext cx="869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within "bubbles" can create </a:t>
            </a:r>
            <a:r>
              <a:rPr b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consensus effects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0" y="152400"/>
            <a:ext cx="236559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075" y="152400"/>
            <a:ext cx="163019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/>
        </p:nvSpPr>
        <p:spPr>
          <a:xfrm>
            <a:off x="2659175" y="3976125"/>
            <a:ext cx="435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5G cell towers were widely vandalized in Europe.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175" y="152400"/>
            <a:ext cx="4522074" cy="3646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/>
          <p:cNvPicPr preferRelativeResize="0"/>
          <p:nvPr/>
        </p:nvPicPr>
        <p:blipFill rotWithShape="1">
          <a:blip r:embed="rId3">
            <a:alphaModFix/>
          </a:blip>
          <a:srcRect b="9950" l="0" r="0" t="0"/>
          <a:stretch/>
        </p:blipFill>
        <p:spPr>
          <a:xfrm>
            <a:off x="322050" y="121625"/>
            <a:ext cx="2020724" cy="329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 rotWithShape="1">
          <a:blip r:embed="rId4">
            <a:alphaModFix/>
          </a:blip>
          <a:srcRect b="1972" l="0" r="0" t="7978"/>
          <a:stretch/>
        </p:blipFill>
        <p:spPr>
          <a:xfrm>
            <a:off x="2554044" y="139069"/>
            <a:ext cx="1846505" cy="329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 rotWithShape="1">
          <a:blip r:embed="rId5">
            <a:alphaModFix/>
          </a:blip>
          <a:srcRect b="9950" l="0" r="0" t="0"/>
          <a:stretch/>
        </p:blipFill>
        <p:spPr>
          <a:xfrm>
            <a:off x="4895850" y="121625"/>
            <a:ext cx="1901734" cy="328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 rotWithShape="1">
          <a:blip r:embed="rId6">
            <a:alphaModFix/>
          </a:blip>
          <a:srcRect b="6601" l="0" r="0" t="3341"/>
          <a:stretch/>
        </p:blipFill>
        <p:spPr>
          <a:xfrm>
            <a:off x="7011948" y="138977"/>
            <a:ext cx="1749052" cy="328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/>
        </p:nvSpPr>
        <p:spPr>
          <a:xfrm>
            <a:off x="933450" y="3866700"/>
            <a:ext cx="83058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false theories circulated widely, believed by many.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How might you escape believing such false theories?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How would you argue to someone else who did believe them?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610950" y="3401825"/>
            <a:ext cx="14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blames China.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45"/>
          <p:cNvSpPr txBox="1"/>
          <p:nvPr/>
        </p:nvSpPr>
        <p:spPr>
          <a:xfrm>
            <a:off x="2752725" y="3401825"/>
            <a:ext cx="14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China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blames U.S.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4839525" y="3401825"/>
            <a:ext cx="213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16 – Eric Trump calls virus a hoax to impede his father's election.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45"/>
          <p:cNvSpPr txBox="1"/>
          <p:nvPr/>
        </p:nvSpPr>
        <p:spPr>
          <a:xfrm>
            <a:off x="7011975" y="3401825"/>
            <a:ext cx="184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24 –Donald Trump suggests drinking bleach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321" name="Google Shape;32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933450" y="4305763"/>
            <a:ext cx="397725" cy="42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322" name="Google Shape;32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933450" y="4744825"/>
            <a:ext cx="397725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125" y="-12700"/>
            <a:ext cx="6784575" cy="41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/>
        </p:nvSpPr>
        <p:spPr>
          <a:xfrm>
            <a:off x="782475" y="4169150"/>
            <a:ext cx="7951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reviewing the history of covid, what have you learned about how to know which scientific claims are trustworthy, and which are not?</a:t>
            </a:r>
            <a:endParaRPr sz="2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329" name="Google Shape;3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400050" y="4229563"/>
            <a:ext cx="397725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50" y="77325"/>
            <a:ext cx="7896101" cy="39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7"/>
          <p:cNvSpPr txBox="1"/>
          <p:nvPr/>
        </p:nvSpPr>
        <p:spPr>
          <a:xfrm>
            <a:off x="85650" y="4025375"/>
            <a:ext cx="897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REAL-WORLD TEST: A new scientific study claims that mouthwash will kill the coronavirus.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https://onlinelibrary.wiley.com/doi/10.1002/jmv.26514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1872450" y="4644913"/>
            <a:ext cx="5703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you decide if this can keep you safe?</a:t>
            </a:r>
            <a:endParaRPr sz="2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337" name="Google Shape;33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1543050" y="4686763"/>
            <a:ext cx="397725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CDB6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/>
          <p:nvPr/>
        </p:nvSpPr>
        <p:spPr>
          <a:xfrm>
            <a:off x="1012950" y="3617375"/>
            <a:ext cx="741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COVID: An Inquiry into Credibility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3" name="Google Shape;3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050" y="137375"/>
            <a:ext cx="5368225" cy="34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8"/>
          <p:cNvSpPr txBox="1"/>
          <p:nvPr/>
        </p:nvSpPr>
        <p:spPr>
          <a:xfrm>
            <a:off x="106350" y="4681800"/>
            <a:ext cx="18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© 2022. Douglas Allchin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6559475" y="4681800"/>
            <a:ext cx="239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http://shipseducation.net/covid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724500" y="4457200"/>
            <a:ext cx="796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hoarding of toilet paper, sanitizer, face masks, grocery staples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50" y="88325"/>
            <a:ext cx="7797301" cy="44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962000" y="1043075"/>
            <a:ext cx="3603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challenge</a:t>
            </a:r>
            <a:r>
              <a:rPr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scientific</a:t>
            </a:r>
            <a:endParaRPr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claims should</a:t>
            </a:r>
            <a:endParaRPr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trusted?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750" y="0"/>
            <a:ext cx="3796601" cy="50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523500" y="3684475"/>
            <a:ext cx="809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Remedies for sale: elderberry tincture, anti-viral aromatherapy,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oregano oil, colloidal VitalSilver, boneset tea, frankincense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164000" y="4438550"/>
            <a:ext cx="696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any of these effective? </a:t>
            </a:r>
            <a:r>
              <a:rPr b="1" i="1" lang="en" sz="2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would you know</a:t>
            </a:r>
            <a:r>
              <a:rPr b="1" i="1"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100" y="0"/>
            <a:ext cx="1739892" cy="37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00" y="0"/>
            <a:ext cx="1739900" cy="36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0675" y="0"/>
            <a:ext cx="4392599" cy="32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8600" y="1489400"/>
            <a:ext cx="2847876" cy="218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925" y="4555300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2776188" y="4234125"/>
            <a:ext cx="39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detect fraud?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213" y="4343050"/>
            <a:ext cx="397725" cy="3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04800"/>
            <a:ext cx="4253026" cy="31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86625" y="3418375"/>
            <a:ext cx="282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fake hand sanitizer (India)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2067" y="304800"/>
            <a:ext cx="4605733" cy="31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572000" y="3491150"/>
            <a:ext cx="436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U.S. Food &amp; Drug Administration stops fraudulent sales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350750" y="2377700"/>
            <a:ext cx="4907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is trust about scientific information different from trust about moral guidance or personal loyalty?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312800" y="1111863"/>
            <a:ext cx="490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Why--or when--do we trust others?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00" y="0"/>
            <a:ext cx="3495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263" y="1190038"/>
            <a:ext cx="397725" cy="39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-r.gif - 113 Bytes"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275" y="2504950"/>
            <a:ext cx="397725" cy="3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1009000" y="4026725"/>
            <a:ext cx="777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serious was the threat? From a historically situated perspective, how should you have assessed different claims?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rrow-r.gif - 113 Bytes"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00" y="4222525"/>
            <a:ext cx="397725" cy="3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855" l="0" r="0" t="845"/>
          <a:stretch/>
        </p:blipFill>
        <p:spPr>
          <a:xfrm>
            <a:off x="5743575" y="46050"/>
            <a:ext cx="3234524" cy="21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75" y="46050"/>
            <a:ext cx="3234525" cy="211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2872" y="1907000"/>
            <a:ext cx="3239128" cy="21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7">
            <a:alphaModFix/>
          </a:blip>
          <a:srcRect b="0" l="6147" r="0" t="0"/>
          <a:stretch/>
        </p:blipFill>
        <p:spPr>
          <a:xfrm>
            <a:off x="4688550" y="1907000"/>
            <a:ext cx="3374150" cy="21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