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7ff4f7c97b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7ff4f7c97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81b37a301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181b37a301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181b37a301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181b37a301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181b37a301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181b37a301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181b37a30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181b37a30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81b37a301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181b37a301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181b37a301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181b37a301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181b37a301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181b37a301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181b37a301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181b37a301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25ea33ff6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25ea33ff6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81b37a301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181b37a301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7ff4f7c9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7ff4f7c9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181b37a301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181b37a301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81b37a301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181b37a301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181b37a301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181b37a301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81b37a301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181b37a301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181b37a301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181b37a301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81b37a301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181b37a301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181b37a301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181b37a301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181b37a30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181b37a30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181b37a301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181b37a301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81b37a301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181b37a301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181b37a30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181b37a30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181b37a301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181b37a301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181b37a301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181b37a301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181b37a301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181b37a301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181b37a301_0_8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181b37a301_0_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22c5b5cc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22c5b5cc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81b37a301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181b37a301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181b37a301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181b37a301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181b37a301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181b37a30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181b37a301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181b37a301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181b37a301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181b37a301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181b37a301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181b37a301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181b37a301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181b37a301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181b37a301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181b37a301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181b37a301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181b37a301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181b37a301_0_5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181b37a301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181b37a301_0_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181b37a301_0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181b37a301_0_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181b37a301_0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181b37a301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181b37a301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181b37a30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181b37a30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181b37a301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181b37a301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0edee72dc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0edee72dc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181b37a301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181b37a301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181b37a301_0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181b37a301_0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181b37a301_0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181b37a301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181b37a301_0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181b37a301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181b37a301_0_6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181b37a301_0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181b37a301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181b37a301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181b37a301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181b37a301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181b37a301_0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181b37a301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181b37a301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181b37a301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181b37a301_0_7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181b37a301_0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181b37a301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181b37a301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81b37a301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181b37a301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1ac51e603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1ac51e603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0edee72dc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0edee72dc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181b37a301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181b37a301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181b37a301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181b37a301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181b37a301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181b37a301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.jpg"/><Relationship Id="rId5" Type="http://schemas.openxmlformats.org/officeDocument/2006/relationships/image" Target="../media/image19.jpg"/><Relationship Id="rId6" Type="http://schemas.openxmlformats.org/officeDocument/2006/relationships/image" Target="../media/image3.jpg"/><Relationship Id="rId7" Type="http://schemas.openxmlformats.org/officeDocument/2006/relationships/image" Target="../media/image11.jpg"/><Relationship Id="rId8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Relationship Id="rId4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Relationship Id="rId4" Type="http://schemas.openxmlformats.org/officeDocument/2006/relationships/image" Target="../media/image22.jpg"/><Relationship Id="rId5" Type="http://schemas.openxmlformats.org/officeDocument/2006/relationships/image" Target="../media/image16.jpg"/><Relationship Id="rId6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22.jpg"/><Relationship Id="rId5" Type="http://schemas.openxmlformats.org/officeDocument/2006/relationships/image" Target="../media/image16.jpg"/><Relationship Id="rId6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3.jpg"/><Relationship Id="rId4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jpg"/><Relationship Id="rId4" Type="http://schemas.openxmlformats.org/officeDocument/2006/relationships/image" Target="../media/image21.png"/><Relationship Id="rId5" Type="http://schemas.openxmlformats.org/officeDocument/2006/relationships/image" Target="../media/image27.png"/><Relationship Id="rId6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g"/><Relationship Id="rId4" Type="http://schemas.openxmlformats.org/officeDocument/2006/relationships/image" Target="../media/image39.jpg"/><Relationship Id="rId5" Type="http://schemas.openxmlformats.org/officeDocument/2006/relationships/image" Target="../media/image31.jpg"/><Relationship Id="rId6" Type="http://schemas.openxmlformats.org/officeDocument/2006/relationships/image" Target="../media/image25.jpg"/><Relationship Id="rId7" Type="http://schemas.openxmlformats.org/officeDocument/2006/relationships/image" Target="../media/image2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png"/><Relationship Id="rId4" Type="http://schemas.openxmlformats.org/officeDocument/2006/relationships/image" Target="../media/image30.jpg"/><Relationship Id="rId5" Type="http://schemas.openxmlformats.org/officeDocument/2006/relationships/image" Target="../media/image3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jpg"/><Relationship Id="rId4" Type="http://schemas.openxmlformats.org/officeDocument/2006/relationships/image" Target="../media/image49.jpg"/><Relationship Id="rId5" Type="http://schemas.openxmlformats.org/officeDocument/2006/relationships/image" Target="../media/image4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5" Type="http://schemas.openxmlformats.org/officeDocument/2006/relationships/image" Target="../media/image3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4.jpg"/><Relationship Id="rId4" Type="http://schemas.openxmlformats.org/officeDocument/2006/relationships/image" Target="../media/image4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8.png"/><Relationship Id="rId4" Type="http://schemas.openxmlformats.org/officeDocument/2006/relationships/image" Target="../media/image47.jpg"/><Relationship Id="rId5" Type="http://schemas.openxmlformats.org/officeDocument/2006/relationships/image" Target="../media/image5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4.jpg"/><Relationship Id="rId4" Type="http://schemas.openxmlformats.org/officeDocument/2006/relationships/image" Target="../media/image52.jpg"/><Relationship Id="rId5" Type="http://schemas.openxmlformats.org/officeDocument/2006/relationships/image" Target="../media/image57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4.jpg"/><Relationship Id="rId4" Type="http://schemas.openxmlformats.org/officeDocument/2006/relationships/image" Target="../media/image7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5.jpg"/></Relationships>
</file>

<file path=ppt/slides/_rels/slide58.xml.rels><?xml version="1.0" encoding="UTF-8" standalone="yes"?><Relationships xmlns="http://schemas.openxmlformats.org/package/2006/relationships"><Relationship Id="rId20" Type="http://schemas.openxmlformats.org/officeDocument/2006/relationships/image" Target="../media/image68.png"/><Relationship Id="rId11" Type="http://schemas.openxmlformats.org/officeDocument/2006/relationships/image" Target="../media/image75.png"/><Relationship Id="rId10" Type="http://schemas.openxmlformats.org/officeDocument/2006/relationships/image" Target="../media/image74.png"/><Relationship Id="rId13" Type="http://schemas.openxmlformats.org/officeDocument/2006/relationships/image" Target="../media/image69.png"/><Relationship Id="rId1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6.png"/><Relationship Id="rId4" Type="http://schemas.openxmlformats.org/officeDocument/2006/relationships/image" Target="../media/image78.png"/><Relationship Id="rId9" Type="http://schemas.openxmlformats.org/officeDocument/2006/relationships/image" Target="../media/image64.png"/><Relationship Id="rId15" Type="http://schemas.openxmlformats.org/officeDocument/2006/relationships/image" Target="../media/image61.jpg"/><Relationship Id="rId14" Type="http://schemas.openxmlformats.org/officeDocument/2006/relationships/image" Target="../media/image59.png"/><Relationship Id="rId17" Type="http://schemas.openxmlformats.org/officeDocument/2006/relationships/image" Target="../media/image77.jpg"/><Relationship Id="rId16" Type="http://schemas.openxmlformats.org/officeDocument/2006/relationships/image" Target="../media/image72.png"/><Relationship Id="rId5" Type="http://schemas.openxmlformats.org/officeDocument/2006/relationships/image" Target="../media/image58.jpg"/><Relationship Id="rId19" Type="http://schemas.openxmlformats.org/officeDocument/2006/relationships/image" Target="../media/image76.png"/><Relationship Id="rId6" Type="http://schemas.openxmlformats.org/officeDocument/2006/relationships/image" Target="../media/image55.jpg"/><Relationship Id="rId18" Type="http://schemas.openxmlformats.org/officeDocument/2006/relationships/image" Target="../media/image66.png"/><Relationship Id="rId7" Type="http://schemas.openxmlformats.org/officeDocument/2006/relationships/image" Target="../media/image60.png"/><Relationship Id="rId8" Type="http://schemas.openxmlformats.org/officeDocument/2006/relationships/image" Target="../media/image6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1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.jpg"/><Relationship Id="rId4" Type="http://schemas.openxmlformats.org/officeDocument/2006/relationships/image" Target="../media/image19.jpg"/><Relationship Id="rId5" Type="http://schemas.openxmlformats.org/officeDocument/2006/relationships/image" Target="../media/image3.jpg"/><Relationship Id="rId6" Type="http://schemas.openxmlformats.org/officeDocument/2006/relationships/image" Target="../media/image11.jpg"/><Relationship Id="rId7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7.jpg"/><Relationship Id="rId6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AD8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540825" y="323375"/>
            <a:ext cx="8160900" cy="966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680675" y="182175"/>
            <a:ext cx="796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Fact-Checking 102</a:t>
            </a:r>
            <a:endParaRPr sz="42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9300" y="4719100"/>
            <a:ext cx="89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© 2024 Douglas Allchin                                                                                        http://shipseducation.net/misinfo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4650" y="1107675"/>
            <a:ext cx="1494174" cy="149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>
            <a:hlinkClick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725" y="2882800"/>
            <a:ext cx="1494176" cy="1483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6650" y="2865288"/>
            <a:ext cx="1494176" cy="148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4875" y="2877663"/>
            <a:ext cx="1494175" cy="1462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1175" y="2884874"/>
            <a:ext cx="1494176" cy="144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48575" y="2877650"/>
            <a:ext cx="1494175" cy="14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654825" y="1724938"/>
            <a:ext cx="5977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The Concepts behind Reliability</a:t>
            </a:r>
            <a:endParaRPr b="1"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/>
        </p:nvSpPr>
        <p:spPr>
          <a:xfrm>
            <a:off x="1414450" y="292050"/>
            <a:ext cx="6417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/>
              <a:t>How will you identify a conflict of interest </a:t>
            </a:r>
            <a:endParaRPr b="1" i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/>
              <a:t>and assess its significance?</a:t>
            </a:r>
            <a:endParaRPr sz="2200"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4088" y="1288375"/>
            <a:ext cx="3895825" cy="35707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/>
        </p:nvSpPr>
        <p:spPr>
          <a:xfrm>
            <a:off x="1414450" y="292050"/>
            <a:ext cx="6417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/>
              <a:t>How will you identify a conflict of interest </a:t>
            </a:r>
            <a:endParaRPr b="1" i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/>
              <a:t>and assess its significance?</a:t>
            </a:r>
            <a:endParaRPr sz="2200"/>
          </a:p>
        </p:txBody>
      </p:sp>
      <p:sp>
        <p:nvSpPr>
          <p:cNvPr id="131" name="Google Shape;131;p23"/>
          <p:cNvSpPr txBox="1"/>
          <p:nvPr/>
        </p:nvSpPr>
        <p:spPr>
          <a:xfrm>
            <a:off x="381000" y="1393200"/>
            <a:ext cx="8339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Look for signs of bias—commercial, ideological, religious? Race, class, gender?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Consider the source of funding? (Is it presented openly?)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Who is the publisher, the host website, or social media feed?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Is the author's </a:t>
            </a:r>
            <a:r>
              <a:rPr lang="en" sz="2200">
                <a:solidFill>
                  <a:schemeClr val="dk1"/>
                </a:solidFill>
              </a:rPr>
              <a:t>affiliation </a:t>
            </a:r>
            <a:r>
              <a:rPr lang="en" sz="2200"/>
              <a:t>hidden or obscured? </a:t>
            </a:r>
            <a:endParaRPr sz="2200"/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(Apply lateral reading?!)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Check sources with alternate interests.</a:t>
            </a:r>
            <a:endParaRPr sz="2200"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5650" y="3215800"/>
            <a:ext cx="1779026" cy="16306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AD8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/>
          <p:nvPr/>
        </p:nvSpPr>
        <p:spPr>
          <a:xfrm>
            <a:off x="540825" y="323375"/>
            <a:ext cx="8160900" cy="966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4"/>
          <p:cNvSpPr txBox="1"/>
          <p:nvPr/>
        </p:nvSpPr>
        <p:spPr>
          <a:xfrm>
            <a:off x="680675" y="182175"/>
            <a:ext cx="796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Fact-Checking 102</a:t>
            </a:r>
            <a:endParaRPr sz="42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8225" y="1481200"/>
            <a:ext cx="1494176" cy="148386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1475150" y="3046625"/>
            <a:ext cx="63039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Review (1):</a:t>
            </a:r>
            <a:r>
              <a:rPr b="1" i="1" lang="en" sz="2800">
                <a:solidFill>
                  <a:schemeClr val="dk1"/>
                </a:solidFill>
              </a:rPr>
              <a:t> Summarize the concept of </a:t>
            </a:r>
            <a:r>
              <a:rPr b="1" i="1" lang="en" sz="2800">
                <a:solidFill>
                  <a:srgbClr val="CC0000"/>
                </a:solidFill>
              </a:rPr>
              <a:t>conflict of interest </a:t>
            </a:r>
            <a:r>
              <a:rPr b="1" i="1" lang="en" sz="2800">
                <a:solidFill>
                  <a:schemeClr val="dk1"/>
                </a:solidFill>
              </a:rPr>
              <a:t>and describe 2 examples involving public scientific claims.</a:t>
            </a:r>
            <a:endParaRPr b="1" i="1"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AD8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/>
          <p:nvPr/>
        </p:nvSpPr>
        <p:spPr>
          <a:xfrm>
            <a:off x="540825" y="323375"/>
            <a:ext cx="8160900" cy="966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5"/>
          <p:cNvSpPr txBox="1"/>
          <p:nvPr/>
        </p:nvSpPr>
        <p:spPr>
          <a:xfrm>
            <a:off x="680675" y="182175"/>
            <a:ext cx="796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Fact-Checking 102</a:t>
            </a:r>
            <a:endParaRPr sz="42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625" y="2214688"/>
            <a:ext cx="1494176" cy="1487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 txBox="1"/>
          <p:nvPr/>
        </p:nvSpPr>
        <p:spPr>
          <a:xfrm>
            <a:off x="2659925" y="2524250"/>
            <a:ext cx="458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2) Investigate credibility.</a:t>
            </a:r>
            <a:endParaRPr b="1" i="1" sz="28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CCCC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7174" y="1426950"/>
            <a:ext cx="3547283" cy="272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 txBox="1"/>
          <p:nvPr/>
        </p:nvSpPr>
        <p:spPr>
          <a:xfrm>
            <a:off x="905400" y="651450"/>
            <a:ext cx="78066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What do we mean by “credibility”?</a:t>
            </a:r>
            <a:endParaRPr b="1" i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3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>
              <a:solidFill>
                <a:schemeClr val="dk1"/>
              </a:solidFill>
            </a:endParaRPr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874" y="1641125"/>
            <a:ext cx="3671076" cy="29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00002">
            <a:off x="5454350" y="2738725"/>
            <a:ext cx="3433475" cy="194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/>
        </p:nvSpPr>
        <p:spPr>
          <a:xfrm>
            <a:off x="905400" y="1489650"/>
            <a:ext cx="7806600" cy="29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lang="en" sz="3000">
                <a:solidFill>
                  <a:schemeClr val="dk1"/>
                </a:solidFill>
              </a:rPr>
              <a:t>  </a:t>
            </a:r>
            <a:r>
              <a:rPr lang="en" sz="3000">
                <a:solidFill>
                  <a:schemeClr val="dk1"/>
                </a:solidFill>
              </a:rPr>
              <a:t>trust ?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  trust </a:t>
            </a:r>
            <a:r>
              <a:rPr lang="en" sz="3000" u="sng">
                <a:solidFill>
                  <a:schemeClr val="dk1"/>
                </a:solidFill>
              </a:rPr>
              <a:t>with respect to</a:t>
            </a:r>
            <a:r>
              <a:rPr lang="en" sz="3000">
                <a:solidFill>
                  <a:schemeClr val="dk1"/>
                </a:solidFill>
              </a:rPr>
              <a:t> truth and accuracy?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  quality of information?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  completeness of information?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  </a:t>
            </a:r>
            <a:r>
              <a:rPr lang="en" sz="3000">
                <a:solidFill>
                  <a:schemeClr val="dk1"/>
                </a:solidFill>
              </a:rPr>
              <a:t>transparency?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  openness about sources &amp; interests?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162" name="Google Shape;162;p27"/>
          <p:cNvSpPr txBox="1"/>
          <p:nvPr/>
        </p:nvSpPr>
        <p:spPr>
          <a:xfrm>
            <a:off x="905400" y="651450"/>
            <a:ext cx="67080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What do we mean by “credibility”?</a:t>
            </a:r>
            <a:endParaRPr b="1" i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/>
        </p:nvSpPr>
        <p:spPr>
          <a:xfrm>
            <a:off x="967900" y="676150"/>
            <a:ext cx="37416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What kinds of trust are there?</a:t>
            </a:r>
            <a:endParaRPr b="1" i="1" sz="3000">
              <a:solidFill>
                <a:schemeClr val="dk1"/>
              </a:solidFill>
            </a:endParaRPr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325" y="2142100"/>
            <a:ext cx="5024999" cy="268632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9625" y="243100"/>
            <a:ext cx="3171500" cy="466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/>
        </p:nvSpPr>
        <p:spPr>
          <a:xfrm>
            <a:off x="981600" y="270450"/>
            <a:ext cx="73332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What kinds of trust are there?</a:t>
            </a:r>
            <a:endParaRPr b="1" i="1" sz="3000">
              <a:solidFill>
                <a:schemeClr val="dk1"/>
              </a:solidFill>
            </a:endParaRPr>
          </a:p>
        </p:txBody>
      </p:sp>
      <p:sp>
        <p:nvSpPr>
          <p:cNvPr id="175" name="Google Shape;175;p29"/>
          <p:cNvSpPr txBox="1"/>
          <p:nvPr/>
        </p:nvSpPr>
        <p:spPr>
          <a:xfrm>
            <a:off x="777875" y="1052250"/>
            <a:ext cx="39465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promise-keeping?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loyalty?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contractual?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moral judgment?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4951250" y="1052250"/>
            <a:ext cx="3675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fairness?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leadership?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knowledge &amp; objectivity?</a:t>
            </a:r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 rotWithShape="1">
          <a:blip r:embed="rId3">
            <a:alphaModFix/>
          </a:blip>
          <a:srcRect b="12785" l="18278" r="5623" t="12268"/>
          <a:stretch/>
        </p:blipFill>
        <p:spPr>
          <a:xfrm>
            <a:off x="220700" y="3531925"/>
            <a:ext cx="2103400" cy="13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2425" y="3533875"/>
            <a:ext cx="2079644" cy="138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/>
          <p:cNvPicPr preferRelativeResize="0"/>
          <p:nvPr/>
        </p:nvPicPr>
        <p:blipFill rotWithShape="1">
          <a:blip r:embed="rId5">
            <a:alphaModFix/>
          </a:blip>
          <a:srcRect b="24787" l="34669" r="15418" t="7245"/>
          <a:stretch/>
        </p:blipFill>
        <p:spPr>
          <a:xfrm>
            <a:off x="4840400" y="3533875"/>
            <a:ext cx="1843214" cy="13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 rotWithShape="1">
          <a:blip r:embed="rId6">
            <a:alphaModFix/>
          </a:blip>
          <a:srcRect b="0" l="11981" r="17659" t="0"/>
          <a:stretch/>
        </p:blipFill>
        <p:spPr>
          <a:xfrm>
            <a:off x="6958020" y="3533875"/>
            <a:ext cx="1455754" cy="13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/>
        </p:nvSpPr>
        <p:spPr>
          <a:xfrm>
            <a:off x="1108500" y="588925"/>
            <a:ext cx="72045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Yes, there are many kinds of </a:t>
            </a:r>
            <a:r>
              <a:rPr lang="en" sz="3000">
                <a:solidFill>
                  <a:schemeClr val="dk1"/>
                </a:solidFill>
              </a:rPr>
              <a:t>trust.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One kind of trust does not imply another.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>
              <a:solidFill>
                <a:schemeClr val="dk1"/>
              </a:solidFill>
            </a:endParaRPr>
          </a:p>
        </p:txBody>
      </p:sp>
      <p:sp>
        <p:nvSpPr>
          <p:cNvPr id="186" name="Google Shape;186;p30"/>
          <p:cNvSpPr txBox="1"/>
          <p:nvPr/>
        </p:nvSpPr>
        <p:spPr>
          <a:xfrm>
            <a:off x="678900" y="1902025"/>
            <a:ext cx="7635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promise-keeping | loyalty | contractual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moral | fairness | leadership | knowledge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187" name="Google Shape;187;p30"/>
          <p:cNvPicPr preferRelativeResize="0"/>
          <p:nvPr/>
        </p:nvPicPr>
        <p:blipFill rotWithShape="1">
          <a:blip r:embed="rId3">
            <a:alphaModFix/>
          </a:blip>
          <a:srcRect b="12785" l="18278" r="5623" t="12268"/>
          <a:stretch/>
        </p:blipFill>
        <p:spPr>
          <a:xfrm>
            <a:off x="220700" y="3531925"/>
            <a:ext cx="2103400" cy="13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2425" y="3533875"/>
            <a:ext cx="2079644" cy="138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 rotWithShape="1">
          <a:blip r:embed="rId5">
            <a:alphaModFix/>
          </a:blip>
          <a:srcRect b="24787" l="34669" r="15418" t="7245"/>
          <a:stretch/>
        </p:blipFill>
        <p:spPr>
          <a:xfrm>
            <a:off x="4840400" y="3533875"/>
            <a:ext cx="1843214" cy="13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0"/>
          <p:cNvPicPr preferRelativeResize="0"/>
          <p:nvPr/>
        </p:nvPicPr>
        <p:blipFill rotWithShape="1">
          <a:blip r:embed="rId6">
            <a:alphaModFix/>
          </a:blip>
          <a:srcRect b="0" l="11981" r="17659" t="0"/>
          <a:stretch/>
        </p:blipFill>
        <p:spPr>
          <a:xfrm>
            <a:off x="6958020" y="3533875"/>
            <a:ext cx="1455754" cy="13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5762" y="1498050"/>
            <a:ext cx="5618975" cy="348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/>
          <p:nvPr/>
        </p:nvSpPr>
        <p:spPr>
          <a:xfrm>
            <a:off x="811150" y="278250"/>
            <a:ext cx="74082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How does trust </a:t>
            </a:r>
            <a:r>
              <a:rPr b="1" i="1" lang="en" sz="3000" u="sng">
                <a:solidFill>
                  <a:schemeClr val="dk1"/>
                </a:solidFill>
              </a:rPr>
              <a:t>about knowledge</a:t>
            </a:r>
            <a:r>
              <a:rPr b="1" i="1" lang="en" sz="3000">
                <a:solidFill>
                  <a:schemeClr val="dk1"/>
                </a:solidFill>
              </a:rPr>
              <a:t> differ from other forms of trust?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433400" y="1221625"/>
            <a:ext cx="8351700" cy="27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AutoNum type="arabicParenR"/>
            </a:pPr>
            <a:r>
              <a:rPr b="1" lang="en" sz="2300">
                <a:solidFill>
                  <a:schemeClr val="dk1"/>
                </a:solidFill>
              </a:rPr>
              <a:t>S</a:t>
            </a:r>
            <a:r>
              <a:rPr lang="en" sz="2300">
                <a:solidFill>
                  <a:schemeClr val="dk1"/>
                </a:solidFill>
              </a:rPr>
              <a:t>top, take your bearings, and find out who is making a claim, and why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AutoNum type="arabicParenR"/>
            </a:pPr>
            <a:r>
              <a:rPr b="1" lang="en" sz="2300">
                <a:solidFill>
                  <a:schemeClr val="dk1"/>
                </a:solidFill>
              </a:rPr>
              <a:t>I</a:t>
            </a:r>
            <a:r>
              <a:rPr lang="en" sz="2300">
                <a:solidFill>
                  <a:schemeClr val="dk1"/>
                </a:solidFill>
              </a:rPr>
              <a:t>nvestigate the credibility of the source online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AutoNum type="arabicParenR"/>
            </a:pPr>
            <a:r>
              <a:rPr b="1" lang="en" sz="2300">
                <a:solidFill>
                  <a:schemeClr val="dk1"/>
                </a:solidFill>
              </a:rPr>
              <a:t>F</a:t>
            </a:r>
            <a:r>
              <a:rPr lang="en" sz="2300">
                <a:solidFill>
                  <a:schemeClr val="dk1"/>
                </a:solidFill>
              </a:rPr>
              <a:t>ind </a:t>
            </a:r>
            <a:r>
              <a:rPr lang="en" sz="2300">
                <a:solidFill>
                  <a:schemeClr val="dk1"/>
                </a:solidFill>
              </a:rPr>
              <a:t>multiple sources or 										</a:t>
            </a:r>
            <a:r>
              <a:rPr b="1" lang="en" sz="2300">
                <a:solidFill>
                  <a:schemeClr val="dk1"/>
                </a:solidFill>
              </a:rPr>
              <a:t>T</a:t>
            </a:r>
            <a:r>
              <a:rPr lang="en" sz="2300">
                <a:solidFill>
                  <a:schemeClr val="dk1"/>
                </a:solidFill>
              </a:rPr>
              <a:t>race the origin of information to confirm simple facts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AutoNum type="arabicParenR"/>
            </a:pPr>
            <a:r>
              <a:rPr b="1" lang="en" sz="2300">
                <a:solidFill>
                  <a:schemeClr val="dk1"/>
                </a:solidFill>
              </a:rPr>
              <a:t>E</a:t>
            </a:r>
            <a:r>
              <a:rPr lang="en" sz="2300">
                <a:solidFill>
                  <a:schemeClr val="dk1"/>
                </a:solidFill>
              </a:rPr>
              <a:t>stablish a source’s expertise 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AutoNum type="arabicParenR"/>
            </a:pPr>
            <a:r>
              <a:rPr b="1" lang="en" sz="2300">
                <a:solidFill>
                  <a:schemeClr val="dk1"/>
                </a:solidFill>
              </a:rPr>
              <a:t>D</a:t>
            </a:r>
            <a:r>
              <a:rPr lang="en" sz="2300">
                <a:solidFill>
                  <a:schemeClr val="dk1"/>
                </a:solidFill>
              </a:rPr>
              <a:t>etermine the consensus of the relevant scientific experts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396150" y="377425"/>
            <a:ext cx="835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In Fact Checking 101, you learned to: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1170925" y="3998025"/>
            <a:ext cx="697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Now it's time to explore the concepts in more detail.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/>
        </p:nvSpPr>
        <p:spPr>
          <a:xfrm>
            <a:off x="811150" y="278250"/>
            <a:ext cx="74082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How does trust </a:t>
            </a:r>
            <a:r>
              <a:rPr b="1" i="1" lang="en" sz="3000" u="sng">
                <a:solidFill>
                  <a:schemeClr val="dk1"/>
                </a:solidFill>
              </a:rPr>
              <a:t>about knowledge</a:t>
            </a:r>
            <a:r>
              <a:rPr b="1" i="1" lang="en" sz="3000">
                <a:solidFill>
                  <a:schemeClr val="dk1"/>
                </a:solidFill>
              </a:rPr>
              <a:t> differ from other forms of trust?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02" name="Google Shape;202;p32"/>
          <p:cNvSpPr txBox="1"/>
          <p:nvPr/>
        </p:nvSpPr>
        <p:spPr>
          <a:xfrm>
            <a:off x="778075" y="1455300"/>
            <a:ext cx="7408200" cy="3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based on expertise (depth of knowledge, awareness of possible errors &amp; pitfalls) that can be documented publicly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b="1" lang="en" sz="2200">
                <a:solidFill>
                  <a:schemeClr val="dk1"/>
                </a:solidFill>
              </a:rPr>
              <a:t>NOT</a:t>
            </a:r>
            <a:r>
              <a:rPr lang="en" sz="2200">
                <a:solidFill>
                  <a:schemeClr val="dk1"/>
                </a:solidFill>
              </a:rPr>
              <a:t> based on personal relationships or social group (or political affiliation)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b="1" lang="en" sz="2200">
                <a:solidFill>
                  <a:schemeClr val="dk1"/>
                </a:solidFill>
              </a:rPr>
              <a:t>NOT</a:t>
            </a:r>
            <a:r>
              <a:rPr lang="en" sz="2200">
                <a:solidFill>
                  <a:schemeClr val="dk1"/>
                </a:solidFill>
              </a:rPr>
              <a:t> based on personal values or personality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b="1" lang="en" sz="2200">
                <a:solidFill>
                  <a:schemeClr val="dk1"/>
                </a:solidFill>
              </a:rPr>
              <a:t>NOT</a:t>
            </a:r>
            <a:r>
              <a:rPr lang="en" sz="2200">
                <a:solidFill>
                  <a:schemeClr val="dk1"/>
                </a:solidFill>
              </a:rPr>
              <a:t> based on moral virtues (other than respect for truth maybe)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b="1" lang="en" sz="2200">
                <a:solidFill>
                  <a:schemeClr val="dk1"/>
                </a:solidFill>
              </a:rPr>
              <a:t>NOT</a:t>
            </a:r>
            <a:r>
              <a:rPr lang="en" sz="2200">
                <a:solidFill>
                  <a:schemeClr val="dk1"/>
                </a:solidFill>
              </a:rPr>
              <a:t> based on prestige or social status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/>
          <p:nvPr/>
        </p:nvSpPr>
        <p:spPr>
          <a:xfrm>
            <a:off x="1210200" y="1184850"/>
            <a:ext cx="7333200" cy="22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What is the relationship of trust and expectation? </a:t>
            </a:r>
            <a:endParaRPr b="1" i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Similarities?  Differences?</a:t>
            </a:r>
            <a:endParaRPr b="1" i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/>
          <p:nvPr/>
        </p:nvSpPr>
        <p:spPr>
          <a:xfrm>
            <a:off x="2635600" y="3404375"/>
            <a:ext cx="6123600" cy="1438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4"/>
          <p:cNvSpPr txBox="1"/>
          <p:nvPr/>
        </p:nvSpPr>
        <p:spPr>
          <a:xfrm>
            <a:off x="2832850" y="3518975"/>
            <a:ext cx="5729100" cy="12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200">
                <a:solidFill>
                  <a:schemeClr val="dk1"/>
                </a:solidFill>
              </a:rPr>
              <a:t>When might you be justified in </a:t>
            </a:r>
            <a:r>
              <a:rPr b="1" i="1" lang="en" sz="2200">
                <a:solidFill>
                  <a:srgbClr val="990000"/>
                </a:solidFill>
              </a:rPr>
              <a:t>expecting </a:t>
            </a:r>
            <a:r>
              <a:rPr b="1" i="1" lang="en" sz="2200">
                <a:solidFill>
                  <a:schemeClr val="dk1"/>
                </a:solidFill>
              </a:rPr>
              <a:t>("trusting") someone’s testimony or statements to be truthful, or credible?</a:t>
            </a:r>
            <a:endParaRPr b="1" i="1"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/>
          <p:nvPr/>
        </p:nvSpPr>
        <p:spPr>
          <a:xfrm>
            <a:off x="3233775" y="369275"/>
            <a:ext cx="5118000" cy="15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300">
                <a:solidFill>
                  <a:schemeClr val="dk1"/>
                </a:solidFill>
              </a:rPr>
              <a:t>When might you be justified in expecting (trusting) someone’s testimony or statements to be truthful, or credible?</a:t>
            </a:r>
            <a:endParaRPr b="1" i="1" sz="2300">
              <a:solidFill>
                <a:schemeClr val="dk1"/>
              </a:solidFill>
            </a:endParaRPr>
          </a:p>
        </p:txBody>
      </p:sp>
      <p:sp>
        <p:nvSpPr>
          <p:cNvPr id="219" name="Google Shape;219;p35"/>
          <p:cNvSpPr txBox="1"/>
          <p:nvPr/>
        </p:nvSpPr>
        <p:spPr>
          <a:xfrm>
            <a:off x="905400" y="2346550"/>
            <a:ext cx="7333200" cy="25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track record; or a documented history or pattern of truth-telling (by inductive reasoning)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system of accountability (negative sanctions for lying or misleading) (by context)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checking (“calibrating”) sources against other sources you know (by analogy)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recommendations from other trusted sources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220" name="Google Shape;2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875" y="309425"/>
            <a:ext cx="2660875" cy="176952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/>
        </p:nvSpPr>
        <p:spPr>
          <a:xfrm>
            <a:off x="802800" y="1283675"/>
            <a:ext cx="7853700" cy="2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3000">
                <a:solidFill>
                  <a:schemeClr val="dk1"/>
                </a:solidFill>
              </a:rPr>
              <a:t>Is trust (or “trustworthiness”) a personal judgment, or one that can be assessed objectively, through observable behaviors accessible to all?</a:t>
            </a:r>
            <a:endParaRPr b="1" i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 </a:t>
            </a:r>
            <a:endParaRPr b="1" i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/>
          <p:nvPr/>
        </p:nvSpPr>
        <p:spPr>
          <a:xfrm>
            <a:off x="2242200" y="942700"/>
            <a:ext cx="46596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Ideally, trustworthiness should be </a:t>
            </a:r>
            <a:endParaRPr b="1" i="1" sz="3000">
              <a:solidFill>
                <a:schemeClr val="dk1"/>
              </a:solidFill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➔"/>
            </a:pPr>
            <a:r>
              <a:rPr b="1" i="1" lang="en" sz="3000">
                <a:solidFill>
                  <a:schemeClr val="dk1"/>
                </a:solidFill>
              </a:rPr>
              <a:t>justified publicly, </a:t>
            </a:r>
            <a:endParaRPr b="1" i="1" sz="3000">
              <a:solidFill>
                <a:schemeClr val="dk1"/>
              </a:solidFill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➔"/>
            </a:pPr>
            <a:r>
              <a:rPr b="1" i="1" lang="en" sz="3000">
                <a:solidFill>
                  <a:schemeClr val="dk1"/>
                </a:solidFill>
              </a:rPr>
              <a:t>transparent, and </a:t>
            </a:r>
            <a:endParaRPr b="1" i="1" sz="3000">
              <a:solidFill>
                <a:schemeClr val="dk1"/>
              </a:solidFill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➔"/>
            </a:pPr>
            <a:r>
              <a:rPr b="1" i="1" lang="en" sz="3000">
                <a:solidFill>
                  <a:schemeClr val="dk1"/>
                </a:solidFill>
              </a:rPr>
              <a:t>accountable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AD8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/>
          <p:nvPr/>
        </p:nvSpPr>
        <p:spPr>
          <a:xfrm>
            <a:off x="1285875" y="2963800"/>
            <a:ext cx="6786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Review (2): </a:t>
            </a:r>
            <a:r>
              <a:rPr b="1" i="1" lang="en" sz="2800">
                <a:solidFill>
                  <a:schemeClr val="dk1"/>
                </a:solidFill>
              </a:rPr>
              <a:t>Summarize the concepts of </a:t>
            </a:r>
            <a:r>
              <a:rPr b="1" i="1" lang="en" sz="2800">
                <a:solidFill>
                  <a:srgbClr val="CC0000"/>
                </a:solidFill>
              </a:rPr>
              <a:t>trus</a:t>
            </a:r>
            <a:r>
              <a:rPr b="1" i="1" lang="en" sz="2800">
                <a:solidFill>
                  <a:srgbClr val="CC0000"/>
                </a:solidFill>
              </a:rPr>
              <a:t>t </a:t>
            </a:r>
            <a:r>
              <a:rPr b="1" i="1" lang="en" sz="2800">
                <a:solidFill>
                  <a:schemeClr val="dk1"/>
                </a:solidFill>
              </a:rPr>
              <a:t>and </a:t>
            </a:r>
            <a:r>
              <a:rPr b="1" i="1" lang="en" sz="2800">
                <a:solidFill>
                  <a:srgbClr val="CC0000"/>
                </a:solidFill>
              </a:rPr>
              <a:t>credibility</a:t>
            </a:r>
            <a:r>
              <a:rPr b="1" i="1" lang="en" sz="2800">
                <a:solidFill>
                  <a:schemeClr val="dk1"/>
                </a:solidFill>
              </a:rPr>
              <a:t>. Name several core criteria that justify when you can expect reliable </a:t>
            </a:r>
            <a:r>
              <a:rPr b="1" i="1" lang="en" sz="2800">
                <a:solidFill>
                  <a:schemeClr val="dk1"/>
                </a:solidFill>
              </a:rPr>
              <a:t>scientific claims.</a:t>
            </a:r>
            <a:endParaRPr b="1" i="1" sz="2800">
              <a:solidFill>
                <a:schemeClr val="dk1"/>
              </a:solidFill>
            </a:endParaRPr>
          </a:p>
        </p:txBody>
      </p:sp>
      <p:sp>
        <p:nvSpPr>
          <p:cNvPr id="236" name="Google Shape;236;p38"/>
          <p:cNvSpPr/>
          <p:nvPr/>
        </p:nvSpPr>
        <p:spPr>
          <a:xfrm>
            <a:off x="540825" y="323375"/>
            <a:ext cx="8160900" cy="966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8"/>
          <p:cNvSpPr txBox="1"/>
          <p:nvPr/>
        </p:nvSpPr>
        <p:spPr>
          <a:xfrm>
            <a:off x="680675" y="182175"/>
            <a:ext cx="796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Fact-Checking 102</a:t>
            </a:r>
            <a:endParaRPr sz="42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38" name="Google Shape;23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4750" y="1476263"/>
            <a:ext cx="1494175" cy="1487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AD8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/>
          <p:nvPr/>
        </p:nvSpPr>
        <p:spPr>
          <a:xfrm>
            <a:off x="540825" y="323375"/>
            <a:ext cx="8160900" cy="966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9"/>
          <p:cNvSpPr txBox="1"/>
          <p:nvPr/>
        </p:nvSpPr>
        <p:spPr>
          <a:xfrm>
            <a:off x="680675" y="182175"/>
            <a:ext cx="796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Fact-Checking 102</a:t>
            </a:r>
            <a:endParaRPr sz="42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45" name="Google Shape;24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025" y="2062075"/>
            <a:ext cx="1494175" cy="14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9"/>
          <p:cNvSpPr txBox="1"/>
          <p:nvPr/>
        </p:nvSpPr>
        <p:spPr>
          <a:xfrm>
            <a:off x="2761775" y="2411725"/>
            <a:ext cx="453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3</a:t>
            </a:r>
            <a:r>
              <a:rPr b="1" lang="en" sz="2800">
                <a:solidFill>
                  <a:schemeClr val="dk1"/>
                </a:solidFill>
              </a:rPr>
              <a:t>) Find multiple sources.</a:t>
            </a:r>
            <a:endParaRPr b="1" i="1" sz="28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0"/>
          <p:cNvSpPr txBox="1"/>
          <p:nvPr/>
        </p:nvSpPr>
        <p:spPr>
          <a:xfrm>
            <a:off x="1623275" y="1171300"/>
            <a:ext cx="6001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Why would consulting only one source leave us vulnerable to misleading information?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/>
          <p:nvPr/>
        </p:nvSpPr>
        <p:spPr>
          <a:xfrm>
            <a:off x="1553600" y="438350"/>
            <a:ext cx="5665500" cy="12096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1"/>
          <p:cNvSpPr txBox="1"/>
          <p:nvPr/>
        </p:nvSpPr>
        <p:spPr>
          <a:xfrm>
            <a:off x="1646675" y="447775"/>
            <a:ext cx="5470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So how do multiple sources help? (Why is that valuable?)</a:t>
            </a:r>
            <a:endParaRPr/>
          </a:p>
        </p:txBody>
      </p:sp>
      <p:pic>
        <p:nvPicPr>
          <p:cNvPr id="258" name="Google Shape;25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6124" y="2076850"/>
            <a:ext cx="4468051" cy="276185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AD8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/>
          <p:nvPr/>
        </p:nvSpPr>
        <p:spPr>
          <a:xfrm>
            <a:off x="540825" y="323375"/>
            <a:ext cx="8160900" cy="966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680675" y="182175"/>
            <a:ext cx="796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Fact-Checking 102</a:t>
            </a:r>
            <a:endParaRPr sz="42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825" y="2219450"/>
            <a:ext cx="1494176" cy="148386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2151625" y="2524250"/>
            <a:ext cx="6549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arenR"/>
            </a:pPr>
            <a:r>
              <a:rPr b="1" i="1" lang="en" sz="2800">
                <a:solidFill>
                  <a:schemeClr val="dk1"/>
                </a:solidFill>
              </a:rPr>
              <a:t>Who is making the claim and why?</a:t>
            </a:r>
            <a:endParaRPr b="1" i="1"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2"/>
          <p:cNvSpPr txBox="1"/>
          <p:nvPr/>
        </p:nvSpPr>
        <p:spPr>
          <a:xfrm>
            <a:off x="1798650" y="371575"/>
            <a:ext cx="5546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So how do multiple sources help? (Why is that valuable?)</a:t>
            </a:r>
            <a:endParaRPr/>
          </a:p>
        </p:txBody>
      </p:sp>
      <p:sp>
        <p:nvSpPr>
          <p:cNvPr id="264" name="Google Shape;264;p42"/>
          <p:cNvSpPr txBox="1"/>
          <p:nvPr/>
        </p:nvSpPr>
        <p:spPr>
          <a:xfrm>
            <a:off x="1095850" y="1547475"/>
            <a:ext cx="7065000" cy="3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Information is more likely to be complete – fewer "blind spots" or errors.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Less likely to rely on "cherry-picked" evidence.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The sampling of views will be more diverse.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Easier to spot individual biases.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Independent confirmation adds to reliability.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Shared conclusions from contrasting positions are more "objective."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More likely to detect uncertainties, disagreement.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3"/>
          <p:cNvSpPr txBox="1"/>
          <p:nvPr/>
        </p:nvSpPr>
        <p:spPr>
          <a:xfrm>
            <a:off x="1444050" y="395200"/>
            <a:ext cx="6255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How should you manage multiple sources?</a:t>
            </a:r>
            <a:endParaRPr/>
          </a:p>
        </p:txBody>
      </p:sp>
      <p:pic>
        <p:nvPicPr>
          <p:cNvPr id="270" name="Google Shape;270;p43"/>
          <p:cNvPicPr preferRelativeResize="0"/>
          <p:nvPr/>
        </p:nvPicPr>
        <p:blipFill rotWithShape="1">
          <a:blip r:embed="rId3">
            <a:alphaModFix/>
          </a:blip>
          <a:srcRect b="0" l="0" r="0" t="6454"/>
          <a:stretch/>
        </p:blipFill>
        <p:spPr>
          <a:xfrm>
            <a:off x="2010000" y="1558700"/>
            <a:ext cx="5123999" cy="31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4"/>
          <p:cNvSpPr txBox="1"/>
          <p:nvPr/>
        </p:nvSpPr>
        <p:spPr>
          <a:xfrm>
            <a:off x="6515100" y="2220350"/>
            <a:ext cx="2381400" cy="27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Internet search engines often foster </a:t>
            </a:r>
            <a:r>
              <a:rPr b="1" i="1" lang="en" sz="1800">
                <a:solidFill>
                  <a:srgbClr val="990000"/>
                </a:solidFill>
              </a:rPr>
              <a:t>confirmation bias</a:t>
            </a:r>
            <a:r>
              <a:rPr lang="en" sz="1800">
                <a:solidFill>
                  <a:schemeClr val="dk1"/>
                </a:solidFill>
              </a:rPr>
              <a:t>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They may reflect your prior views – giving what you </a:t>
            </a:r>
            <a:r>
              <a:rPr i="1" lang="en" sz="1800">
                <a:solidFill>
                  <a:schemeClr val="dk1"/>
                </a:solidFill>
              </a:rPr>
              <a:t>want</a:t>
            </a:r>
            <a:r>
              <a:rPr lang="en" sz="1800">
                <a:solidFill>
                  <a:schemeClr val="dk1"/>
                </a:solidFill>
              </a:rPr>
              <a:t> to find (what your keywords "asked" for), not objective information.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76" name="Google Shape;27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350" y="285750"/>
            <a:ext cx="5968350" cy="44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6200" y="276225"/>
            <a:ext cx="1658250" cy="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2230" y="835950"/>
            <a:ext cx="1393170" cy="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6200" y="945550"/>
            <a:ext cx="1225400" cy="96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 txBox="1"/>
          <p:nvPr/>
        </p:nvSpPr>
        <p:spPr>
          <a:xfrm>
            <a:off x="6731000" y="578000"/>
            <a:ext cx="2336700" cy="3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You may find</a:t>
            </a:r>
            <a:r>
              <a:rPr lang="en" sz="1800">
                <a:solidFill>
                  <a:schemeClr val="dk1"/>
                </a:solidFill>
              </a:rPr>
              <a:t> dozens of websites critical of climate change.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However, m</a:t>
            </a:r>
            <a:r>
              <a:rPr lang="en" sz="1800">
                <a:solidFill>
                  <a:schemeClr val="dk1"/>
                </a:solidFill>
              </a:rPr>
              <a:t>ost of the information comes from just 3 sources.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</a:t>
            </a:r>
            <a:r>
              <a:rPr lang="en" sz="1800">
                <a:solidFill>
                  <a:schemeClr val="dk1"/>
                </a:solidFill>
              </a:rPr>
              <a:t>hey give a false impression of agreement among "multiple" sources.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85" name="Google Shape;28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14875"/>
            <a:ext cx="6266700" cy="470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6"/>
          <p:cNvSpPr txBox="1"/>
          <p:nvPr/>
        </p:nvSpPr>
        <p:spPr>
          <a:xfrm>
            <a:off x="427950" y="3836875"/>
            <a:ext cx="82881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Two-thirds of the social media disinformation on COVID </a:t>
            </a:r>
            <a:r>
              <a:rPr lang="en" sz="1800">
                <a:solidFill>
                  <a:schemeClr val="dk1"/>
                </a:solidFill>
              </a:rPr>
              <a:t>in early 2021 </a:t>
            </a:r>
            <a:r>
              <a:rPr lang="en" sz="1800">
                <a:solidFill>
                  <a:schemeClr val="dk1"/>
                </a:solidFill>
              </a:rPr>
              <a:t>originated from just 12 individuals.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(After they were identified publicly in a research report in May 2021, the social media platform quickly closed the accounts.)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91" name="Google Shape;29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88" y="152400"/>
            <a:ext cx="8160624" cy="357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 txBox="1"/>
          <p:nvPr/>
        </p:nvSpPr>
        <p:spPr>
          <a:xfrm>
            <a:off x="3784600" y="534900"/>
            <a:ext cx="4757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How should you manage multiple sources?</a:t>
            </a:r>
            <a:endParaRPr/>
          </a:p>
        </p:txBody>
      </p:sp>
      <p:sp>
        <p:nvSpPr>
          <p:cNvPr id="297" name="Google Shape;297;p47"/>
          <p:cNvSpPr txBox="1"/>
          <p:nvPr/>
        </p:nvSpPr>
        <p:spPr>
          <a:xfrm>
            <a:off x="1476850" y="2347675"/>
            <a:ext cx="6722100" cy="23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Seek relatively </a:t>
            </a:r>
            <a:r>
              <a:rPr i="1" lang="en" sz="2300">
                <a:solidFill>
                  <a:schemeClr val="dk1"/>
                </a:solidFill>
              </a:rPr>
              <a:t>neutral</a:t>
            </a:r>
            <a:r>
              <a:rPr lang="en" sz="2300">
                <a:solidFill>
                  <a:schemeClr val="dk1"/>
                </a:solidFill>
              </a:rPr>
              <a:t> or </a:t>
            </a:r>
            <a:r>
              <a:rPr i="1" lang="en" sz="2300">
                <a:solidFill>
                  <a:schemeClr val="dk1"/>
                </a:solidFill>
              </a:rPr>
              <a:t>“disinterested”</a:t>
            </a:r>
            <a:r>
              <a:rPr lang="en" sz="2300">
                <a:solidFill>
                  <a:schemeClr val="dk1"/>
                </a:solidFill>
              </a:rPr>
              <a:t> or </a:t>
            </a:r>
            <a:r>
              <a:rPr i="1" lang="en" sz="2300">
                <a:solidFill>
                  <a:schemeClr val="dk1"/>
                </a:solidFill>
              </a:rPr>
              <a:t>“third-party”</a:t>
            </a:r>
            <a:r>
              <a:rPr lang="en" sz="2300">
                <a:solidFill>
                  <a:schemeClr val="dk1"/>
                </a:solidFill>
              </a:rPr>
              <a:t> perspectives.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Seek a </a:t>
            </a:r>
            <a:r>
              <a:rPr i="1" lang="en" sz="2300">
                <a:solidFill>
                  <a:schemeClr val="dk1"/>
                </a:solidFill>
              </a:rPr>
              <a:t>diversity</a:t>
            </a:r>
            <a:r>
              <a:rPr lang="en" sz="2300">
                <a:solidFill>
                  <a:schemeClr val="dk1"/>
                </a:solidFill>
              </a:rPr>
              <a:t> of perspectives.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Seek </a:t>
            </a:r>
            <a:r>
              <a:rPr i="1" lang="en" sz="2300">
                <a:solidFill>
                  <a:schemeClr val="dk1"/>
                </a:solidFill>
              </a:rPr>
              <a:t>complementary</a:t>
            </a:r>
            <a:r>
              <a:rPr lang="en" sz="2300">
                <a:solidFill>
                  <a:schemeClr val="dk1"/>
                </a:solidFill>
              </a:rPr>
              <a:t> perspectives, or those that balance each other’s biases.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Seek </a:t>
            </a:r>
            <a:r>
              <a:rPr i="1" lang="en" sz="2300">
                <a:solidFill>
                  <a:schemeClr val="dk1"/>
                </a:solidFill>
              </a:rPr>
              <a:t>independent</a:t>
            </a:r>
            <a:r>
              <a:rPr lang="en" sz="2300">
                <a:solidFill>
                  <a:schemeClr val="dk1"/>
                </a:solidFill>
              </a:rPr>
              <a:t> perspectives.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298" name="Google Shape;298;p47"/>
          <p:cNvPicPr preferRelativeResize="0"/>
          <p:nvPr/>
        </p:nvPicPr>
        <p:blipFill rotWithShape="1">
          <a:blip r:embed="rId3">
            <a:alphaModFix/>
          </a:blip>
          <a:srcRect b="0" l="0" r="0" t="6454"/>
          <a:stretch/>
        </p:blipFill>
        <p:spPr>
          <a:xfrm>
            <a:off x="549500" y="199800"/>
            <a:ext cx="2943000" cy="183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AD8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8"/>
          <p:cNvSpPr/>
          <p:nvPr/>
        </p:nvSpPr>
        <p:spPr>
          <a:xfrm>
            <a:off x="540825" y="323375"/>
            <a:ext cx="8160900" cy="966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8"/>
          <p:cNvSpPr txBox="1"/>
          <p:nvPr/>
        </p:nvSpPr>
        <p:spPr>
          <a:xfrm>
            <a:off x="680675" y="182175"/>
            <a:ext cx="796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Fact-Checking 102</a:t>
            </a:r>
            <a:endParaRPr sz="42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05" name="Google Shape;30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4913" y="1451150"/>
            <a:ext cx="1494175" cy="14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8"/>
          <p:cNvSpPr txBox="1"/>
          <p:nvPr/>
        </p:nvSpPr>
        <p:spPr>
          <a:xfrm>
            <a:off x="1094225" y="3036125"/>
            <a:ext cx="72951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Review (3): </a:t>
            </a:r>
            <a:r>
              <a:rPr b="1" i="1" lang="en" sz="2800">
                <a:solidFill>
                  <a:schemeClr val="dk1"/>
                </a:solidFill>
              </a:rPr>
              <a:t>Describe the value of using </a:t>
            </a:r>
            <a:r>
              <a:rPr b="1" i="1" lang="en" sz="2800">
                <a:solidFill>
                  <a:srgbClr val="990000"/>
                </a:solidFill>
              </a:rPr>
              <a:t>multiple sources</a:t>
            </a:r>
            <a:r>
              <a:rPr b="1" i="1" lang="en" sz="2800">
                <a:solidFill>
                  <a:schemeClr val="dk1"/>
                </a:solidFill>
              </a:rPr>
              <a:t>. Explain the importance of</a:t>
            </a:r>
            <a:r>
              <a:rPr b="1" i="1" lang="en" sz="2800">
                <a:solidFill>
                  <a:srgbClr val="990000"/>
                </a:solidFill>
              </a:rPr>
              <a:t> independent sources</a:t>
            </a:r>
            <a:r>
              <a:rPr b="1" i="1" lang="en" sz="2800">
                <a:solidFill>
                  <a:schemeClr val="dk1"/>
                </a:solidFill>
              </a:rPr>
              <a:t> </a:t>
            </a:r>
            <a:r>
              <a:rPr b="1" i="1" lang="en" sz="2800">
                <a:solidFill>
                  <a:schemeClr val="dk1"/>
                </a:solidFill>
              </a:rPr>
              <a:t>and of comparing </a:t>
            </a:r>
            <a:r>
              <a:rPr b="1" i="1" lang="en" sz="2800">
                <a:solidFill>
                  <a:srgbClr val="990000"/>
                </a:solidFill>
              </a:rPr>
              <a:t>complementary </a:t>
            </a:r>
            <a:r>
              <a:rPr b="1" i="1" lang="en" sz="2800">
                <a:solidFill>
                  <a:schemeClr val="dk1"/>
                </a:solidFill>
              </a:rPr>
              <a:t>perspectives.</a:t>
            </a:r>
            <a:endParaRPr b="1" i="1"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AD8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9"/>
          <p:cNvSpPr/>
          <p:nvPr/>
        </p:nvSpPr>
        <p:spPr>
          <a:xfrm>
            <a:off x="540825" y="323375"/>
            <a:ext cx="8160900" cy="966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9"/>
          <p:cNvSpPr txBox="1"/>
          <p:nvPr/>
        </p:nvSpPr>
        <p:spPr>
          <a:xfrm>
            <a:off x="680675" y="182175"/>
            <a:ext cx="796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Fact-Checking 102</a:t>
            </a:r>
            <a:endParaRPr sz="42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13" name="Google Shape;31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1600" y="2292188"/>
            <a:ext cx="1494175" cy="1462808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9"/>
          <p:cNvSpPr txBox="1"/>
          <p:nvPr/>
        </p:nvSpPr>
        <p:spPr>
          <a:xfrm>
            <a:off x="3067900" y="2715800"/>
            <a:ext cx="423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4</a:t>
            </a:r>
            <a:r>
              <a:rPr b="1" lang="en" sz="2800">
                <a:solidFill>
                  <a:schemeClr val="dk1"/>
                </a:solidFill>
              </a:rPr>
              <a:t>) Establish expertise.</a:t>
            </a:r>
            <a:endParaRPr b="1" i="1" sz="28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0"/>
          <p:cNvSpPr txBox="1"/>
          <p:nvPr/>
        </p:nvSpPr>
        <p:spPr>
          <a:xfrm>
            <a:off x="2662325" y="140800"/>
            <a:ext cx="370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What is expertise?</a:t>
            </a:r>
            <a:endParaRPr/>
          </a:p>
        </p:txBody>
      </p:sp>
      <p:pic>
        <p:nvPicPr>
          <p:cNvPr id="320" name="Google Shape;32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772675"/>
            <a:ext cx="1743075" cy="35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50"/>
          <p:cNvPicPr preferRelativeResize="0"/>
          <p:nvPr/>
        </p:nvPicPr>
        <p:blipFill rotWithShape="1">
          <a:blip r:embed="rId4">
            <a:alphaModFix/>
          </a:blip>
          <a:srcRect b="5335" l="0" r="0" t="5138"/>
          <a:stretch/>
        </p:blipFill>
        <p:spPr>
          <a:xfrm>
            <a:off x="3614350" y="772675"/>
            <a:ext cx="1714500" cy="383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0"/>
          <p:cNvPicPr preferRelativeResize="0"/>
          <p:nvPr/>
        </p:nvPicPr>
        <p:blipFill rotWithShape="1">
          <a:blip r:embed="rId5">
            <a:alphaModFix/>
          </a:blip>
          <a:srcRect b="11331" l="0" r="0" t="0"/>
          <a:stretch/>
        </p:blipFill>
        <p:spPr>
          <a:xfrm>
            <a:off x="5443150" y="791150"/>
            <a:ext cx="1704975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5475" y="772675"/>
            <a:ext cx="1636817" cy="383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62425" y="791150"/>
            <a:ext cx="1743075" cy="362938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0"/>
          <p:cNvSpPr txBox="1"/>
          <p:nvPr/>
        </p:nvSpPr>
        <p:spPr>
          <a:xfrm>
            <a:off x="76200" y="4572925"/>
            <a:ext cx="89292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dentist | lawyer | tech repair | bridge welder | scientist | pilot | accountant | military intel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/>
          <p:nvPr/>
        </p:nvSpPr>
        <p:spPr>
          <a:xfrm>
            <a:off x="1255500" y="420150"/>
            <a:ext cx="6633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What criteria should you use to identify experts, or someone with specialized knowledge?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827175" y="642225"/>
            <a:ext cx="7665000" cy="25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If </a:t>
            </a:r>
            <a:r>
              <a:rPr b="1" i="1" lang="en" sz="3000">
                <a:solidFill>
                  <a:schemeClr val="dk1"/>
                </a:solidFill>
              </a:rPr>
              <a:t>misinformation is a </a:t>
            </a:r>
            <a:r>
              <a:rPr b="1" i="1" lang="en" sz="3000">
                <a:solidFill>
                  <a:schemeClr val="dk1"/>
                </a:solidFill>
              </a:rPr>
              <a:t>concern, </a:t>
            </a:r>
            <a:endParaRPr b="1" i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w</a:t>
            </a:r>
            <a:r>
              <a:rPr b="1" i="1" lang="en" sz="3000">
                <a:solidFill>
                  <a:schemeClr val="dk1"/>
                </a:solidFill>
              </a:rPr>
              <a:t>hy should we care about an author’s motivation (or implicit purpose)?</a:t>
            </a:r>
            <a:endParaRPr b="1" i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Why might someone try to mislead you?</a:t>
            </a:r>
            <a:endParaRPr b="1" i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2"/>
          <p:cNvSpPr txBox="1"/>
          <p:nvPr/>
        </p:nvSpPr>
        <p:spPr>
          <a:xfrm>
            <a:off x="1255500" y="420150"/>
            <a:ext cx="6633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What criteria should you use to identify experts, or someone with specialized knowledge?</a:t>
            </a:r>
            <a:endParaRPr/>
          </a:p>
        </p:txBody>
      </p:sp>
      <p:sp>
        <p:nvSpPr>
          <p:cNvPr id="336" name="Google Shape;336;p52"/>
          <p:cNvSpPr txBox="1"/>
          <p:nvPr/>
        </p:nvSpPr>
        <p:spPr>
          <a:xfrm>
            <a:off x="407625" y="2218775"/>
            <a:ext cx="4080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a documented track record, or portfolio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advanced degree/training    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certification (testing)  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licensing (accountability)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</a:pPr>
            <a:r>
              <a:rPr lang="en" sz="2200"/>
              <a:t>credentials</a:t>
            </a:r>
            <a:r>
              <a:rPr lang="en" sz="1800">
                <a:solidFill>
                  <a:srgbClr val="595959"/>
                </a:solidFill>
              </a:rPr>
              <a:t>  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37" name="Google Shape;337;p52"/>
          <p:cNvSpPr txBox="1"/>
          <p:nvPr/>
        </p:nvSpPr>
        <p:spPr>
          <a:xfrm>
            <a:off x="4812075" y="2218775"/>
            <a:ext cx="4080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peer recommendations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professional awards or prizes    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positions of leadership    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</a:pPr>
            <a:r>
              <a:rPr lang="en" sz="2200">
                <a:solidFill>
                  <a:srgbClr val="000000"/>
                </a:solidFill>
              </a:rPr>
              <a:t>(valid) user reviews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</a:pPr>
            <a:r>
              <a:rPr lang="en" sz="2200"/>
              <a:t>relevant experience</a:t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23745" cy="483869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3" name="Google Shape;343;p53"/>
          <p:cNvSpPr txBox="1"/>
          <p:nvPr/>
        </p:nvSpPr>
        <p:spPr>
          <a:xfrm>
            <a:off x="4328700" y="425225"/>
            <a:ext cx="45705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1"/>
                </a:solidFill>
              </a:rPr>
              <a:t>How might someone imitate scientific expertise when they have none?</a:t>
            </a:r>
            <a:endParaRPr b="1" i="1" sz="2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4"/>
          <p:cNvSpPr txBox="1"/>
          <p:nvPr/>
        </p:nvSpPr>
        <p:spPr>
          <a:xfrm>
            <a:off x="4328700" y="425225"/>
            <a:ext cx="45705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1"/>
                </a:solidFill>
              </a:rPr>
              <a:t>How might someone imitate scientific expertise when they have none?</a:t>
            </a:r>
            <a:endParaRPr b="1" i="1" sz="2700">
              <a:solidFill>
                <a:schemeClr val="dk1"/>
              </a:solidFill>
            </a:endParaRPr>
          </a:p>
        </p:txBody>
      </p:sp>
      <p:sp>
        <p:nvSpPr>
          <p:cNvPr id="349" name="Google Shape;349;p54"/>
          <p:cNvSpPr txBox="1"/>
          <p:nvPr/>
        </p:nvSpPr>
        <p:spPr>
          <a:xfrm>
            <a:off x="4328700" y="2043075"/>
            <a:ext cx="4570500" cy="26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present fake credentials?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invent bogus institutions with impressive names?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create journals where “peer review” is done by like-minded reviewers?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others?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350" name="Google Shape;35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23745" cy="483869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5"/>
          <p:cNvPicPr preferRelativeResize="0"/>
          <p:nvPr/>
        </p:nvPicPr>
        <p:blipFill rotWithShape="1">
          <a:blip r:embed="rId3">
            <a:alphaModFix/>
          </a:blip>
          <a:srcRect b="0" l="27472" r="7193" t="0"/>
          <a:stretch/>
        </p:blipFill>
        <p:spPr>
          <a:xfrm>
            <a:off x="1578700" y="1528288"/>
            <a:ext cx="1718751" cy="2640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5"/>
          <p:cNvSpPr txBox="1"/>
          <p:nvPr/>
        </p:nvSpPr>
        <p:spPr>
          <a:xfrm>
            <a:off x="2757000" y="183950"/>
            <a:ext cx="363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 u="sng">
                <a:solidFill>
                  <a:schemeClr val="dk1"/>
                </a:solidFill>
              </a:rPr>
              <a:t>Who</a:t>
            </a:r>
            <a:r>
              <a:rPr b="1" i="1" lang="en" sz="3000">
                <a:solidFill>
                  <a:schemeClr val="dk1"/>
                </a:solidFill>
              </a:rPr>
              <a:t> is an expert?</a:t>
            </a:r>
            <a:endParaRPr i="1" sz="3000"/>
          </a:p>
        </p:txBody>
      </p:sp>
      <p:sp>
        <p:nvSpPr>
          <p:cNvPr id="357" name="Google Shape;357;p55"/>
          <p:cNvSpPr txBox="1"/>
          <p:nvPr/>
        </p:nvSpPr>
        <p:spPr>
          <a:xfrm>
            <a:off x="1538725" y="4169275"/>
            <a:ext cx="19038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Michael Crichton,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renowned science fiction writer – not a scientist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8" name="Google Shape;358;p55"/>
          <p:cNvSpPr txBox="1"/>
          <p:nvPr/>
        </p:nvSpPr>
        <p:spPr>
          <a:xfrm>
            <a:off x="3682150" y="4169275"/>
            <a:ext cx="22692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Steve Milloy, founder of junkscience.com – paid for by a libertarian group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59" name="Google Shape;359;p55"/>
          <p:cNvSpPr txBox="1"/>
          <p:nvPr/>
        </p:nvSpPr>
        <p:spPr>
          <a:xfrm>
            <a:off x="2376900" y="765950"/>
            <a:ext cx="43902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"Credentials" are not enough.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They must be scientific experts..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0" name="Google Shape;360;p55"/>
          <p:cNvSpPr txBox="1"/>
          <p:nvPr/>
        </p:nvSpPr>
        <p:spPr>
          <a:xfrm>
            <a:off x="114575" y="2716900"/>
            <a:ext cx="12987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Vocal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</a:t>
            </a:r>
            <a:r>
              <a:rPr lang="en" sz="1200">
                <a:solidFill>
                  <a:schemeClr val="dk1"/>
                </a:solidFill>
              </a:rPr>
              <a:t>limate change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"naysayers"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61" name="Google Shape;361;p55"/>
          <p:cNvPicPr preferRelativeResize="0"/>
          <p:nvPr/>
        </p:nvPicPr>
        <p:blipFill rotWithShape="1">
          <a:blip r:embed="rId4">
            <a:alphaModFix/>
          </a:blip>
          <a:srcRect b="19257" l="0" r="0" t="0"/>
          <a:stretch/>
        </p:blipFill>
        <p:spPr>
          <a:xfrm>
            <a:off x="6164150" y="1528300"/>
            <a:ext cx="2039100" cy="26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5"/>
          <p:cNvSpPr txBox="1"/>
          <p:nvPr/>
        </p:nvSpPr>
        <p:spPr>
          <a:xfrm>
            <a:off x="6087950" y="4169275"/>
            <a:ext cx="21153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James Inhofe, U.S. senator – but not a scientist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63" name="Google Shape;363;p55"/>
          <p:cNvPicPr preferRelativeResize="0"/>
          <p:nvPr/>
        </p:nvPicPr>
        <p:blipFill rotWithShape="1">
          <a:blip r:embed="rId5">
            <a:alphaModFix/>
          </a:blip>
          <a:srcRect b="6916" l="0" r="0" t="0"/>
          <a:stretch/>
        </p:blipFill>
        <p:spPr>
          <a:xfrm>
            <a:off x="3772525" y="1528300"/>
            <a:ext cx="1903750" cy="264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6"/>
          <p:cNvSpPr txBox="1"/>
          <p:nvPr/>
        </p:nvSpPr>
        <p:spPr>
          <a:xfrm>
            <a:off x="2019300" y="402900"/>
            <a:ext cx="5105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900">
                <a:solidFill>
                  <a:srgbClr val="990000"/>
                </a:solidFill>
              </a:rPr>
              <a:t>Relevant e</a:t>
            </a:r>
            <a:r>
              <a:rPr b="1" i="1" lang="en" sz="2900">
                <a:solidFill>
                  <a:srgbClr val="990000"/>
                </a:solidFill>
              </a:rPr>
              <a:t>xpertise</a:t>
            </a:r>
            <a:r>
              <a:rPr b="1" lang="en" sz="2900">
                <a:solidFill>
                  <a:schemeClr val="dk1"/>
                </a:solidFill>
              </a:rPr>
              <a:t> matters.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pic>
        <p:nvPicPr>
          <p:cNvPr id="369" name="Google Shape;36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018" y="1240051"/>
            <a:ext cx="1978855" cy="287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6341" y="1240051"/>
            <a:ext cx="1792488" cy="287432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6"/>
          <p:cNvSpPr txBox="1"/>
          <p:nvPr/>
        </p:nvSpPr>
        <p:spPr>
          <a:xfrm>
            <a:off x="1324960" y="4114386"/>
            <a:ext cx="20391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Fred Singer–an expert on atmospheric physics, but not climate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72" name="Google Shape;372;p56"/>
          <p:cNvSpPr txBox="1"/>
          <p:nvPr/>
        </p:nvSpPr>
        <p:spPr>
          <a:xfrm>
            <a:off x="3619925" y="4114375"/>
            <a:ext cx="1978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John Coleman–founder of the Weather Channel, but not a climatologist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73" name="Google Shape;373;p56"/>
          <p:cNvSpPr txBox="1"/>
          <p:nvPr/>
        </p:nvSpPr>
        <p:spPr>
          <a:xfrm>
            <a:off x="133350" y="2459875"/>
            <a:ext cx="1312800" cy="7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More</a:t>
            </a:r>
            <a:r>
              <a:rPr lang="en" sz="1200">
                <a:solidFill>
                  <a:schemeClr val="dk1"/>
                </a:solidFill>
              </a:rPr>
              <a:t> prominent climate change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"naysayers"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74" name="Google Shape;374;p56"/>
          <p:cNvPicPr preferRelativeResize="0"/>
          <p:nvPr/>
        </p:nvPicPr>
        <p:blipFill rotWithShape="1">
          <a:blip r:embed="rId5">
            <a:alphaModFix/>
          </a:blip>
          <a:srcRect b="7028" l="-7528" r="25520" t="4561"/>
          <a:stretch/>
        </p:blipFill>
        <p:spPr>
          <a:xfrm>
            <a:off x="5667275" y="1240050"/>
            <a:ext cx="2149650" cy="287432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6"/>
          <p:cNvSpPr txBox="1"/>
          <p:nvPr/>
        </p:nvSpPr>
        <p:spPr>
          <a:xfrm>
            <a:off x="5804550" y="4115275"/>
            <a:ext cx="2149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Fred Seitz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solid-state physicist, defender of tobacco industry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0197" y="838048"/>
            <a:ext cx="2126468" cy="2884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8593" y="848629"/>
            <a:ext cx="2186757" cy="288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7"/>
          <p:cNvPicPr preferRelativeResize="0"/>
          <p:nvPr/>
        </p:nvPicPr>
        <p:blipFill rotWithShape="1">
          <a:blip r:embed="rId5">
            <a:alphaModFix/>
          </a:blip>
          <a:srcRect b="2134" l="30493" r="30493" t="2125"/>
          <a:stretch/>
        </p:blipFill>
        <p:spPr>
          <a:xfrm>
            <a:off x="1234950" y="824425"/>
            <a:ext cx="2186762" cy="2906146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7"/>
          <p:cNvSpPr txBox="1"/>
          <p:nvPr/>
        </p:nvSpPr>
        <p:spPr>
          <a:xfrm>
            <a:off x="1822050" y="163225"/>
            <a:ext cx="549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Climate-naysaying Nobel scientists?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384" name="Google Shape;384;p57"/>
          <p:cNvSpPr txBox="1"/>
          <p:nvPr/>
        </p:nvSpPr>
        <p:spPr>
          <a:xfrm>
            <a:off x="6326358" y="3766714"/>
            <a:ext cx="149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John Clauser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385" name="Google Shape;385;p57"/>
          <p:cNvSpPr txBox="1"/>
          <p:nvPr/>
        </p:nvSpPr>
        <p:spPr>
          <a:xfrm>
            <a:off x="1683101" y="3733488"/>
            <a:ext cx="141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Ivar Giaever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86" name="Google Shape;386;p57"/>
          <p:cNvSpPr txBox="1"/>
          <p:nvPr/>
        </p:nvSpPr>
        <p:spPr>
          <a:xfrm>
            <a:off x="3964151" y="3741150"/>
            <a:ext cx="130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William Nordhaus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387" name="Google Shape;387;p57"/>
          <p:cNvSpPr txBox="1"/>
          <p:nvPr/>
        </p:nvSpPr>
        <p:spPr>
          <a:xfrm>
            <a:off x="278550" y="4139250"/>
            <a:ext cx="85869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Even a </a:t>
            </a:r>
            <a:r>
              <a:rPr lang="en" sz="2000">
                <a:solidFill>
                  <a:schemeClr val="dk1"/>
                </a:solidFill>
              </a:rPr>
              <a:t>Nobel Prize does not confer universal scientific expertise.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An expert must have the </a:t>
            </a:r>
            <a:r>
              <a:rPr b="1" i="1" lang="en" sz="2000">
                <a:solidFill>
                  <a:schemeClr val="dk1"/>
                </a:solidFill>
              </a:rPr>
              <a:t>relevant expertise</a:t>
            </a:r>
            <a:r>
              <a:rPr b="1" lang="en" sz="2000">
                <a:solidFill>
                  <a:schemeClr val="dk1"/>
                </a:solidFill>
              </a:rPr>
              <a:t>.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AD8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8"/>
          <p:cNvSpPr/>
          <p:nvPr/>
        </p:nvSpPr>
        <p:spPr>
          <a:xfrm>
            <a:off x="540825" y="323375"/>
            <a:ext cx="8160900" cy="966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8"/>
          <p:cNvSpPr txBox="1"/>
          <p:nvPr/>
        </p:nvSpPr>
        <p:spPr>
          <a:xfrm>
            <a:off x="680675" y="182175"/>
            <a:ext cx="796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Fact-Checking 102</a:t>
            </a:r>
            <a:endParaRPr sz="42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94" name="Google Shape;39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4925" y="1646038"/>
            <a:ext cx="1494175" cy="1462808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8"/>
          <p:cNvSpPr txBox="1"/>
          <p:nvPr/>
        </p:nvSpPr>
        <p:spPr>
          <a:xfrm>
            <a:off x="1527775" y="3237225"/>
            <a:ext cx="63285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Review (4): </a:t>
            </a:r>
            <a:r>
              <a:rPr b="1" i="1" lang="en" sz="2800">
                <a:solidFill>
                  <a:schemeClr val="dk1"/>
                </a:solidFill>
              </a:rPr>
              <a:t>Explain what constitutes</a:t>
            </a:r>
            <a:r>
              <a:rPr b="1" i="1" lang="en" sz="2800">
                <a:solidFill>
                  <a:schemeClr val="dk1"/>
                </a:solidFill>
              </a:rPr>
              <a:t> </a:t>
            </a:r>
            <a:r>
              <a:rPr b="1" i="1" lang="en" sz="2800">
                <a:solidFill>
                  <a:srgbClr val="990000"/>
                </a:solidFill>
              </a:rPr>
              <a:t>expertise </a:t>
            </a:r>
            <a:r>
              <a:rPr b="1" i="1" lang="en" sz="2800">
                <a:solidFill>
                  <a:schemeClr val="dk1"/>
                </a:solidFill>
              </a:rPr>
              <a:t>and how non-experts find and validate experts.</a:t>
            </a:r>
            <a:endParaRPr b="1" i="1"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AD8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9"/>
          <p:cNvSpPr/>
          <p:nvPr/>
        </p:nvSpPr>
        <p:spPr>
          <a:xfrm>
            <a:off x="540825" y="323375"/>
            <a:ext cx="8160900" cy="966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9"/>
          <p:cNvSpPr txBox="1"/>
          <p:nvPr/>
        </p:nvSpPr>
        <p:spPr>
          <a:xfrm>
            <a:off x="680675" y="182175"/>
            <a:ext cx="796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Fact-Checking 102</a:t>
            </a:r>
            <a:endParaRPr sz="42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402" name="Google Shape;40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275" y="2299399"/>
            <a:ext cx="1494176" cy="144836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9"/>
          <p:cNvSpPr txBox="1"/>
          <p:nvPr/>
        </p:nvSpPr>
        <p:spPr>
          <a:xfrm>
            <a:off x="2762725" y="2424050"/>
            <a:ext cx="5538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5) </a:t>
            </a:r>
            <a:r>
              <a:rPr b="1" lang="en" sz="2800">
                <a:solidFill>
                  <a:schemeClr val="dk1"/>
                </a:solidFill>
              </a:rPr>
              <a:t>Determine the consensus of the relevant scientific experts.</a:t>
            </a:r>
            <a:endParaRPr b="1" i="1" sz="28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0"/>
          <p:cNvSpPr txBox="1"/>
          <p:nvPr/>
        </p:nvSpPr>
        <p:spPr>
          <a:xfrm>
            <a:off x="1204500" y="803050"/>
            <a:ext cx="67350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600">
                <a:solidFill>
                  <a:schemeClr val="dk1"/>
                </a:solidFill>
              </a:rPr>
              <a:t>Why might consulting only one expert – even if they have credentials, experience, and so on – leave us vulnerable to misleading information?</a:t>
            </a:r>
            <a:endParaRPr sz="1000"/>
          </a:p>
        </p:txBody>
      </p:sp>
      <p:pic>
        <p:nvPicPr>
          <p:cNvPr id="409" name="Google Shape;40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875" y="3162499"/>
            <a:ext cx="1050573" cy="102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00" y="3162499"/>
            <a:ext cx="1050573" cy="102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2025" y="3162499"/>
            <a:ext cx="1050573" cy="102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5850" y="3162499"/>
            <a:ext cx="1050573" cy="102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0550" y="3162499"/>
            <a:ext cx="1050573" cy="1028525"/>
          </a:xfrm>
          <a:prstGeom prst="rect">
            <a:avLst/>
          </a:prstGeom>
          <a:noFill/>
          <a:ln cap="flat" cmpd="sng" w="762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4" name="Google Shape;41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4375" y="3162499"/>
            <a:ext cx="1050573" cy="102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 txBox="1"/>
          <p:nvPr/>
        </p:nvSpPr>
        <p:spPr>
          <a:xfrm>
            <a:off x="2143800" y="444350"/>
            <a:ext cx="4856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Sci</a:t>
            </a:r>
            <a:r>
              <a:rPr b="1" lang="en" sz="2800">
                <a:solidFill>
                  <a:schemeClr val="dk1"/>
                </a:solidFill>
              </a:rPr>
              <a:t>enti</a:t>
            </a:r>
            <a:r>
              <a:rPr b="1" lang="en" sz="2800">
                <a:solidFill>
                  <a:schemeClr val="dk1"/>
                </a:solidFill>
              </a:rPr>
              <a:t>sts seek </a:t>
            </a:r>
            <a:r>
              <a:rPr b="1" lang="en" sz="2800">
                <a:solidFill>
                  <a:srgbClr val="990000"/>
                </a:solidFill>
              </a:rPr>
              <a:t>consensus</a:t>
            </a:r>
            <a:r>
              <a:rPr b="1" lang="en" sz="2800">
                <a:solidFill>
                  <a:schemeClr val="dk1"/>
                </a:solidFill>
              </a:rPr>
              <a:t>.</a:t>
            </a:r>
            <a:endParaRPr b="1" i="1" sz="2800">
              <a:solidFill>
                <a:srgbClr val="CC0000"/>
              </a:solidFill>
            </a:endParaRPr>
          </a:p>
        </p:txBody>
      </p:sp>
      <p:pic>
        <p:nvPicPr>
          <p:cNvPr id="420" name="Google Shape;42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720" y="1242350"/>
            <a:ext cx="4856559" cy="2317599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61"/>
          <p:cNvSpPr txBox="1"/>
          <p:nvPr/>
        </p:nvSpPr>
        <p:spPr>
          <a:xfrm>
            <a:off x="725700" y="3785950"/>
            <a:ext cx="77151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</a:rPr>
              <a:t>One isolated study, one sample, one expert judgment is not enough.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827175" y="642225"/>
            <a:ext cx="76650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Why might someone try to mislead you?</a:t>
            </a:r>
            <a:endParaRPr b="1" i="1" sz="3000">
              <a:solidFill>
                <a:schemeClr val="dk1"/>
              </a:solidFill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1230000" y="1490150"/>
            <a:ext cx="66840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a salesperson?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a CEO deciding their own salary?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an investment advisor?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a candidate for political office?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a public policy that benefits the decision-maker’s business or family?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compensation for supporting a political position (like a bribe or kickback)</a:t>
            </a:r>
            <a:endParaRPr sz="1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/>
          <p:nvPr/>
        </p:nvSpPr>
        <p:spPr>
          <a:xfrm>
            <a:off x="1176600" y="280475"/>
            <a:ext cx="6790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dk1"/>
                </a:solidFill>
              </a:rPr>
              <a:t>If there is uniform agreement among a certain group of people, is that a consensus</a:t>
            </a:r>
            <a:r>
              <a:rPr b="1" i="1" lang="en" sz="2400">
                <a:solidFill>
                  <a:schemeClr val="dk1"/>
                </a:solidFill>
              </a:rPr>
              <a:t>?</a:t>
            </a:r>
            <a:endParaRPr sz="800"/>
          </a:p>
        </p:txBody>
      </p:sp>
      <p:pic>
        <p:nvPicPr>
          <p:cNvPr id="427" name="Google Shape;42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1240" y="1290375"/>
            <a:ext cx="5241525" cy="349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3"/>
          <p:cNvSpPr txBox="1"/>
          <p:nvPr/>
        </p:nvSpPr>
        <p:spPr>
          <a:xfrm>
            <a:off x="3438975" y="224475"/>
            <a:ext cx="4836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Expertise matters.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A genuine consensus depends on the</a:t>
            </a:r>
            <a:r>
              <a:rPr b="1" i="1" lang="en" sz="2400">
                <a:solidFill>
                  <a:schemeClr val="dk1"/>
                </a:solidFill>
              </a:rPr>
              <a:t> </a:t>
            </a:r>
            <a:r>
              <a:rPr b="1" i="1" lang="en" sz="2400">
                <a:solidFill>
                  <a:srgbClr val="990000"/>
                </a:solidFill>
              </a:rPr>
              <a:t>relevant experts</a:t>
            </a:r>
            <a:r>
              <a:rPr b="1" i="1" lang="en" sz="2400">
                <a:solidFill>
                  <a:schemeClr val="dk1"/>
                </a:solidFill>
              </a:rPr>
              <a:t>.</a:t>
            </a:r>
            <a:endParaRPr sz="800"/>
          </a:p>
        </p:txBody>
      </p:sp>
      <p:pic>
        <p:nvPicPr>
          <p:cNvPr id="433" name="Google Shape;43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975" y="195850"/>
            <a:ext cx="1935150" cy="1290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4" name="Google Shape;434;p63"/>
          <p:cNvCxnSpPr/>
          <p:nvPr/>
        </p:nvCxnSpPr>
        <p:spPr>
          <a:xfrm flipH="1">
            <a:off x="1247600" y="209175"/>
            <a:ext cx="1909800" cy="1222200"/>
          </a:xfrm>
          <a:prstGeom prst="straightConnector1">
            <a:avLst/>
          </a:prstGeom>
          <a:noFill/>
          <a:ln cap="flat" cmpd="sng" w="1143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35" name="Google Shape;435;p63"/>
          <p:cNvPicPr preferRelativeResize="0"/>
          <p:nvPr/>
        </p:nvPicPr>
        <p:blipFill rotWithShape="1">
          <a:blip r:embed="rId4">
            <a:alphaModFix/>
          </a:blip>
          <a:srcRect b="0" l="0" r="48961" t="0"/>
          <a:stretch/>
        </p:blipFill>
        <p:spPr>
          <a:xfrm>
            <a:off x="4735803" y="1740775"/>
            <a:ext cx="2453698" cy="31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3"/>
          <p:cNvPicPr preferRelativeResize="0"/>
          <p:nvPr/>
        </p:nvPicPr>
        <p:blipFill rotWithShape="1">
          <a:blip r:embed="rId4">
            <a:alphaModFix/>
          </a:blip>
          <a:srcRect b="0" l="50266" r="0" t="0"/>
          <a:stretch/>
        </p:blipFill>
        <p:spPr>
          <a:xfrm>
            <a:off x="1970075" y="1746075"/>
            <a:ext cx="2391025" cy="319083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3"/>
          <p:cNvSpPr txBox="1"/>
          <p:nvPr/>
        </p:nvSpPr>
        <p:spPr>
          <a:xfrm>
            <a:off x="264825" y="3318000"/>
            <a:ext cx="1670100" cy="15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The International Panel on Climate Change (IPCC)--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written by and vetted by experts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38" name="Google Shape;438;p63"/>
          <p:cNvSpPr txBox="1"/>
          <p:nvPr/>
        </p:nvSpPr>
        <p:spPr>
          <a:xfrm>
            <a:off x="7244175" y="2877000"/>
            <a:ext cx="1782300" cy="19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An imitation, by t</a:t>
            </a:r>
            <a:r>
              <a:rPr lang="en" sz="1500">
                <a:solidFill>
                  <a:schemeClr val="dk1"/>
                </a:solidFill>
              </a:rPr>
              <a:t>he self-named "Nongovernmental International Panel on Climate Change" (NIPCC) -- created by a political think-tank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50" y="379750"/>
            <a:ext cx="1782450" cy="301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6050" y="298675"/>
            <a:ext cx="3407350" cy="14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4"/>
          <p:cNvSpPr txBox="1"/>
          <p:nvPr/>
        </p:nvSpPr>
        <p:spPr>
          <a:xfrm>
            <a:off x="2588825" y="1762775"/>
            <a:ext cx="264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Oregon Petition (1998, 2007)–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over 30,000 signatures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46" name="Google Shape;446;p64"/>
          <p:cNvSpPr txBox="1"/>
          <p:nvPr/>
        </p:nvSpPr>
        <p:spPr>
          <a:xfrm>
            <a:off x="240500" y="3412825"/>
            <a:ext cx="22038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Leipzig Declaration (1995)--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an "agreement" on climate change by weathermen, dentists and oil company employees?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47" name="Google Shape;447;p64"/>
          <p:cNvSpPr txBox="1"/>
          <p:nvPr/>
        </p:nvSpPr>
        <p:spPr>
          <a:xfrm>
            <a:off x="4149550" y="3614625"/>
            <a:ext cx="4876800" cy="12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Beware of bogus "consensus" statements, signed by non-experts – no matter how many people signed it.</a:t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448" name="Google Shape;448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4400" y="1537593"/>
            <a:ext cx="2886725" cy="20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4538" y="381000"/>
            <a:ext cx="2265537" cy="31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075" y="381000"/>
            <a:ext cx="2978040" cy="317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65"/>
          <p:cNvSpPr txBox="1"/>
          <p:nvPr/>
        </p:nvSpPr>
        <p:spPr>
          <a:xfrm>
            <a:off x="190975" y="3984950"/>
            <a:ext cx="8536200" cy="9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I</a:t>
            </a:r>
            <a:r>
              <a:rPr b="1" lang="en" sz="2400">
                <a:solidFill>
                  <a:schemeClr val="dk1"/>
                </a:solidFill>
              </a:rPr>
              <a:t>ndividual scientists, even if they are experts,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are not a consensus.</a:t>
            </a:r>
            <a:endParaRPr b="1" i="1" sz="3700">
              <a:solidFill>
                <a:schemeClr val="dk1"/>
              </a:solidFill>
            </a:endParaRPr>
          </a:p>
        </p:txBody>
      </p:sp>
      <p:sp>
        <p:nvSpPr>
          <p:cNvPr id="456" name="Google Shape;456;p65"/>
          <p:cNvSpPr txBox="1"/>
          <p:nvPr/>
        </p:nvSpPr>
        <p:spPr>
          <a:xfrm>
            <a:off x="2472088" y="3557175"/>
            <a:ext cx="141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457" name="Google Shape;457;p65"/>
          <p:cNvPicPr preferRelativeResize="0"/>
          <p:nvPr/>
        </p:nvPicPr>
        <p:blipFill rotWithShape="1">
          <a:blip r:embed="rId5">
            <a:alphaModFix/>
          </a:blip>
          <a:srcRect b="14111" l="0" r="0" t="0"/>
          <a:stretch/>
        </p:blipFill>
        <p:spPr>
          <a:xfrm>
            <a:off x="6792650" y="381000"/>
            <a:ext cx="1934550" cy="317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65"/>
          <p:cNvSpPr txBox="1"/>
          <p:nvPr/>
        </p:nvSpPr>
        <p:spPr>
          <a:xfrm>
            <a:off x="6792650" y="3557175"/>
            <a:ext cx="1033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John Christy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59" name="Google Shape;459;p65"/>
          <p:cNvSpPr txBox="1"/>
          <p:nvPr/>
        </p:nvSpPr>
        <p:spPr>
          <a:xfrm>
            <a:off x="320075" y="3538725"/>
            <a:ext cx="1233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Bjorn Lomborg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6"/>
          <p:cNvSpPr txBox="1"/>
          <p:nvPr/>
        </p:nvSpPr>
        <p:spPr>
          <a:xfrm>
            <a:off x="2546275" y="247375"/>
            <a:ext cx="62421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Science also seeks a </a:t>
            </a:r>
            <a:r>
              <a:rPr b="1" i="1" lang="en" sz="2400">
                <a:solidFill>
                  <a:srgbClr val="990000"/>
                </a:solidFill>
              </a:rPr>
              <a:t>critical consensus</a:t>
            </a:r>
            <a:r>
              <a:rPr b="1" lang="en" sz="2400">
                <a:solidFill>
                  <a:schemeClr val="dk1"/>
                </a:solidFill>
              </a:rPr>
              <a:t>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A reliable claim must withstand scrutiny by considering contrasting views of the evidence</a:t>
            </a:r>
            <a:r>
              <a:rPr b="1" i="1" lang="en" sz="2400">
                <a:solidFill>
                  <a:schemeClr val="dk1"/>
                </a:solidFill>
              </a:rPr>
              <a:t>.</a:t>
            </a:r>
            <a:endParaRPr sz="800"/>
          </a:p>
        </p:txBody>
      </p:sp>
      <p:pic>
        <p:nvPicPr>
          <p:cNvPr id="465" name="Google Shape;46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624" y="348250"/>
            <a:ext cx="2033700" cy="1355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6" name="Google Shape;466;p66"/>
          <p:cNvCxnSpPr/>
          <p:nvPr/>
        </p:nvCxnSpPr>
        <p:spPr>
          <a:xfrm flipH="1">
            <a:off x="331223" y="416550"/>
            <a:ext cx="2024100" cy="1232400"/>
          </a:xfrm>
          <a:prstGeom prst="straightConnector1">
            <a:avLst/>
          </a:prstGeom>
          <a:noFill/>
          <a:ln cap="flat" cmpd="sng" w="1143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67" name="Google Shape;467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5625" y="2116275"/>
            <a:ext cx="7352751" cy="284162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6"/>
          <p:cNvSpPr txBox="1"/>
          <p:nvPr/>
        </p:nvSpPr>
        <p:spPr>
          <a:xfrm>
            <a:off x="3108300" y="4618300"/>
            <a:ext cx="13113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Gottfried Leibniz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69" name="Google Shape;469;p66"/>
          <p:cNvSpPr txBox="1"/>
          <p:nvPr/>
        </p:nvSpPr>
        <p:spPr>
          <a:xfrm>
            <a:off x="4902350" y="4618300"/>
            <a:ext cx="10335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Isaac Newton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7"/>
          <p:cNvSpPr txBox="1"/>
          <p:nvPr/>
        </p:nvSpPr>
        <p:spPr>
          <a:xfrm>
            <a:off x="1255500" y="420150"/>
            <a:ext cx="6633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Is a simple majority a consensus</a:t>
            </a:r>
            <a:r>
              <a:rPr b="1" i="1" lang="en" sz="3000">
                <a:solidFill>
                  <a:schemeClr val="dk1"/>
                </a:solidFill>
              </a:rPr>
              <a:t>?</a:t>
            </a:r>
            <a:endParaRPr/>
          </a:p>
        </p:txBody>
      </p:sp>
      <p:pic>
        <p:nvPicPr>
          <p:cNvPr id="475" name="Google Shape;47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813" y="1142675"/>
            <a:ext cx="3686376" cy="376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8"/>
          <p:cNvSpPr txBox="1"/>
          <p:nvPr/>
        </p:nvSpPr>
        <p:spPr>
          <a:xfrm>
            <a:off x="1255500" y="420150"/>
            <a:ext cx="6633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Is a simple majority a consensus?</a:t>
            </a:r>
            <a:endParaRPr/>
          </a:p>
        </p:txBody>
      </p:sp>
      <p:sp>
        <p:nvSpPr>
          <p:cNvPr id="481" name="Google Shape;481;p68"/>
          <p:cNvSpPr txBox="1"/>
          <p:nvPr/>
        </p:nvSpPr>
        <p:spPr>
          <a:xfrm>
            <a:off x="3883100" y="3175225"/>
            <a:ext cx="45960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(NO – it does not necessarily reflect a </a:t>
            </a:r>
            <a:r>
              <a:rPr i="1" lang="en" sz="1800">
                <a:solidFill>
                  <a:schemeClr val="dk1"/>
                </a:solidFill>
              </a:rPr>
              <a:t>critical consensus of the relevant experts</a:t>
            </a:r>
            <a:r>
              <a:rPr lang="en" sz="1800">
                <a:solidFill>
                  <a:schemeClr val="dk1"/>
                </a:solidFill>
              </a:rPr>
              <a:t>.)</a:t>
            </a:r>
            <a:endParaRPr baseline="30000" sz="1800">
              <a:solidFill>
                <a:schemeClr val="dk1"/>
              </a:solidFill>
            </a:endParaRPr>
          </a:p>
        </p:txBody>
      </p:sp>
      <p:pic>
        <p:nvPicPr>
          <p:cNvPr id="482" name="Google Shape;48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823" y="1142675"/>
            <a:ext cx="3099775" cy="3165650"/>
          </a:xfrm>
          <a:prstGeom prst="rect">
            <a:avLst/>
          </a:prstGeom>
          <a:noFill/>
          <a:ln cap="flat" cmpd="sng" w="762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83" name="Google Shape;483;p68"/>
          <p:cNvCxnSpPr/>
          <p:nvPr/>
        </p:nvCxnSpPr>
        <p:spPr>
          <a:xfrm>
            <a:off x="432875" y="1138200"/>
            <a:ext cx="3132000" cy="3208200"/>
          </a:xfrm>
          <a:prstGeom prst="straightConnector1">
            <a:avLst/>
          </a:prstGeom>
          <a:noFill/>
          <a:ln cap="flat" cmpd="sng" w="762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9"/>
          <p:cNvSpPr txBox="1"/>
          <p:nvPr/>
        </p:nvSpPr>
        <p:spPr>
          <a:xfrm>
            <a:off x="1158550" y="420150"/>
            <a:ext cx="6836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How would you go about finding the scientific consensus – a </a:t>
            </a:r>
            <a:r>
              <a:rPr b="1" i="1" lang="en" sz="3000">
                <a:solidFill>
                  <a:schemeClr val="dk1"/>
                </a:solidFill>
              </a:rPr>
              <a:t>critical consensus </a:t>
            </a:r>
            <a:r>
              <a:rPr b="1" i="1" lang="en" sz="3000">
                <a:solidFill>
                  <a:schemeClr val="dk1"/>
                </a:solidFill>
              </a:rPr>
              <a:t>of the scientific experts?</a:t>
            </a:r>
            <a:endParaRPr/>
          </a:p>
        </p:txBody>
      </p:sp>
      <p:pic>
        <p:nvPicPr>
          <p:cNvPr id="489" name="Google Shape;48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31375"/>
            <a:ext cx="8839202" cy="231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0"/>
          <p:cNvSpPr txBox="1"/>
          <p:nvPr>
            <p:ph idx="1" type="subTitle"/>
          </p:nvPr>
        </p:nvSpPr>
        <p:spPr>
          <a:xfrm>
            <a:off x="662025" y="4462200"/>
            <a:ext cx="77661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M</a:t>
            </a:r>
            <a:r>
              <a:rPr b="1" lang="en" sz="2200">
                <a:solidFill>
                  <a:schemeClr val="dk1"/>
                </a:solidFill>
              </a:rPr>
              <a:t>ajor U.S. scientific institutions that embody consensus</a:t>
            </a:r>
            <a:endParaRPr b="1" sz="2200">
              <a:solidFill>
                <a:schemeClr val="dk1"/>
              </a:solidFill>
            </a:endParaRPr>
          </a:p>
        </p:txBody>
      </p:sp>
      <p:pic>
        <p:nvPicPr>
          <p:cNvPr id="495" name="Google Shape;495;p70"/>
          <p:cNvPicPr preferRelativeResize="0"/>
          <p:nvPr/>
        </p:nvPicPr>
        <p:blipFill rotWithShape="1">
          <a:blip r:embed="rId3">
            <a:alphaModFix/>
          </a:blip>
          <a:srcRect b="0" l="0" r="31577" t="0"/>
          <a:stretch/>
        </p:blipFill>
        <p:spPr>
          <a:xfrm>
            <a:off x="7436200" y="1813067"/>
            <a:ext cx="1264000" cy="100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8150" y="152400"/>
            <a:ext cx="1356548" cy="139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295750"/>
            <a:ext cx="1176650" cy="11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0250" y="3572700"/>
            <a:ext cx="1654134" cy="6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43875" y="163550"/>
            <a:ext cx="1176651" cy="117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46975" y="323734"/>
            <a:ext cx="1897024" cy="582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26775" y="1686249"/>
            <a:ext cx="1474774" cy="60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7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3443" y="910650"/>
            <a:ext cx="1417983" cy="11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7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89738" y="1275176"/>
            <a:ext cx="1650774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7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76350" y="1998013"/>
            <a:ext cx="1264000" cy="790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7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71375" y="3661916"/>
            <a:ext cx="1474774" cy="38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7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497698" y="3077738"/>
            <a:ext cx="1176650" cy="11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7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864627" y="3067225"/>
            <a:ext cx="966747" cy="10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7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516025" y="594075"/>
            <a:ext cx="1977450" cy="7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7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254912" y="1557087"/>
            <a:ext cx="1176650" cy="11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7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306650" y="2565292"/>
            <a:ext cx="1650749" cy="63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7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322750" y="2418713"/>
            <a:ext cx="1356542" cy="6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7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811875" y="3243249"/>
            <a:ext cx="1690557" cy="58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AD8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1"/>
          <p:cNvSpPr/>
          <p:nvPr/>
        </p:nvSpPr>
        <p:spPr>
          <a:xfrm>
            <a:off x="540825" y="323375"/>
            <a:ext cx="8160900" cy="966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71"/>
          <p:cNvSpPr txBox="1"/>
          <p:nvPr/>
        </p:nvSpPr>
        <p:spPr>
          <a:xfrm>
            <a:off x="680675" y="182175"/>
            <a:ext cx="796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Fact-Checking 102</a:t>
            </a:r>
            <a:endParaRPr sz="42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519" name="Google Shape;51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4912" y="1510049"/>
            <a:ext cx="1494176" cy="1448368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71"/>
          <p:cNvSpPr txBox="1"/>
          <p:nvPr/>
        </p:nvSpPr>
        <p:spPr>
          <a:xfrm>
            <a:off x="1718175" y="3162300"/>
            <a:ext cx="6136500" cy="15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Review (5): </a:t>
            </a:r>
            <a:r>
              <a:rPr b="1" i="1" lang="en" sz="2800">
                <a:solidFill>
                  <a:schemeClr val="dk1"/>
                </a:solidFill>
              </a:rPr>
              <a:t>Describe the role of </a:t>
            </a:r>
            <a:r>
              <a:rPr b="1" i="1" lang="en" sz="2800">
                <a:solidFill>
                  <a:srgbClr val="990000"/>
                </a:solidFill>
              </a:rPr>
              <a:t>consensus</a:t>
            </a:r>
            <a:r>
              <a:rPr b="1" i="1" lang="en" sz="2800">
                <a:solidFill>
                  <a:schemeClr val="dk1"/>
                </a:solidFill>
              </a:rPr>
              <a:t> in science. Explain what reflects a critical consensus.</a:t>
            </a:r>
            <a:endParaRPr b="1" i="1"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305925" y="247175"/>
            <a:ext cx="84534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Summary</a:t>
            </a:r>
            <a:r>
              <a:rPr lang="en" sz="2600">
                <a:solidFill>
                  <a:schemeClr val="dk1"/>
                </a:solidFill>
              </a:rPr>
              <a:t>: Having a stake in the outcome (profit, power, privilege) defines an </a:t>
            </a:r>
            <a:r>
              <a:rPr b="1" i="1" lang="en" sz="2600">
                <a:solidFill>
                  <a:srgbClr val="990000"/>
                </a:solidFill>
              </a:rPr>
              <a:t>interest</a:t>
            </a:r>
            <a:r>
              <a:rPr lang="en" sz="2600">
                <a:solidFill>
                  <a:schemeClr val="dk1"/>
                </a:solidFill>
              </a:rPr>
              <a:t>.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4602550" y="1862550"/>
            <a:ext cx="41187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A </a:t>
            </a:r>
            <a:r>
              <a:rPr b="1" i="1" lang="en" sz="2600">
                <a:solidFill>
                  <a:srgbClr val="990000"/>
                </a:solidFill>
              </a:rPr>
              <a:t>conflict of interest</a:t>
            </a:r>
            <a:r>
              <a:rPr b="1" lang="en" sz="2600">
                <a:solidFill>
                  <a:srgbClr val="990000"/>
                </a:solidFill>
              </a:rPr>
              <a:t> </a:t>
            </a:r>
            <a:r>
              <a:rPr lang="en" sz="2600">
                <a:solidFill>
                  <a:schemeClr val="dk1"/>
                </a:solidFill>
              </a:rPr>
              <a:t>exists when someone who serves you is at odds with your welfare.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00" y="1463425"/>
            <a:ext cx="3685974" cy="33784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2"/>
          <p:cNvSpPr txBox="1"/>
          <p:nvPr/>
        </p:nvSpPr>
        <p:spPr>
          <a:xfrm>
            <a:off x="598375" y="267750"/>
            <a:ext cx="7829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dk1"/>
                </a:solidFill>
              </a:rPr>
              <a:t>In Fact-Checking 101, you encountered a "fast-and- frugal" guide. How might you improve that now?</a:t>
            </a:r>
            <a:endParaRPr sz="800"/>
          </a:p>
        </p:txBody>
      </p:sp>
      <p:pic>
        <p:nvPicPr>
          <p:cNvPr id="526" name="Google Shape;52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988" y="1278250"/>
            <a:ext cx="5786476" cy="3616550"/>
          </a:xfrm>
          <a:prstGeom prst="rect">
            <a:avLst/>
          </a:prstGeom>
          <a:noFill/>
          <a:ln cap="flat" cmpd="sng" w="28575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AD8"/>
        </a:solid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3"/>
          <p:cNvSpPr/>
          <p:nvPr/>
        </p:nvSpPr>
        <p:spPr>
          <a:xfrm>
            <a:off x="496525" y="348850"/>
            <a:ext cx="8160900" cy="966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73"/>
          <p:cNvSpPr txBox="1"/>
          <p:nvPr/>
        </p:nvSpPr>
        <p:spPr>
          <a:xfrm>
            <a:off x="636375" y="207650"/>
            <a:ext cx="796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6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Fact-Checking 102</a:t>
            </a:r>
            <a:endParaRPr sz="42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33" name="Google Shape;533;p73"/>
          <p:cNvSpPr txBox="1"/>
          <p:nvPr/>
        </p:nvSpPr>
        <p:spPr>
          <a:xfrm>
            <a:off x="2768600" y="4085525"/>
            <a:ext cx="61560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i="1" lang="en" sz="2400">
                <a:solidFill>
                  <a:schemeClr val="dk1"/>
                </a:solidFill>
              </a:rPr>
              <a:t>What have you learned about the reliability of sources?</a:t>
            </a:r>
            <a:endParaRPr b="1" i="1" sz="2400">
              <a:solidFill>
                <a:schemeClr val="dk1"/>
              </a:solidFill>
            </a:endParaRPr>
          </a:p>
        </p:txBody>
      </p:sp>
      <p:sp>
        <p:nvSpPr>
          <p:cNvPr id="534" name="Google Shape;534;p73"/>
          <p:cNvSpPr txBox="1"/>
          <p:nvPr/>
        </p:nvSpPr>
        <p:spPr>
          <a:xfrm>
            <a:off x="1093575" y="4085525"/>
            <a:ext cx="164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990000"/>
                </a:solidFill>
              </a:rPr>
              <a:t>Review: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35" name="Google Shape;53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25" y="1663600"/>
            <a:ext cx="1494176" cy="1483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6650" y="1646088"/>
            <a:ext cx="1494176" cy="148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4875" y="1658463"/>
            <a:ext cx="1494175" cy="1462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1175" y="1665674"/>
            <a:ext cx="1494176" cy="144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8575" y="1658450"/>
            <a:ext cx="1494175" cy="14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73"/>
          <p:cNvSpPr txBox="1"/>
          <p:nvPr/>
        </p:nvSpPr>
        <p:spPr>
          <a:xfrm>
            <a:off x="2113750" y="3152625"/>
            <a:ext cx="1494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Credibility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&amp; Trust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541" name="Google Shape;541;p73"/>
          <p:cNvSpPr txBox="1"/>
          <p:nvPr/>
        </p:nvSpPr>
        <p:spPr>
          <a:xfrm>
            <a:off x="5607000" y="3152625"/>
            <a:ext cx="1435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Expertise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542" name="Google Shape;542;p73"/>
          <p:cNvSpPr txBox="1"/>
          <p:nvPr/>
        </p:nvSpPr>
        <p:spPr>
          <a:xfrm>
            <a:off x="3908323" y="3172675"/>
            <a:ext cx="1435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Multiple Sources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543" name="Google Shape;543;p73"/>
          <p:cNvSpPr txBox="1"/>
          <p:nvPr/>
        </p:nvSpPr>
        <p:spPr>
          <a:xfrm>
            <a:off x="7206825" y="3152625"/>
            <a:ext cx="1717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Consensus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544" name="Google Shape;544;p73"/>
          <p:cNvSpPr txBox="1"/>
          <p:nvPr/>
        </p:nvSpPr>
        <p:spPr>
          <a:xfrm>
            <a:off x="230413" y="3152625"/>
            <a:ext cx="16428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Conflict of Interest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/>
        </p:nvSpPr>
        <p:spPr>
          <a:xfrm>
            <a:off x="2544400" y="276300"/>
            <a:ext cx="16821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</a:t>
            </a:r>
            <a:r>
              <a:rPr lang="en" sz="1800"/>
              <a:t>rug research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paid for by the manufacturer,</a:t>
            </a:r>
            <a:endParaRPr i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without appropriate critical checks.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9600" y="381550"/>
            <a:ext cx="2482452" cy="191881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3" name="Google Shape;103;p19"/>
          <p:cNvSpPr txBox="1"/>
          <p:nvPr/>
        </p:nvSpPr>
        <p:spPr>
          <a:xfrm>
            <a:off x="6912050" y="305350"/>
            <a:ext cx="21897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"benefits" of lawns, </a:t>
            </a:r>
            <a:r>
              <a:rPr i="1" lang="en" sz="1800"/>
              <a:t>presented by </a:t>
            </a:r>
            <a:r>
              <a:rPr i="1" lang="en" sz="1800">
                <a:solidFill>
                  <a:schemeClr val="dk1"/>
                </a:solidFill>
              </a:rPr>
              <a:t>t</a:t>
            </a:r>
            <a:r>
              <a:rPr i="1" lang="en" sz="1800">
                <a:solidFill>
                  <a:schemeClr val="dk1"/>
                </a:solidFill>
              </a:rPr>
              <a:t>he turf industry</a:t>
            </a:r>
            <a:r>
              <a:rPr lang="en" sz="1800">
                <a:solidFill>
                  <a:schemeClr val="dk1"/>
                </a:solidFill>
              </a:rPr>
              <a:t>, </a:t>
            </a:r>
            <a:r>
              <a:rPr lang="en" sz="1800"/>
              <a:t>without considering the environmental harm or alternative.</a:t>
            </a:r>
            <a:endParaRPr sz="1800"/>
          </a:p>
        </p:txBody>
      </p:sp>
      <p:sp>
        <p:nvSpPr>
          <p:cNvPr id="104" name="Google Shape;104;p19"/>
          <p:cNvSpPr txBox="1"/>
          <p:nvPr/>
        </p:nvSpPr>
        <p:spPr>
          <a:xfrm>
            <a:off x="4410350" y="2724150"/>
            <a:ext cx="21897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Claims about t</a:t>
            </a:r>
            <a:r>
              <a:rPr lang="en" sz="1800">
                <a:solidFill>
                  <a:schemeClr val="dk1"/>
                </a:solidFill>
              </a:rPr>
              <a:t>he safety of hydraulic fracking waste disposal, </a:t>
            </a:r>
            <a:r>
              <a:rPr i="1" lang="en" sz="1800">
                <a:solidFill>
                  <a:schemeClr val="dk1"/>
                </a:solidFill>
              </a:rPr>
              <a:t>from a "dot.org" website funded by the </a:t>
            </a:r>
            <a:r>
              <a:rPr i="1" lang="en" sz="1800">
                <a:solidFill>
                  <a:schemeClr val="dk1"/>
                </a:solidFill>
              </a:rPr>
              <a:t>oil industry.</a:t>
            </a:r>
            <a:endParaRPr sz="1800"/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4">
            <a:alphaModFix/>
          </a:blip>
          <a:srcRect b="0" l="28042" r="0" t="0"/>
          <a:stretch/>
        </p:blipFill>
        <p:spPr>
          <a:xfrm>
            <a:off x="6482500" y="2685400"/>
            <a:ext cx="2320502" cy="2133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5">
            <a:alphaModFix/>
          </a:blip>
          <a:srcRect b="0" l="7491" r="25854" t="0"/>
          <a:stretch/>
        </p:blipFill>
        <p:spPr>
          <a:xfrm>
            <a:off x="278400" y="334325"/>
            <a:ext cx="2131815" cy="21332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5000" y="2768400"/>
            <a:ext cx="2286175" cy="175568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220025" y="2692200"/>
            <a:ext cx="1872900" cy="21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</a:t>
            </a:r>
            <a:r>
              <a:rPr lang="en" sz="1800"/>
              <a:t>esearch on football helmet safety,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/>
              <a:t>sponsored </a:t>
            </a:r>
            <a:r>
              <a:rPr i="1" lang="en" sz="1800"/>
              <a:t>by the National Football League</a:t>
            </a:r>
            <a:r>
              <a:rPr lang="en" sz="1800"/>
              <a:t>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/>
        </p:nvSpPr>
        <p:spPr>
          <a:xfrm>
            <a:off x="649300" y="642225"/>
            <a:ext cx="79698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Do you know or can you find other cases?</a:t>
            </a:r>
            <a:endParaRPr b="1" i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/>
        </p:nvSpPr>
        <p:spPr>
          <a:xfrm>
            <a:off x="649300" y="642225"/>
            <a:ext cx="79698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</a:rPr>
              <a:t>Do you know or can you find other cases?</a:t>
            </a:r>
            <a:endParaRPr b="1" i="1" sz="3000">
              <a:solidFill>
                <a:schemeClr val="dk1"/>
              </a:solidFill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1018000" y="1354725"/>
            <a:ext cx="7130100" cy="33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dietary advice, from the sugared beverage industry?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exceptional health effects of vitamins, from a vitamin store?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criticism from a bitter mother of an autistic child who blames a vaccine?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denial of climate change, from the oil industry?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low heart disease risks, from the meat industry?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