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ff4f7c97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ff4f7c97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ff4f7c97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ff4f7c97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edee72dc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edee72dc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edee72dc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edee72dc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edee72dc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edee72dc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edee72dc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edee72dc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edee72dc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edee72dc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ed612a2d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ed612a2d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ff4f7c97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ff4f7c97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edee72dc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0edee72dc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ff4f7c97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7ff4f7c97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edee72dc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edee72dc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ff4f7c9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ff4f7c9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ff4f7c97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ff4f7c97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19267252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019267252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edee72dc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edee72d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ff4f7c97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ff4f7c97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16d5610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16d5610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edee72dc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0edee72dc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://commons.emich.edu/loexquarterly/vol31/iss3/4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Relationship Id="rId5" Type="http://schemas.openxmlformats.org/officeDocument/2006/relationships/image" Target="../media/image6.jpg"/><Relationship Id="rId6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5" Type="http://schemas.openxmlformats.org/officeDocument/2006/relationships/image" Target="../media/image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AD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000" y="1509750"/>
            <a:ext cx="4927150" cy="3079475"/>
          </a:xfrm>
          <a:prstGeom prst="rect">
            <a:avLst/>
          </a:prstGeom>
          <a:noFill/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3"/>
          <p:cNvSpPr/>
          <p:nvPr/>
        </p:nvSpPr>
        <p:spPr>
          <a:xfrm>
            <a:off x="540825" y="323375"/>
            <a:ext cx="8160900" cy="966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80675" y="182175"/>
            <a:ext cx="7969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Fact-Checking 101</a:t>
            </a:r>
            <a:endParaRPr sz="4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9300" y="4719100"/>
            <a:ext cx="894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© 2024 Douglas Allchin                                                                                        http://shipseducation.net/misinfo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262550" y="228600"/>
            <a:ext cx="853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Lateral reading reduces the time needed to identify a source's credibility.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86" y="873600"/>
            <a:ext cx="8194616" cy="35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3300900" y="4563500"/>
            <a:ext cx="591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from Wineburg &amp; McGrew, (2019). Lateral reading: Reading less and learning more when evaluating digital information. </a:t>
            </a:r>
            <a:r>
              <a:rPr i="1" lang="en" sz="900">
                <a:solidFill>
                  <a:schemeClr val="dk2"/>
                </a:solidFill>
              </a:rPr>
              <a:t>Teachers College Record</a:t>
            </a:r>
            <a:r>
              <a:rPr lang="en" sz="900">
                <a:solidFill>
                  <a:schemeClr val="dk2"/>
                </a:solidFill>
              </a:rPr>
              <a:t>, 121(#11), https://www.tcrecord.org/?contentid=22806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1176175" y="469450"/>
            <a:ext cx="8043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Continue the fact-checkers' routine: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Step 3.</a:t>
            </a:r>
            <a:r>
              <a:rPr b="1" i="1" lang="en" sz="3000">
                <a:solidFill>
                  <a:schemeClr val="dk1"/>
                </a:solidFill>
              </a:rPr>
              <a:t> </a:t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dk1"/>
                </a:solidFill>
              </a:rPr>
              <a:t>      Find other coverage.</a:t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Step 4. 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dk1"/>
                </a:solidFill>
              </a:rPr>
              <a:t>      Trace the claims to their origin.</a:t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                </a:t>
            </a:r>
            <a:r>
              <a:rPr b="1" i="1" lang="en" sz="3000">
                <a:solidFill>
                  <a:schemeClr val="dk1"/>
                </a:solidFill>
              </a:rPr>
              <a:t>2 ways</a:t>
            </a:r>
            <a:r>
              <a:rPr b="1" lang="en" sz="3000">
                <a:solidFill>
                  <a:schemeClr val="dk1"/>
                </a:solidFill>
              </a:rPr>
              <a:t> to confirm facts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775" y="3339550"/>
            <a:ext cx="1494174" cy="14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AD8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385700" y="317050"/>
            <a:ext cx="81576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But…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      scientific claims are a special challenge.</a:t>
            </a:r>
            <a:endParaRPr b="1" sz="2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You do not want </a:t>
            </a:r>
            <a:r>
              <a:rPr i="1" lang="en" sz="2500">
                <a:solidFill>
                  <a:schemeClr val="dk1"/>
                </a:solidFill>
              </a:rPr>
              <a:t>just</a:t>
            </a:r>
            <a:r>
              <a:rPr lang="en" sz="2500">
                <a:solidFill>
                  <a:schemeClr val="dk1"/>
                </a:solidFill>
              </a:rPr>
              <a:t> to </a:t>
            </a:r>
            <a:r>
              <a:rPr lang="en" sz="2500">
                <a:solidFill>
                  <a:schemeClr val="dk1"/>
                </a:solidFill>
              </a:rPr>
              <a:t>confirm </a:t>
            </a:r>
            <a:r>
              <a:rPr lang="en" sz="2500">
                <a:solidFill>
                  <a:schemeClr val="dk1"/>
                </a:solidFill>
              </a:rPr>
              <a:t>an event or quote</a:t>
            </a:r>
            <a:endParaRPr sz="25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      or find one isolated study </a:t>
            </a:r>
            <a:endParaRPr sz="25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      or sample one expert opinion.</a:t>
            </a:r>
            <a:endParaRPr sz="25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You want to know if the claims are reliable —</a:t>
            </a:r>
            <a:endParaRPr sz="25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chemeClr val="dk1"/>
                </a:solidFill>
              </a:rPr>
              <a:t>      vetted by a community of experts</a:t>
            </a:r>
            <a:r>
              <a:rPr lang="en" sz="2500">
                <a:solidFill>
                  <a:schemeClr val="dk1"/>
                </a:solidFill>
              </a:rPr>
              <a:t>.</a:t>
            </a:r>
            <a:endParaRPr sz="25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Your target benchmark is thus</a:t>
            </a:r>
            <a:endParaRPr b="1" sz="25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rgbClr val="CC0000"/>
                </a:solidFill>
              </a:rPr>
              <a:t>the consensus of </a:t>
            </a:r>
            <a:endParaRPr b="1" i="1" sz="2500">
              <a:solidFill>
                <a:srgbClr val="CC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rgbClr val="CC0000"/>
                </a:solidFill>
              </a:rPr>
              <a:t>the relevant experts</a:t>
            </a:r>
            <a:endParaRPr b="1" i="1" sz="2500">
              <a:solidFill>
                <a:srgbClr val="CC0000"/>
              </a:solidFill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099" y="3260375"/>
            <a:ext cx="3446676" cy="16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AD8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 b="39756" l="47676" r="34619" t="24589"/>
          <a:stretch/>
        </p:blipFill>
        <p:spPr>
          <a:xfrm>
            <a:off x="444350" y="809025"/>
            <a:ext cx="2710625" cy="34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3262950" y="564325"/>
            <a:ext cx="59799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Next ask: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Doe</a:t>
            </a:r>
            <a:r>
              <a:rPr lang="en" sz="2600">
                <a:solidFill>
                  <a:schemeClr val="dk1"/>
                </a:solidFill>
              </a:rPr>
              <a:t>s the source have the relevant credentials or experience ?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 history of quality work?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Recognition by peers? Awards?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7777" y="3344975"/>
            <a:ext cx="1602574" cy="132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AD8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 b="62156" l="72625" r="13556" t="2343"/>
          <a:stretch/>
        </p:blipFill>
        <p:spPr>
          <a:xfrm>
            <a:off x="544350" y="672725"/>
            <a:ext cx="2155151" cy="34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3297825" y="607675"/>
            <a:ext cx="5041200" cy="20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Do the experts agree?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What uncertainty remains?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Where is there disagreement, and why?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7777" y="3040175"/>
            <a:ext cx="1602574" cy="132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6550" y="2954463"/>
            <a:ext cx="1494174" cy="149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5493650" y="3409050"/>
            <a:ext cx="75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OR</a:t>
            </a:r>
            <a:endParaRPr b="1"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1416300" y="629450"/>
            <a:ext cx="6921000" cy="3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</a:rPr>
              <a:t>The </a:t>
            </a:r>
            <a:r>
              <a:rPr b="1" lang="en" sz="4000">
                <a:solidFill>
                  <a:schemeClr val="dk1"/>
                </a:solidFill>
              </a:rPr>
              <a:t>SIFT</a:t>
            </a:r>
            <a:r>
              <a:rPr lang="en" sz="4000">
                <a:solidFill>
                  <a:schemeClr val="dk1"/>
                </a:solidFill>
              </a:rPr>
              <a:t> Method*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b="1" lang="en" sz="4000">
                <a:solidFill>
                  <a:schemeClr val="dk1"/>
                </a:solidFill>
              </a:rPr>
              <a:t>S</a:t>
            </a:r>
            <a:r>
              <a:rPr lang="en" sz="4000">
                <a:solidFill>
                  <a:schemeClr val="dk1"/>
                </a:solidFill>
              </a:rPr>
              <a:t>TOP.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b="1" lang="en" sz="4000">
                <a:solidFill>
                  <a:schemeClr val="dk1"/>
                </a:solidFill>
              </a:rPr>
              <a:t>I</a:t>
            </a:r>
            <a:r>
              <a:rPr lang="en" sz="4000">
                <a:solidFill>
                  <a:schemeClr val="dk1"/>
                </a:solidFill>
              </a:rPr>
              <a:t>nvestigate the source.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b="1" lang="en" sz="4000">
                <a:solidFill>
                  <a:schemeClr val="dk1"/>
                </a:solidFill>
              </a:rPr>
              <a:t>F</a:t>
            </a:r>
            <a:r>
              <a:rPr lang="en" sz="4000">
                <a:solidFill>
                  <a:schemeClr val="dk1"/>
                </a:solidFill>
              </a:rPr>
              <a:t>ind other coverage.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rabicPeriod"/>
            </a:pPr>
            <a:r>
              <a:rPr b="1" lang="en" sz="4000">
                <a:solidFill>
                  <a:schemeClr val="dk1"/>
                </a:solidFill>
              </a:rPr>
              <a:t>T</a:t>
            </a:r>
            <a:r>
              <a:rPr lang="en" sz="4000">
                <a:solidFill>
                  <a:schemeClr val="dk1"/>
                </a:solidFill>
              </a:rPr>
              <a:t>race the claim to its origin.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150675" y="175775"/>
            <a:ext cx="1606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CC0000"/>
                </a:solidFill>
              </a:rPr>
              <a:t>REVIEW</a:t>
            </a:r>
            <a:endParaRPr i="1" sz="2200">
              <a:solidFill>
                <a:srgbClr val="CC0000"/>
              </a:solidFill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150675" y="4727925"/>
            <a:ext cx="410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*Caulfield &amp; Wineburg, </a:t>
            </a:r>
            <a:r>
              <a:rPr i="1" lang="en" sz="1000">
                <a:solidFill>
                  <a:schemeClr val="dk1"/>
                </a:solidFill>
              </a:rPr>
              <a:t>Verified</a:t>
            </a:r>
            <a:r>
              <a:rPr lang="en" sz="1000">
                <a:solidFill>
                  <a:schemeClr val="dk1"/>
                </a:solidFill>
              </a:rPr>
              <a:t> (University of Chicago Press, 2024)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400" y="215500"/>
            <a:ext cx="7290675" cy="45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/>
          <p:nvPr/>
        </p:nvSpPr>
        <p:spPr>
          <a:xfrm>
            <a:off x="2148900" y="293275"/>
            <a:ext cx="1955100" cy="102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2177375" y="582125"/>
            <a:ext cx="19551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 fast-and-frugal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decision tree for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scientific claims*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2156725" y="215500"/>
            <a:ext cx="122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CC0000"/>
                </a:solidFill>
              </a:rPr>
              <a:t>REVIEW</a:t>
            </a:r>
            <a:endParaRPr i="1" sz="1800">
              <a:solidFill>
                <a:srgbClr val="CC0000"/>
              </a:solidFill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3462950" y="4857675"/>
            <a:ext cx="562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*Allchin, "Marginalizing Misinformation – the Fast and Frugal Way. </a:t>
            </a:r>
            <a:r>
              <a:rPr i="1" lang="en" sz="1000">
                <a:solidFill>
                  <a:schemeClr val="dk1"/>
                </a:solidFill>
              </a:rPr>
              <a:t>The Science Teacher</a:t>
            </a:r>
            <a:r>
              <a:rPr lang="en" sz="1000">
                <a:solidFill>
                  <a:schemeClr val="dk1"/>
                </a:solidFill>
              </a:rPr>
              <a:t> (2023)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mium Photo | I couldnt have done it without you Shot of two young female  colleagues giving each other a high five in an office at work"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900" y="139700"/>
            <a:ext cx="6041172" cy="4030975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p29"/>
          <p:cNvSpPr txBox="1"/>
          <p:nvPr/>
        </p:nvSpPr>
        <p:spPr>
          <a:xfrm>
            <a:off x="699875" y="4234175"/>
            <a:ext cx="79764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</a:rPr>
              <a:t>Misinformation problem – </a:t>
            </a:r>
            <a:r>
              <a:rPr b="1" i="1" lang="en" sz="3700">
                <a:solidFill>
                  <a:schemeClr val="dk1"/>
                </a:solidFill>
              </a:rPr>
              <a:t>solved!!</a:t>
            </a:r>
            <a:endParaRPr b="1" i="1" sz="3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AD8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/>
        </p:nvSpPr>
        <p:spPr>
          <a:xfrm>
            <a:off x="3567750" y="303125"/>
            <a:ext cx="5332500" cy="4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</a:rPr>
              <a:t>Solved …Almost!</a:t>
            </a:r>
            <a:endParaRPr b="1" sz="3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i="1" lang="en" sz="2600">
                <a:solidFill>
                  <a:schemeClr val="dk1"/>
                </a:solidFill>
              </a:rPr>
              <a:t>What will motivate you to </a:t>
            </a:r>
            <a:r>
              <a:rPr b="1" lang="en" sz="2600">
                <a:solidFill>
                  <a:schemeClr val="dk1"/>
                </a:solidFill>
              </a:rPr>
              <a:t>STOP</a:t>
            </a:r>
            <a:r>
              <a:rPr i="1" lang="en" sz="2600">
                <a:solidFill>
                  <a:schemeClr val="dk1"/>
                </a:solidFill>
              </a:rPr>
              <a:t> &amp; fact-check?</a:t>
            </a:r>
            <a:endParaRPr i="1" sz="2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i="1" lang="en" sz="2600">
                <a:solidFill>
                  <a:schemeClr val="dk1"/>
                </a:solidFill>
              </a:rPr>
              <a:t>Will you </a:t>
            </a:r>
            <a:r>
              <a:rPr b="1" i="1" lang="en" sz="2600">
                <a:solidFill>
                  <a:schemeClr val="dk1"/>
                </a:solidFill>
              </a:rPr>
              <a:t>notice</a:t>
            </a:r>
            <a:r>
              <a:rPr i="1" lang="en" sz="2600">
                <a:solidFill>
                  <a:schemeClr val="dk1"/>
                </a:solidFill>
              </a:rPr>
              <a:t> when you need to find the consensus?</a:t>
            </a:r>
            <a:endParaRPr i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i="1" lang="en" sz="2600">
                <a:solidFill>
                  <a:schemeClr val="dk1"/>
                </a:solidFill>
              </a:rPr>
              <a:t>Do you know </a:t>
            </a:r>
            <a:r>
              <a:rPr b="1" i="1" lang="en" sz="2600">
                <a:solidFill>
                  <a:schemeClr val="dk1"/>
                </a:solidFill>
              </a:rPr>
              <a:t>where to find </a:t>
            </a:r>
            <a:r>
              <a:rPr i="1" lang="en" sz="2600">
                <a:solidFill>
                  <a:schemeClr val="dk1"/>
                </a:solidFill>
              </a:rPr>
              <a:t>it?</a:t>
            </a:r>
            <a:endParaRPr i="1" sz="2600">
              <a:solidFill>
                <a:schemeClr val="dk1"/>
              </a:solidFill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85800"/>
            <a:ext cx="3491550" cy="34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AD8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/>
        </p:nvSpPr>
        <p:spPr>
          <a:xfrm>
            <a:off x="151025" y="303225"/>
            <a:ext cx="21222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Beyond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fact-checking skills,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550" y="303228"/>
            <a:ext cx="3421500" cy="456595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31"/>
          <p:cNvSpPr txBox="1"/>
          <p:nvPr/>
        </p:nvSpPr>
        <p:spPr>
          <a:xfrm>
            <a:off x="5711625" y="989025"/>
            <a:ext cx="3267300" cy="3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we should understand: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how scientific consensus forms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the </a:t>
            </a:r>
            <a:r>
              <a:rPr lang="en" sz="2300">
                <a:solidFill>
                  <a:schemeClr val="dk1"/>
                </a:solidFill>
              </a:rPr>
              <a:t>social structure of trust in knowing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basics of </a:t>
            </a:r>
            <a:r>
              <a:rPr lang="en" sz="2300">
                <a:solidFill>
                  <a:schemeClr val="dk1"/>
                </a:solidFill>
              </a:rPr>
              <a:t>credibility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nature of expertise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media transparency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deceptive tactics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search biases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25" y="652375"/>
            <a:ext cx="4567501" cy="31990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14"/>
          <p:cNvSpPr txBox="1"/>
          <p:nvPr/>
        </p:nvSpPr>
        <p:spPr>
          <a:xfrm>
            <a:off x="977900" y="1248050"/>
            <a:ext cx="3505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0">
                <a:solidFill>
                  <a:srgbClr val="CC0000"/>
                </a:solidFill>
              </a:rPr>
              <a:t>???</a:t>
            </a:r>
            <a:endParaRPr b="1" sz="14000">
              <a:solidFill>
                <a:srgbClr val="CC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092575" y="832650"/>
            <a:ext cx="3768600" cy="3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You encounter a webpage about sugar consumption in Latin American countries. Should you believe it?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AD8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/>
          <p:nvPr/>
        </p:nvSpPr>
        <p:spPr>
          <a:xfrm>
            <a:off x="496525" y="348850"/>
            <a:ext cx="8160900" cy="966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 txBox="1"/>
          <p:nvPr/>
        </p:nvSpPr>
        <p:spPr>
          <a:xfrm>
            <a:off x="636375" y="207650"/>
            <a:ext cx="7969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Fact-Checking 101</a:t>
            </a:r>
            <a:endParaRPr sz="42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775" y="1766350"/>
            <a:ext cx="2796175" cy="1747626"/>
          </a:xfrm>
          <a:prstGeom prst="rect">
            <a:avLst/>
          </a:prstGeom>
          <a:noFill/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9" name="Google Shape;209;p32"/>
          <p:cNvSpPr txBox="1"/>
          <p:nvPr/>
        </p:nvSpPr>
        <p:spPr>
          <a:xfrm>
            <a:off x="2272575" y="3780725"/>
            <a:ext cx="6384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i="1" lang="en" sz="3000">
                <a:solidFill>
                  <a:schemeClr val="dk1"/>
                </a:solidFill>
              </a:rPr>
              <a:t>What have you learned?</a:t>
            </a:r>
            <a:endParaRPr b="1" i="1"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b="1" i="1" lang="en" sz="3000">
                <a:solidFill>
                  <a:schemeClr val="dk1"/>
                </a:solidFill>
              </a:rPr>
              <a:t>What do you have yet to learn?</a:t>
            </a:r>
            <a:endParaRPr b="1" i="1" sz="3000">
              <a:solidFill>
                <a:schemeClr val="dk1"/>
              </a:solidFill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560175" y="3780725"/>
            <a:ext cx="164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990000"/>
                </a:solidFill>
              </a:rPr>
              <a:t>Review: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1005975" y="1992850"/>
            <a:ext cx="38832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S.I.F.T.</a:t>
            </a:r>
            <a:endParaRPr b="1" sz="6000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396150" y="377425"/>
            <a:ext cx="8351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You could use conventional </a:t>
            </a:r>
            <a:r>
              <a:rPr lang="en" sz="2800">
                <a:solidFill>
                  <a:schemeClr val="dk1"/>
                </a:solidFill>
              </a:rPr>
              <a:t>"critical thinking" skills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—  analyzing the argument and the evidence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7587" l="11512" r="12297" t="0"/>
          <a:stretch/>
        </p:blipFill>
        <p:spPr>
          <a:xfrm>
            <a:off x="2251875" y="1622425"/>
            <a:ext cx="4685425" cy="3015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" name="Google Shape;71;p15"/>
          <p:cNvSpPr txBox="1"/>
          <p:nvPr/>
        </p:nvSpPr>
        <p:spPr>
          <a:xfrm>
            <a:off x="784625" y="1840400"/>
            <a:ext cx="1343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0">
                <a:solidFill>
                  <a:srgbClr val="CC0000"/>
                </a:solidFill>
              </a:rPr>
              <a:t>?</a:t>
            </a:r>
            <a:endParaRPr b="1" sz="14000">
              <a:solidFill>
                <a:srgbClr val="CC0000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7073350" y="1807949"/>
            <a:ext cx="1343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0">
                <a:solidFill>
                  <a:srgbClr val="CC0000"/>
                </a:solidFill>
              </a:rPr>
              <a:t>?</a:t>
            </a:r>
            <a:endParaRPr b="1" sz="14000">
              <a:solidFill>
                <a:srgbClr val="CC0000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01850" y="4736400"/>
            <a:ext cx="447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Blakeslee, Sarah (2004). The CRAAP test.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i="1" lang="en" sz="1100">
                <a:solidFill>
                  <a:schemeClr val="dk1"/>
                </a:solidFill>
              </a:rPr>
              <a:t>LOEX Quarterly</a:t>
            </a:r>
            <a:r>
              <a:rPr lang="en" sz="1100">
                <a:solidFill>
                  <a:schemeClr val="dk1"/>
                </a:solidFill>
              </a:rPr>
              <a:t>. </a:t>
            </a:r>
            <a:r>
              <a:rPr b="1" lang="en" sz="1100">
                <a:solidFill>
                  <a:schemeClr val="dk1"/>
                </a:solidFill>
              </a:rPr>
              <a:t>31</a:t>
            </a:r>
            <a:r>
              <a:rPr lang="en" sz="1100">
                <a:solidFill>
                  <a:schemeClr val="dk1"/>
                </a:solidFill>
              </a:rPr>
              <a:t> (3). 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4320050" y="382050"/>
            <a:ext cx="44634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That's how most people approach the problem.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They read </a:t>
            </a:r>
            <a:r>
              <a:rPr b="1" i="1" lang="en" sz="2400">
                <a:solidFill>
                  <a:schemeClr val="dk1"/>
                </a:solidFill>
              </a:rPr>
              <a:t>vertically</a:t>
            </a:r>
            <a:r>
              <a:rPr b="1" lang="en" sz="2400">
                <a:solidFill>
                  <a:schemeClr val="dk1"/>
                </a:solidFill>
              </a:rPr>
              <a:t>.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They: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consider the overall impression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check the URL ( .org, .com ? 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</a:t>
            </a:r>
            <a:r>
              <a:rPr lang="en" sz="1800">
                <a:solidFill>
                  <a:schemeClr val="dk1"/>
                </a:solidFill>
              </a:rPr>
              <a:t>heck the Author's byline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consult the "About" page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read the claims &amp; identify the evidence and the reasoning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52400"/>
            <a:ext cx="3714175" cy="48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AD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325" y="297225"/>
            <a:ext cx="4567501" cy="31990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17"/>
          <p:cNvSpPr txBox="1"/>
          <p:nvPr/>
        </p:nvSpPr>
        <p:spPr>
          <a:xfrm>
            <a:off x="2685200" y="3569500"/>
            <a:ext cx="6242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i="1" lang="en" sz="2500">
                <a:solidFill>
                  <a:schemeClr val="dk1"/>
                </a:solidFill>
              </a:rPr>
              <a:t>Who </a:t>
            </a:r>
            <a:r>
              <a:rPr i="1" lang="en" sz="2500">
                <a:solidFill>
                  <a:schemeClr val="dk1"/>
                </a:solidFill>
              </a:rPr>
              <a:t>is this and what is their </a:t>
            </a:r>
            <a:r>
              <a:rPr b="1" i="1" lang="en" sz="2500">
                <a:solidFill>
                  <a:schemeClr val="dk1"/>
                </a:solidFill>
              </a:rPr>
              <a:t>purpose?</a:t>
            </a:r>
            <a:endParaRPr b="1" i="1"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i="1" lang="en" sz="2500">
                <a:solidFill>
                  <a:schemeClr val="dk1"/>
                </a:solidFill>
              </a:rPr>
              <a:t>How</a:t>
            </a:r>
            <a:r>
              <a:rPr i="1" lang="en" sz="2500">
                <a:solidFill>
                  <a:schemeClr val="dk1"/>
                </a:solidFill>
              </a:rPr>
              <a:t> might they want to</a:t>
            </a:r>
            <a:r>
              <a:rPr b="1" i="1" lang="en" sz="2500">
                <a:solidFill>
                  <a:schemeClr val="dk1"/>
                </a:solidFill>
              </a:rPr>
              <a:t> mislead </a:t>
            </a:r>
            <a:r>
              <a:rPr i="1" lang="en" sz="2500">
                <a:solidFill>
                  <a:schemeClr val="dk1"/>
                </a:solidFill>
              </a:rPr>
              <a:t>you?</a:t>
            </a:r>
            <a:endParaRPr i="1"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i="1" lang="en" sz="2500">
                <a:solidFill>
                  <a:schemeClr val="dk1"/>
                </a:solidFill>
              </a:rPr>
              <a:t>Do they have a </a:t>
            </a:r>
            <a:r>
              <a:rPr b="1" i="1" lang="en" sz="2500">
                <a:solidFill>
                  <a:schemeClr val="dk1"/>
                </a:solidFill>
              </a:rPr>
              <a:t>conflict of interest</a:t>
            </a:r>
            <a:r>
              <a:rPr i="1" lang="en" sz="2500">
                <a:solidFill>
                  <a:schemeClr val="dk1"/>
                </a:solidFill>
              </a:rPr>
              <a:t>?</a:t>
            </a:r>
            <a:endParaRPr i="1" sz="2500">
              <a:solidFill>
                <a:schemeClr val="dk1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191900" y="233850"/>
            <a:ext cx="26982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chemeClr val="dk1"/>
                </a:solidFill>
              </a:rPr>
              <a:t>But such analysis will </a:t>
            </a:r>
            <a:r>
              <a:rPr b="1" i="1" lang="en" sz="2500">
                <a:solidFill>
                  <a:schemeClr val="dk1"/>
                </a:solidFill>
              </a:rPr>
              <a:t>not</a:t>
            </a:r>
            <a:r>
              <a:rPr i="1" lang="en" sz="2500">
                <a:solidFill>
                  <a:schemeClr val="dk1"/>
                </a:solidFill>
              </a:rPr>
              <a:t> tell you</a:t>
            </a:r>
            <a:endParaRPr i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500">
                <a:solidFill>
                  <a:schemeClr val="dk1"/>
                </a:solidFill>
              </a:rPr>
              <a:t>w</a:t>
            </a:r>
            <a:r>
              <a:rPr b="1" i="1" lang="en" sz="2500">
                <a:solidFill>
                  <a:schemeClr val="dk1"/>
                </a:solidFill>
              </a:rPr>
              <a:t>ho </a:t>
            </a:r>
            <a:r>
              <a:rPr i="1" lang="en" sz="2500">
                <a:solidFill>
                  <a:schemeClr val="dk1"/>
                </a:solidFill>
              </a:rPr>
              <a:t>is behind these claims</a:t>
            </a:r>
            <a:endParaRPr i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chemeClr val="dk1"/>
                </a:solidFill>
              </a:rPr>
              <a:t>—or </a:t>
            </a:r>
            <a:r>
              <a:rPr b="1" i="1" lang="en" sz="2500">
                <a:solidFill>
                  <a:schemeClr val="dk1"/>
                </a:solidFill>
              </a:rPr>
              <a:t>why</a:t>
            </a:r>
            <a:r>
              <a:rPr i="1" lang="en" sz="2500">
                <a:solidFill>
                  <a:schemeClr val="dk1"/>
                </a:solidFill>
              </a:rPr>
              <a:t>.</a:t>
            </a:r>
            <a:endParaRPr i="1" sz="2500">
              <a:solidFill>
                <a:schemeClr val="dk1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7882375" y="1023550"/>
            <a:ext cx="1325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CC0000"/>
                </a:solidFill>
              </a:rPr>
              <a:t>?</a:t>
            </a:r>
            <a:endParaRPr b="1" sz="12000">
              <a:solidFill>
                <a:srgbClr val="CC0000"/>
              </a:solidFill>
            </a:endParaRPr>
          </a:p>
        </p:txBody>
      </p:sp>
      <p:cxnSp>
        <p:nvCxnSpPr>
          <p:cNvPr id="88" name="Google Shape;88;p17"/>
          <p:cNvCxnSpPr>
            <a:stCxn id="87" idx="1"/>
          </p:cNvCxnSpPr>
          <p:nvPr/>
        </p:nvCxnSpPr>
        <p:spPr>
          <a:xfrm rot="10800000">
            <a:off x="4307275" y="904900"/>
            <a:ext cx="3575100" cy="1134600"/>
          </a:xfrm>
          <a:prstGeom prst="straightConnector1">
            <a:avLst/>
          </a:prstGeom>
          <a:noFill/>
          <a:ln cap="flat" cmpd="sng" w="1524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p17"/>
          <p:cNvSpPr/>
          <p:nvPr/>
        </p:nvSpPr>
        <p:spPr>
          <a:xfrm>
            <a:off x="3041100" y="348850"/>
            <a:ext cx="1273200" cy="674700"/>
          </a:xfrm>
          <a:prstGeom prst="ellipse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279725" y="82625"/>
            <a:ext cx="6954000" cy="13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For a more effective method,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do what professional fact-checkers do: 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chemeClr val="dk1"/>
                </a:solidFill>
              </a:rPr>
              <a:t>First</a:t>
            </a:r>
            <a:r>
              <a:rPr lang="en" sz="2500">
                <a:solidFill>
                  <a:schemeClr val="dk1"/>
                </a:solidFill>
              </a:rPr>
              <a:t>: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4085100" y="2691625"/>
            <a:ext cx="5028900" cy="19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ASK yourself:</a:t>
            </a:r>
            <a:endParaRPr sz="25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i="1" lang="en" sz="2300">
                <a:solidFill>
                  <a:schemeClr val="dk1"/>
                </a:solidFill>
              </a:rPr>
              <a:t>Do you even know what you are looking at?</a:t>
            </a:r>
            <a:endParaRPr i="1"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i="1" lang="en" sz="2300">
                <a:solidFill>
                  <a:schemeClr val="dk1"/>
                </a:solidFill>
              </a:rPr>
              <a:t>Why dive into something deeply before even knowing what it is?</a:t>
            </a:r>
            <a:endParaRPr i="1" sz="2300">
              <a:solidFill>
                <a:schemeClr val="dk1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29139" l="6207" r="61762" t="1809"/>
          <a:stretch/>
        </p:blipFill>
        <p:spPr>
          <a:xfrm>
            <a:off x="2346363" y="3406150"/>
            <a:ext cx="537250" cy="173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b="2229" l="0" r="0" t="0"/>
          <a:stretch/>
        </p:blipFill>
        <p:spPr>
          <a:xfrm>
            <a:off x="1203775" y="1165925"/>
            <a:ext cx="2822418" cy="279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5388225" y="3723650"/>
            <a:ext cx="3027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Open a new tab and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    </a:t>
            </a:r>
            <a:r>
              <a:rPr b="1" lang="en" sz="2900" u="sng">
                <a:solidFill>
                  <a:srgbClr val="CC0000"/>
                </a:solidFill>
              </a:rPr>
              <a:t>read </a:t>
            </a:r>
            <a:r>
              <a:rPr b="1" i="1" lang="en" sz="2900" u="sng">
                <a:solidFill>
                  <a:srgbClr val="CC0000"/>
                </a:solidFill>
              </a:rPr>
              <a:t>laterally</a:t>
            </a:r>
            <a:r>
              <a:rPr b="1" lang="en" sz="2100">
                <a:solidFill>
                  <a:schemeClr val="dk1"/>
                </a:solidFill>
              </a:rPr>
              <a:t>.</a:t>
            </a:r>
            <a:endParaRPr b="1" sz="2100">
              <a:solidFill>
                <a:schemeClr val="dk1"/>
              </a:solidFill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1085875"/>
            <a:ext cx="2926710" cy="21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26637" l="0" r="0" t="0"/>
          <a:stretch/>
        </p:blipFill>
        <p:spPr>
          <a:xfrm>
            <a:off x="3115107" y="1085887"/>
            <a:ext cx="2672592" cy="21529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9"/>
          <p:cNvCxnSpPr/>
          <p:nvPr/>
        </p:nvCxnSpPr>
        <p:spPr>
          <a:xfrm>
            <a:off x="3715250" y="1189400"/>
            <a:ext cx="696000" cy="10623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9"/>
          <p:cNvCxnSpPr/>
          <p:nvPr/>
        </p:nvCxnSpPr>
        <p:spPr>
          <a:xfrm>
            <a:off x="5966075" y="3216375"/>
            <a:ext cx="28995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9"/>
          <p:cNvSpPr txBox="1"/>
          <p:nvPr/>
        </p:nvSpPr>
        <p:spPr>
          <a:xfrm>
            <a:off x="343375" y="272075"/>
            <a:ext cx="6073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Step 2. Investigate the source.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0750" y="3437000"/>
            <a:ext cx="1722076" cy="13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6">
            <a:alphaModFix/>
          </a:blip>
          <a:srcRect b="20591" l="0" r="77859" t="46900"/>
          <a:stretch/>
        </p:blipFill>
        <p:spPr>
          <a:xfrm>
            <a:off x="457300" y="857275"/>
            <a:ext cx="1722076" cy="1580323"/>
          </a:xfrm>
          <a:prstGeom prst="rect">
            <a:avLst/>
          </a:prstGeom>
          <a:noFill/>
          <a:ln cap="flat" cmpd="sng" w="2857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0" l="0" r="0" t="4388"/>
          <a:stretch/>
        </p:blipFill>
        <p:spPr>
          <a:xfrm>
            <a:off x="5288975" y="1675450"/>
            <a:ext cx="3855025" cy="22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4">
            <a:alphaModFix/>
          </a:blip>
          <a:srcRect b="14195" l="6207" r="61762" t="1805"/>
          <a:stretch/>
        </p:blipFill>
        <p:spPr>
          <a:xfrm>
            <a:off x="1501600" y="3106275"/>
            <a:ext cx="537250" cy="21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150" y="234550"/>
            <a:ext cx="3234150" cy="32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624600" y="1571050"/>
            <a:ext cx="2367900" cy="5856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809100" y="1345838"/>
            <a:ext cx="19989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SLOW</a:t>
            </a:r>
            <a:endParaRPr b="1" sz="57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3539550" y="310750"/>
            <a:ext cx="51561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Do not just follow the first result.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Exercise </a:t>
            </a:r>
            <a:r>
              <a:rPr b="1" i="1" lang="en" sz="2600">
                <a:solidFill>
                  <a:schemeClr val="dk1"/>
                </a:solidFill>
              </a:rPr>
              <a:t>click restraint</a:t>
            </a:r>
            <a:r>
              <a:rPr i="1" lang="en" sz="2600">
                <a:solidFill>
                  <a:schemeClr val="dk1"/>
                </a:solidFill>
              </a:rPr>
              <a:t>.</a:t>
            </a:r>
            <a:endParaRPr i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  <p:cxnSp>
        <p:nvCxnSpPr>
          <p:cNvPr id="120" name="Google Shape;120;p20"/>
          <p:cNvCxnSpPr>
            <a:stCxn id="114" idx="1"/>
          </p:cNvCxnSpPr>
          <p:nvPr/>
        </p:nvCxnSpPr>
        <p:spPr>
          <a:xfrm rot="10800000">
            <a:off x="3080975" y="1648212"/>
            <a:ext cx="2208000" cy="1151400"/>
          </a:xfrm>
          <a:prstGeom prst="curvedConnector3">
            <a:avLst>
              <a:gd fmla="val 50000" name="adj1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20"/>
          <p:cNvSpPr txBox="1"/>
          <p:nvPr/>
        </p:nvSpPr>
        <p:spPr>
          <a:xfrm>
            <a:off x="2393900" y="3117800"/>
            <a:ext cx="5372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Review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your search results and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choose the most informative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</a:rPr>
              <a:t>        links mindfully.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22" name="Google Shape;122;p20"/>
          <p:cNvCxnSpPr/>
          <p:nvPr/>
        </p:nvCxnSpPr>
        <p:spPr>
          <a:xfrm flipH="1" rot="-5400000">
            <a:off x="1948775" y="502450"/>
            <a:ext cx="1285500" cy="266100"/>
          </a:xfrm>
          <a:prstGeom prst="curvedConnector3">
            <a:avLst>
              <a:gd fmla="val 46519" name="adj1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EAD8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16481" l="24696" r="61107" t="47013"/>
          <a:stretch/>
        </p:blipFill>
        <p:spPr>
          <a:xfrm>
            <a:off x="764950" y="1123100"/>
            <a:ext cx="2055199" cy="3302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2881950" y="1172625"/>
            <a:ext cx="5979900" cy="2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Investigate: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Is there a track record of honesty?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Any bias from conflict of interest?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Objective, neutral, balanced?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7377" y="3344975"/>
            <a:ext cx="1602574" cy="132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5">
            <a:alphaModFix/>
          </a:blip>
          <a:srcRect b="70196" l="21793" r="8128" t="14704"/>
          <a:stretch/>
        </p:blipFill>
        <p:spPr>
          <a:xfrm>
            <a:off x="432874" y="167400"/>
            <a:ext cx="5665500" cy="77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4208375" y="3835200"/>
            <a:ext cx="27528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Practice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chemeClr val="dk1"/>
                </a:solidFill>
              </a:rPr>
              <a:t>critical ignoring</a:t>
            </a:r>
            <a:r>
              <a:rPr i="1" lang="en" sz="2600">
                <a:solidFill>
                  <a:schemeClr val="dk1"/>
                </a:solidFill>
              </a:rPr>
              <a:t>.</a:t>
            </a:r>
            <a:endParaRPr i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