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1fb7733d3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1fb7733d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f1fb7733d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f1fb7733d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f1fb7733d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f1fb7733d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f1fb7733d3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f1fb7733d3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f1fb7733d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f1fb7733d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f1fb7733d3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f1fb7733d3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f1fb7733d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f1fb7733d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1fb7733d3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f1fb7733d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f1fb7733d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f1fb7733d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f1fb7733d3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f1fb7733d3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1fb7733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1fb7733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f1fb7733d3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f1fb7733d3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f1fb7733d3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f1fb7733d3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f1fb7733d3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f1fb7733d3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f1fb7733d3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f1fb7733d3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f1fb7733d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f1fb7733d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f1fb7733d3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f1fb7733d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f1fb7733d3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f1fb7733d3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f1fb7733d3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f1fb7733d3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f1fb7733d3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f1fb7733d3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f1fb7733d3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f1fb7733d3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f1fb7733d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f1fb7733d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f1fb7733d3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f1fb7733d3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f1fb7733d3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f1fb7733d3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f1fb7733d3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f1fb7733d3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f1fb7733d3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f1fb7733d3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f1fb7733d3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f1fb7733d3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f1fb7733d3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f1fb7733d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f1fb7733d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f1fb7733d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f1fb7733d3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f1fb7733d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f1fb7733d3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f1fb7733d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f1fb7733d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f1fb7733d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f1fb7733d3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f1fb7733d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12.jpg"/><Relationship Id="rId5" Type="http://schemas.openxmlformats.org/officeDocument/2006/relationships/image" Target="../media/image17.jpg"/><Relationship Id="rId6" Type="http://schemas.openxmlformats.org/officeDocument/2006/relationships/image" Target="../media/image19.jpg"/><Relationship Id="rId7" Type="http://schemas.openxmlformats.org/officeDocument/2006/relationships/image" Target="../media/image22.jpg"/><Relationship Id="rId8" Type="http://schemas.openxmlformats.org/officeDocument/2006/relationships/image" Target="../media/image2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jpg"/><Relationship Id="rId4" Type="http://schemas.openxmlformats.org/officeDocument/2006/relationships/image" Target="../media/image3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Relationship Id="rId4" Type="http://schemas.openxmlformats.org/officeDocument/2006/relationships/image" Target="../media/image2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jpg"/><Relationship Id="rId4" Type="http://schemas.openxmlformats.org/officeDocument/2006/relationships/image" Target="../media/image3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g"/><Relationship Id="rId4" Type="http://schemas.openxmlformats.org/officeDocument/2006/relationships/image" Target="../media/image42.jpg"/><Relationship Id="rId5" Type="http://schemas.openxmlformats.org/officeDocument/2006/relationships/image" Target="../media/image3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5.jpg"/><Relationship Id="rId4" Type="http://schemas.openxmlformats.org/officeDocument/2006/relationships/image" Target="../media/image44.jpg"/><Relationship Id="rId5" Type="http://schemas.openxmlformats.org/officeDocument/2006/relationships/image" Target="../media/image36.jpg"/><Relationship Id="rId6" Type="http://schemas.openxmlformats.org/officeDocument/2006/relationships/image" Target="../media/image40.jpg"/><Relationship Id="rId7" Type="http://schemas.openxmlformats.org/officeDocument/2006/relationships/image" Target="../media/image5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jpg"/><Relationship Id="rId4" Type="http://schemas.openxmlformats.org/officeDocument/2006/relationships/image" Target="../media/image39.jpg"/><Relationship Id="rId5" Type="http://schemas.openxmlformats.org/officeDocument/2006/relationships/image" Target="../media/image6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6.jpg"/><Relationship Id="rId4" Type="http://schemas.openxmlformats.org/officeDocument/2006/relationships/image" Target="../media/image5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1.jpg"/><Relationship Id="rId4" Type="http://schemas.openxmlformats.org/officeDocument/2006/relationships/image" Target="../media/image6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0.jpg"/><Relationship Id="rId4" Type="http://schemas.openxmlformats.org/officeDocument/2006/relationships/image" Target="../media/image5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8.jpg"/><Relationship Id="rId4" Type="http://schemas.openxmlformats.org/officeDocument/2006/relationships/image" Target="../media/image54.jpg"/><Relationship Id="rId5" Type="http://schemas.openxmlformats.org/officeDocument/2006/relationships/image" Target="../media/image57.jpg"/><Relationship Id="rId6" Type="http://schemas.openxmlformats.org/officeDocument/2006/relationships/image" Target="../media/image4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8.jpg"/><Relationship Id="rId4" Type="http://schemas.openxmlformats.org/officeDocument/2006/relationships/image" Target="../media/image4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0.jpg"/><Relationship Id="rId4" Type="http://schemas.openxmlformats.org/officeDocument/2006/relationships/image" Target="../media/image4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jpg"/><Relationship Id="rId4" Type="http://schemas.openxmlformats.org/officeDocument/2006/relationships/image" Target="../media/image59.jpg"/><Relationship Id="rId5" Type="http://schemas.openxmlformats.org/officeDocument/2006/relationships/image" Target="../media/image6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1.jpg"/><Relationship Id="rId4" Type="http://schemas.openxmlformats.org/officeDocument/2006/relationships/image" Target="../media/image9.jpg"/><Relationship Id="rId5" Type="http://schemas.openxmlformats.org/officeDocument/2006/relationships/image" Target="../media/image2.jpg"/><Relationship Id="rId6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jpg"/><Relationship Id="rId4" Type="http://schemas.openxmlformats.org/officeDocument/2006/relationships/image" Target="../media/image4.jpg"/><Relationship Id="rId5" Type="http://schemas.openxmlformats.org/officeDocument/2006/relationships/image" Target="../media/image3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20.jpg"/><Relationship Id="rId5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4A6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562200" y="339850"/>
            <a:ext cx="8019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lt1"/>
                </a:solidFill>
              </a:rPr>
              <a:t>Fantastic Beasts</a:t>
            </a:r>
            <a:endParaRPr b="1" sz="50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</a:rPr>
              <a:t>RENAISSANCE EDITION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07475" y="4599325"/>
            <a:ext cx="183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© 2020  Douglas Allchin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119650" y="4553125"/>
            <a:ext cx="3866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http://shipseducation.net/CredibilityGame1</a:t>
            </a:r>
            <a:endParaRPr sz="1500">
              <a:solidFill>
                <a:schemeClr val="lt1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2850" y="1755850"/>
            <a:ext cx="1918026" cy="2701850"/>
          </a:xfrm>
          <a:prstGeom prst="rect">
            <a:avLst/>
          </a:prstGeom>
          <a:noFill/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750" y="0"/>
            <a:ext cx="3924300" cy="552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 txBox="1"/>
          <p:nvPr/>
        </p:nvSpPr>
        <p:spPr>
          <a:xfrm>
            <a:off x="5162550" y="1817375"/>
            <a:ext cx="3200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A werewolf man?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750"/>
            <a:ext cx="300419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1575" y="0"/>
            <a:ext cx="3483423" cy="196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000250"/>
            <a:ext cx="2881575" cy="2017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3975" y="2000250"/>
            <a:ext cx="3004200" cy="2017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62425" y="1"/>
            <a:ext cx="2881575" cy="1965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55151" y="2132501"/>
            <a:ext cx="2881575" cy="189360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/>
          <p:nvPr/>
        </p:nvSpPr>
        <p:spPr>
          <a:xfrm>
            <a:off x="1333500" y="4293875"/>
            <a:ext cx="6972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Original, or bad copy? What is credible?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325" y="0"/>
            <a:ext cx="7916924" cy="459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/>
          <p:nvPr/>
        </p:nvSpPr>
        <p:spPr>
          <a:xfrm>
            <a:off x="4105350" y="4681800"/>
            <a:ext cx="200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 "sea dragon"?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325" y="0"/>
            <a:ext cx="7916924" cy="459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 txBox="1"/>
          <p:nvPr/>
        </p:nvSpPr>
        <p:spPr>
          <a:xfrm>
            <a:off x="2333625" y="4605600"/>
            <a:ext cx="6810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…exposed as a fake by Ulisse Aldrovandi –made from a manta ray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075" y="1066800"/>
            <a:ext cx="2114550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0"/>
            <a:ext cx="694481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0"/>
            <a:ext cx="644429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858000" cy="480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8"/>
          <p:cNvSpPr txBox="1"/>
          <p:nvPr/>
        </p:nvSpPr>
        <p:spPr>
          <a:xfrm>
            <a:off x="7124700" y="1931675"/>
            <a:ext cx="20385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2"/>
                </a:solidFill>
              </a:rPr>
              <a:t>Ursi albi?</a:t>
            </a:r>
            <a:endParaRPr sz="2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2"/>
                </a:solidFill>
              </a:rPr>
              <a:t>A white bear?</a:t>
            </a:r>
            <a:endParaRPr sz="2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62000"/>
            <a:ext cx="5109148" cy="289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6850" y="762000"/>
            <a:ext cx="3714749" cy="289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9"/>
          <p:cNvSpPr txBox="1"/>
          <p:nvPr/>
        </p:nvSpPr>
        <p:spPr>
          <a:xfrm>
            <a:off x="2228850" y="3970025"/>
            <a:ext cx="510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A giant fish that spouts water?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867400" cy="429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0"/>
          <p:cNvSpPr txBox="1"/>
          <p:nvPr/>
        </p:nvSpPr>
        <p:spPr>
          <a:xfrm>
            <a:off x="6191250" y="1836425"/>
            <a:ext cx="2552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Ziphius?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867400" cy="429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1"/>
          <p:cNvSpPr txBox="1"/>
          <p:nvPr/>
        </p:nvSpPr>
        <p:spPr>
          <a:xfrm>
            <a:off x="3047850" y="4445925"/>
            <a:ext cx="1467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>
                <a:solidFill>
                  <a:schemeClr val="dk1"/>
                </a:solidFill>
              </a:rPr>
              <a:t>Ziphius</a:t>
            </a:r>
            <a:endParaRPr i="1" sz="3000">
              <a:solidFill>
                <a:schemeClr val="dk1"/>
              </a:solidFill>
            </a:endParaRPr>
          </a:p>
        </p:txBody>
      </p:sp>
      <p:pic>
        <p:nvPicPr>
          <p:cNvPr id="180" name="Google Shape;18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843603"/>
            <a:ext cx="4409700" cy="4147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4459500"/>
            <a:ext cx="8520600" cy="6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/>
              <a:t>Voyaging from Europe, 1500-16000s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7624" y="0"/>
            <a:ext cx="3306064" cy="445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8001" y="0"/>
            <a:ext cx="3112162" cy="445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6727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228850"/>
            <a:ext cx="4867275" cy="245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4274" y="533400"/>
            <a:ext cx="3831775" cy="360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567900" cy="334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0350" y="228600"/>
            <a:ext cx="3078539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4950" y="2667000"/>
            <a:ext cx="3078550" cy="1656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00350" y="1695450"/>
            <a:ext cx="3078550" cy="2632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74950" y="152400"/>
            <a:ext cx="3078550" cy="2568997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3"/>
          <p:cNvSpPr txBox="1"/>
          <p:nvPr/>
        </p:nvSpPr>
        <p:spPr>
          <a:xfrm>
            <a:off x="361900" y="3493775"/>
            <a:ext cx="214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Amboise Paré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415875" cy="4767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8276" y="-29150"/>
            <a:ext cx="4394624" cy="26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2542592"/>
            <a:ext cx="4572000" cy="2600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98174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1750" y="531125"/>
            <a:ext cx="6016125" cy="387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950" y="0"/>
            <a:ext cx="332554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3400" y="0"/>
            <a:ext cx="2185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76200"/>
            <a:ext cx="3457311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3161" y="152400"/>
            <a:ext cx="344757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050" y="152400"/>
            <a:ext cx="3030834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0025" y="152400"/>
            <a:ext cx="1926975" cy="252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1550" y="133350"/>
            <a:ext cx="1749479" cy="252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76725" y="2781300"/>
            <a:ext cx="333375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682" y="152400"/>
            <a:ext cx="3047543" cy="486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2975" y="152400"/>
            <a:ext cx="3496650" cy="486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2400"/>
            <a:ext cx="5000592" cy="37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4500" y="152400"/>
            <a:ext cx="3390900" cy="372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152400"/>
            <a:ext cx="6659400" cy="486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0"/>
            <a:ext cx="64722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9850" y="0"/>
            <a:ext cx="36513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400" y="445235"/>
            <a:ext cx="3236975" cy="4559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0775" y="152400"/>
            <a:ext cx="1635125" cy="225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0775" y="2560325"/>
            <a:ext cx="3236981" cy="243077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3"/>
          <p:cNvSpPr txBox="1"/>
          <p:nvPr/>
        </p:nvSpPr>
        <p:spPr>
          <a:xfrm>
            <a:off x="1292538" y="0"/>
            <a:ext cx="211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Petrus Gonsalvus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61" name="Google Shape;261;p43"/>
          <p:cNvSpPr txBox="1"/>
          <p:nvPr/>
        </p:nvSpPr>
        <p:spPr>
          <a:xfrm>
            <a:off x="5832100" y="1669025"/>
            <a:ext cx="2779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his </a:t>
            </a:r>
            <a:r>
              <a:rPr lang="en" sz="1800">
                <a:solidFill>
                  <a:schemeClr val="dk1"/>
                </a:solidFill>
              </a:rPr>
              <a:t>daughter</a:t>
            </a:r>
            <a:r>
              <a:rPr lang="en" sz="1800">
                <a:solidFill>
                  <a:schemeClr val="dk1"/>
                </a:solidFill>
              </a:rPr>
              <a:t>, Antoinetta,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and son Arrigo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4100" y="152400"/>
            <a:ext cx="3359351" cy="4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4"/>
          <p:cNvSpPr txBox="1"/>
          <p:nvPr/>
        </p:nvSpPr>
        <p:spPr>
          <a:xfrm>
            <a:off x="5772150" y="3970025"/>
            <a:ext cx="2019300" cy="738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Stefan Bibrowski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(1907)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4A6F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5"/>
          <p:cNvSpPr txBox="1"/>
          <p:nvPr/>
        </p:nvSpPr>
        <p:spPr>
          <a:xfrm>
            <a:off x="3834125" y="696400"/>
            <a:ext cx="4747800" cy="3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Based on the fantastic beasts of the Renaissance, identify several factors that are relevant to the credibility of (and belief in) scientific claims.</a:t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What lessons are there for media literacy today?</a:t>
            </a:r>
            <a:endParaRPr b="1" sz="2400">
              <a:solidFill>
                <a:schemeClr val="lt1"/>
              </a:solidFill>
            </a:endParaRPr>
          </a:p>
        </p:txBody>
      </p:sp>
      <p:pic>
        <p:nvPicPr>
          <p:cNvPr id="273" name="Google Shape;27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300" y="422350"/>
            <a:ext cx="3010650" cy="4241001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2400"/>
            <a:ext cx="8554451" cy="480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07675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3425" y="0"/>
            <a:ext cx="280483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3429000" y="1455425"/>
            <a:ext cx="2518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strange new creatures and wonders</a:t>
            </a:r>
            <a:endParaRPr sz="3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 b="1479" l="0" r="0" t="-1480"/>
          <a:stretch/>
        </p:blipFill>
        <p:spPr>
          <a:xfrm>
            <a:off x="0" y="-166464"/>
            <a:ext cx="9144000" cy="538663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2749400" y="4484375"/>
            <a:ext cx="317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</a:rPr>
              <a:t>a </a:t>
            </a:r>
            <a:r>
              <a:rPr b="1" lang="en" sz="2400">
                <a:solidFill>
                  <a:schemeClr val="dk2"/>
                </a:solidFill>
              </a:rPr>
              <a:t>porcupine</a:t>
            </a:r>
            <a:r>
              <a:rPr b="1" lang="en" sz="2400">
                <a:solidFill>
                  <a:schemeClr val="dk2"/>
                </a:solidFill>
              </a:rPr>
              <a:t> fish? (!)</a:t>
            </a:r>
            <a:endParaRPr b="1"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mbrandt House Museum: Unraveling Rembrandt's Techniques" id="87" name="Google Shape;87;p18"/>
          <p:cNvPicPr preferRelativeResize="0"/>
          <p:nvPr/>
        </p:nvPicPr>
        <p:blipFill rotWithShape="1">
          <a:blip r:embed="rId3">
            <a:alphaModFix/>
          </a:blip>
          <a:srcRect b="16212" l="7565" r="10197" t="0"/>
          <a:stretch/>
        </p:blipFill>
        <p:spPr>
          <a:xfrm>
            <a:off x="133350" y="2739900"/>
            <a:ext cx="3335177" cy="227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8678" y="95250"/>
            <a:ext cx="3124771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5981" y="95250"/>
            <a:ext cx="3621519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67941" y="2739900"/>
            <a:ext cx="2548781" cy="22797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3927675" y="3112775"/>
            <a:ext cx="2114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2"/>
                </a:solidFill>
              </a:rPr>
              <a:t>curiosity cabinets</a:t>
            </a:r>
            <a:endParaRPr b="1" sz="3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556912" cy="488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9650" y="152400"/>
            <a:ext cx="2971800" cy="48887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6324600" y="3912875"/>
            <a:ext cx="2819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</a:rPr>
              <a:t>What to believe?</a:t>
            </a:r>
            <a:endParaRPr sz="2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</a:rPr>
              <a:t>What is </a:t>
            </a:r>
            <a:r>
              <a:rPr i="1" lang="en" sz="2700">
                <a:solidFill>
                  <a:schemeClr val="dk2"/>
                </a:solidFill>
              </a:rPr>
              <a:t>credible?</a:t>
            </a:r>
            <a:endParaRPr i="1" sz="2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219876" cy="225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469972"/>
            <a:ext cx="3219868" cy="258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5393" y="121438"/>
            <a:ext cx="3734557" cy="490062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6400800" y="3608075"/>
            <a:ext cx="2590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</a:rPr>
              <a:t>Griffins are</a:t>
            </a:r>
            <a:endParaRPr b="1"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</a:rPr>
              <a:t>mythological?…</a:t>
            </a:r>
            <a:endParaRPr b="1"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</a:rPr>
              <a:t>but a real claw?</a:t>
            </a:r>
            <a:endParaRPr b="1"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186721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9000" y="152400"/>
            <a:ext cx="3115034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1600" y="2686050"/>
            <a:ext cx="7620000" cy="232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/>
        </p:nvSpPr>
        <p:spPr>
          <a:xfrm>
            <a:off x="6696425" y="715575"/>
            <a:ext cx="2400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Unicorns are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fantasy, but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the horn real?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