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5143500" cx="9144000"/>
  <p:notesSz cx="6858000" cy="9144000"/>
  <p:embeddedFontLst>
    <p:embeddedFont>
      <p:font typeface="Caveat"/>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Caveat-bold.fntdata"/><Relationship Id="rId52" Type="http://schemas.openxmlformats.org/officeDocument/2006/relationships/font" Target="fonts/Caveat-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fcb138a8e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fcb138a8e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cb138a8e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cb138a8e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cb138a8e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cb138a8e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cb138a8e0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fcb138a8e0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ef4cddf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ef4cddf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cb138a8e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cb138a8e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f22605bb1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f22605bb1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34d86b92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34d86b92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22605bb1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22605bb1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fcb138a8e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fcb138a8e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f0f3bb3a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f0f3bb3a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ff0f3bb3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ff0f3bb3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fef4cddfd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fef4cddfd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fcb138a8e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fcb138a8e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f22605bb1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f22605bb1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34d86b92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034d86b92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22605bb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22605bb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cb138a8e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fcb138a8e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34d86b92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034d86b92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fef4cddfd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fef4cddfd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fcb138a8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fcb138a8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fcb138a8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fcb138a8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cb138a8e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fcb138a8e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ef4cddfd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fef4cddfd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fcb138a8e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fcb138a8e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fef4cddfd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fef4cddfd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fcb138a8e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fcb138a8e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f22605bb1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f22605bb1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fef4cddfd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fef4cddfd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c6cc5f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fc6cc5f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fcb138a8e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fcb138a8e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ff0f3bb3a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ff0f3bb3a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22605bb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22605bb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fcb138a8e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fcb138a8e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fcb138a8e0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fcb138a8e0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f22605bb1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f22605bb1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f2a64f311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f2a64f311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f22605bb14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f22605bb14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f22605bb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f22605bb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034d86b92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034d86b92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fef4cddfd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fef4cddfd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34d86b9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34d86b9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cb138a8e0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cb138a8e0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22605bb14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22605bb14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fcb138a8e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fcb138a8e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fcb138a8e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fcb138a8e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2.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9.jp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4.jpg"/><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23.jpg"/><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28.png"/><Relationship Id="rId4" Type="http://schemas.openxmlformats.org/officeDocument/2006/relationships/image" Target="../media/image10.jpg"/><Relationship Id="rId5" Type="http://schemas.openxmlformats.org/officeDocument/2006/relationships/image" Target="../media/image7.jpg"/><Relationship Id="rId6" Type="http://schemas.openxmlformats.org/officeDocument/2006/relationships/image" Target="../media/image31.jpg"/><Relationship Id="rId7" Type="http://schemas.openxmlformats.org/officeDocument/2006/relationships/image" Target="../media/image3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49.jpg"/></Relationships>
</file>

<file path=ppt/slides/_rels/slide45.xml.rels><?xml version="1.0" encoding="UTF-8" standalone="yes"?><Relationships xmlns="http://schemas.openxmlformats.org/package/2006/relationships"><Relationship Id="rId20" Type="http://schemas.openxmlformats.org/officeDocument/2006/relationships/image" Target="../media/image46.png"/><Relationship Id="rId11" Type="http://schemas.openxmlformats.org/officeDocument/2006/relationships/image" Target="../media/image38.png"/><Relationship Id="rId10" Type="http://schemas.openxmlformats.org/officeDocument/2006/relationships/image" Target="../media/image50.png"/><Relationship Id="rId13" Type="http://schemas.openxmlformats.org/officeDocument/2006/relationships/image" Target="../media/image45.png"/><Relationship Id="rId12"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9.png"/><Relationship Id="rId4" Type="http://schemas.openxmlformats.org/officeDocument/2006/relationships/image" Target="../media/image51.png"/><Relationship Id="rId9" Type="http://schemas.openxmlformats.org/officeDocument/2006/relationships/image" Target="../media/image37.png"/><Relationship Id="rId15" Type="http://schemas.openxmlformats.org/officeDocument/2006/relationships/image" Target="../media/image43.jpg"/><Relationship Id="rId14" Type="http://schemas.openxmlformats.org/officeDocument/2006/relationships/image" Target="../media/image36.png"/><Relationship Id="rId17" Type="http://schemas.openxmlformats.org/officeDocument/2006/relationships/image" Target="../media/image47.jpg"/><Relationship Id="rId16" Type="http://schemas.openxmlformats.org/officeDocument/2006/relationships/image" Target="../media/image44.png"/><Relationship Id="rId5" Type="http://schemas.openxmlformats.org/officeDocument/2006/relationships/image" Target="../media/image32.jpg"/><Relationship Id="rId19" Type="http://schemas.openxmlformats.org/officeDocument/2006/relationships/image" Target="../media/image41.png"/><Relationship Id="rId6" Type="http://schemas.openxmlformats.org/officeDocument/2006/relationships/image" Target="../media/image39.jpg"/><Relationship Id="rId18" Type="http://schemas.openxmlformats.org/officeDocument/2006/relationships/image" Target="../media/image40.png"/><Relationship Id="rId7" Type="http://schemas.openxmlformats.org/officeDocument/2006/relationships/image" Target="../media/image33.png"/><Relationship Id="rId8"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53" name="Shape 53"/>
        <p:cNvGrpSpPr/>
        <p:nvPr/>
      </p:nvGrpSpPr>
      <p:grpSpPr>
        <a:xfrm>
          <a:off x="0" y="0"/>
          <a:ext cx="0" cy="0"/>
          <a:chOff x="0" y="0"/>
          <a:chExt cx="0" cy="0"/>
        </a:xfrm>
      </p:grpSpPr>
      <p:sp>
        <p:nvSpPr>
          <p:cNvPr id="54" name="Google Shape;54;p13"/>
          <p:cNvSpPr txBox="1"/>
          <p:nvPr/>
        </p:nvSpPr>
        <p:spPr>
          <a:xfrm>
            <a:off x="4254800" y="4338100"/>
            <a:ext cx="460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 2024 Douglas Allchin &amp; Jonathan Osborne</a:t>
            </a:r>
            <a:endParaRPr sz="1200">
              <a:solidFill>
                <a:schemeClr val="lt1"/>
              </a:solidFill>
            </a:endParaRPr>
          </a:p>
          <a:p>
            <a:pPr indent="0" lvl="0" marL="0" rtl="0" algn="l">
              <a:spcBef>
                <a:spcPts val="0"/>
              </a:spcBef>
              <a:spcAft>
                <a:spcPts val="0"/>
              </a:spcAft>
              <a:buNone/>
            </a:pPr>
            <a:r>
              <a:rPr lang="en" sz="1200">
                <a:solidFill>
                  <a:schemeClr val="lt1"/>
                </a:solidFill>
              </a:rPr>
              <a:t>http://shipseducation.net/misinfo/plausibility.htm</a:t>
            </a:r>
            <a:endParaRPr sz="1200">
              <a:solidFill>
                <a:schemeClr val="lt1"/>
              </a:solidFill>
            </a:endParaRPr>
          </a:p>
        </p:txBody>
      </p:sp>
      <p:sp>
        <p:nvSpPr>
          <p:cNvPr id="55" name="Google Shape;55;p13"/>
          <p:cNvSpPr txBox="1"/>
          <p:nvPr/>
        </p:nvSpPr>
        <p:spPr>
          <a:xfrm>
            <a:off x="4161800" y="1316425"/>
            <a:ext cx="4792200" cy="627900"/>
          </a:xfrm>
          <a:prstGeom prst="rect">
            <a:avLst/>
          </a:prstGeom>
          <a:noFill/>
          <a:ln>
            <a:noFill/>
          </a:ln>
          <a:effectLst>
            <a:outerShdw rotWithShape="0" algn="bl" dir="3180000" dist="76200">
              <a:schemeClr val="dk1"/>
            </a:outerShdw>
          </a:effectLst>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b="1" lang="en" sz="3600">
                <a:solidFill>
                  <a:schemeClr val="lt1"/>
                </a:solidFill>
              </a:rPr>
              <a:t>The Plausibility Trap</a:t>
            </a:r>
            <a:endParaRPr b="1" sz="3600">
              <a:solidFill>
                <a:schemeClr val="lt1"/>
              </a:solidFill>
            </a:endParaRPr>
          </a:p>
        </p:txBody>
      </p:sp>
      <p:pic>
        <p:nvPicPr>
          <p:cNvPr id="56" name="Google Shape;56;p13"/>
          <p:cNvPicPr preferRelativeResize="0"/>
          <p:nvPr/>
        </p:nvPicPr>
        <p:blipFill rotWithShape="1">
          <a:blip r:embed="rId3">
            <a:alphaModFix/>
          </a:blip>
          <a:srcRect b="17850" l="0" r="0" t="0"/>
          <a:stretch/>
        </p:blipFill>
        <p:spPr>
          <a:xfrm>
            <a:off x="297625" y="310275"/>
            <a:ext cx="3836175" cy="4512550"/>
          </a:xfrm>
          <a:prstGeom prst="rect">
            <a:avLst/>
          </a:prstGeom>
          <a:noFill/>
          <a:ln cap="flat" cmpd="sng" w="28575">
            <a:solidFill>
              <a:srgbClr val="434343"/>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4329275" y="2571750"/>
            <a:ext cx="3146460" cy="2095950"/>
          </a:xfrm>
          <a:prstGeom prst="rect">
            <a:avLst/>
          </a:prstGeom>
          <a:noFill/>
          <a:ln>
            <a:noFill/>
          </a:ln>
        </p:spPr>
      </p:pic>
      <p:sp>
        <p:nvSpPr>
          <p:cNvPr id="116" name="Google Shape;116;p22"/>
          <p:cNvSpPr txBox="1"/>
          <p:nvPr/>
        </p:nvSpPr>
        <p:spPr>
          <a:xfrm>
            <a:off x="4272325" y="4702725"/>
            <a:ext cx="3496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varied thickness (volume, not area)</a:t>
            </a:r>
            <a:endParaRPr sz="1600">
              <a:solidFill>
                <a:schemeClr val="dk1"/>
              </a:solidFill>
            </a:endParaRPr>
          </a:p>
        </p:txBody>
      </p:sp>
      <p:sp>
        <p:nvSpPr>
          <p:cNvPr id="117" name="Google Shape;117;p22"/>
          <p:cNvSpPr txBox="1"/>
          <p:nvPr/>
        </p:nvSpPr>
        <p:spPr>
          <a:xfrm>
            <a:off x="364275" y="330825"/>
            <a:ext cx="7993500" cy="26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rPr>
              <a:t>Most importantly, scientists realized that surface coverage only allowed them to approximate the total sea ice (and thus of the true effects of temperature).</a:t>
            </a:r>
            <a:endParaRPr sz="25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rPr lang="en" sz="2500">
                <a:solidFill>
                  <a:schemeClr val="dk1"/>
                </a:solidFill>
              </a:rPr>
              <a:t>By studying </a:t>
            </a:r>
            <a:r>
              <a:rPr i="1" lang="en" sz="2500">
                <a:solidFill>
                  <a:schemeClr val="dk1"/>
                </a:solidFill>
              </a:rPr>
              <a:t>volume</a:t>
            </a:r>
            <a:r>
              <a:rPr lang="en" sz="2500">
                <a:solidFill>
                  <a:schemeClr val="dk1"/>
                </a:solidFill>
              </a:rPr>
              <a:t> (not area), they found loss of sea ice was more consistent.</a:t>
            </a:r>
            <a:endParaRPr sz="2500">
              <a:solidFill>
                <a:schemeClr val="dk1"/>
              </a:solidFill>
            </a:endParaRPr>
          </a:p>
          <a:p>
            <a:pPr indent="0" lvl="0" marL="0" rtl="0" algn="l">
              <a:spcBef>
                <a:spcPts val="0"/>
              </a:spcBef>
              <a:spcAft>
                <a:spcPts val="0"/>
              </a:spcAft>
              <a:buNone/>
            </a:pPr>
            <a:r>
              <a:t/>
            </a:r>
            <a:endParaRPr sz="2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1" name="Shape 121"/>
        <p:cNvGrpSpPr/>
        <p:nvPr/>
      </p:nvGrpSpPr>
      <p:grpSpPr>
        <a:xfrm>
          <a:off x="0" y="0"/>
          <a:ext cx="0" cy="0"/>
          <a:chOff x="0" y="0"/>
          <a:chExt cx="0" cy="0"/>
        </a:xfrm>
      </p:grpSpPr>
      <p:pic>
        <p:nvPicPr>
          <p:cNvPr id="122" name="Google Shape;122;p23"/>
          <p:cNvPicPr preferRelativeResize="0"/>
          <p:nvPr/>
        </p:nvPicPr>
        <p:blipFill>
          <a:blip r:embed="rId3">
            <a:alphaModFix/>
          </a:blip>
          <a:stretch>
            <a:fillRect/>
          </a:stretch>
        </p:blipFill>
        <p:spPr>
          <a:xfrm>
            <a:off x="152400" y="152400"/>
            <a:ext cx="2687276" cy="1940800"/>
          </a:xfrm>
          <a:prstGeom prst="rect">
            <a:avLst/>
          </a:prstGeom>
          <a:noFill/>
          <a:ln>
            <a:noFill/>
          </a:ln>
        </p:spPr>
      </p:pic>
      <p:pic>
        <p:nvPicPr>
          <p:cNvPr id="123" name="Google Shape;123;p23"/>
          <p:cNvPicPr preferRelativeResize="0"/>
          <p:nvPr/>
        </p:nvPicPr>
        <p:blipFill>
          <a:blip r:embed="rId4">
            <a:alphaModFix/>
          </a:blip>
          <a:stretch>
            <a:fillRect/>
          </a:stretch>
        </p:blipFill>
        <p:spPr>
          <a:xfrm>
            <a:off x="3145071" y="152421"/>
            <a:ext cx="2266097" cy="1940800"/>
          </a:xfrm>
          <a:prstGeom prst="rect">
            <a:avLst/>
          </a:prstGeom>
          <a:noFill/>
          <a:ln>
            <a:noFill/>
          </a:ln>
        </p:spPr>
      </p:pic>
      <p:pic>
        <p:nvPicPr>
          <p:cNvPr id="124" name="Google Shape;124;p23"/>
          <p:cNvPicPr preferRelativeResize="0"/>
          <p:nvPr/>
        </p:nvPicPr>
        <p:blipFill>
          <a:blip r:embed="rId5">
            <a:alphaModFix/>
          </a:blip>
          <a:stretch>
            <a:fillRect/>
          </a:stretch>
        </p:blipFill>
        <p:spPr>
          <a:xfrm>
            <a:off x="4329275" y="2571750"/>
            <a:ext cx="3146460" cy="2095950"/>
          </a:xfrm>
          <a:prstGeom prst="rect">
            <a:avLst/>
          </a:prstGeom>
          <a:noFill/>
          <a:ln>
            <a:noFill/>
          </a:ln>
        </p:spPr>
      </p:pic>
      <p:pic>
        <p:nvPicPr>
          <p:cNvPr id="125" name="Google Shape;125;p23"/>
          <p:cNvPicPr preferRelativeResize="0"/>
          <p:nvPr/>
        </p:nvPicPr>
        <p:blipFill>
          <a:blip r:embed="rId6">
            <a:alphaModFix/>
          </a:blip>
          <a:stretch>
            <a:fillRect/>
          </a:stretch>
        </p:blipFill>
        <p:spPr>
          <a:xfrm>
            <a:off x="1331100" y="2571750"/>
            <a:ext cx="2778026" cy="2083519"/>
          </a:xfrm>
          <a:prstGeom prst="rect">
            <a:avLst/>
          </a:prstGeom>
          <a:noFill/>
          <a:ln>
            <a:noFill/>
          </a:ln>
        </p:spPr>
      </p:pic>
      <p:pic>
        <p:nvPicPr>
          <p:cNvPr descr="https://tamino.wordpress.com/wp-content/uploads/2011/01/globe.jpg?w=500&amp;h=325" id="126" name="Google Shape;126;p23"/>
          <p:cNvPicPr preferRelativeResize="0"/>
          <p:nvPr/>
        </p:nvPicPr>
        <p:blipFill>
          <a:blip r:embed="rId7">
            <a:alphaModFix/>
          </a:blip>
          <a:stretch>
            <a:fillRect/>
          </a:stretch>
        </p:blipFill>
        <p:spPr>
          <a:xfrm>
            <a:off x="5785313" y="74813"/>
            <a:ext cx="3224550" cy="2095950"/>
          </a:xfrm>
          <a:prstGeom prst="rect">
            <a:avLst/>
          </a:prstGeom>
          <a:noFill/>
          <a:ln>
            <a:noFill/>
          </a:ln>
        </p:spPr>
      </p:pic>
      <p:sp>
        <p:nvSpPr>
          <p:cNvPr id="127" name="Google Shape;127;p23"/>
          <p:cNvSpPr txBox="1"/>
          <p:nvPr/>
        </p:nvSpPr>
        <p:spPr>
          <a:xfrm>
            <a:off x="152400" y="2093200"/>
            <a:ext cx="2778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multi-year data:  record lows</a:t>
            </a:r>
            <a:endParaRPr sz="1600">
              <a:solidFill>
                <a:schemeClr val="dk1"/>
              </a:solidFill>
            </a:endParaRPr>
          </a:p>
        </p:txBody>
      </p:sp>
      <p:sp>
        <p:nvSpPr>
          <p:cNvPr id="128" name="Google Shape;128;p23"/>
          <p:cNvSpPr txBox="1"/>
          <p:nvPr/>
        </p:nvSpPr>
        <p:spPr>
          <a:xfrm>
            <a:off x="3516875" y="2093200"/>
            <a:ext cx="1766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long-term trends</a:t>
            </a:r>
            <a:endParaRPr sz="1600">
              <a:solidFill>
                <a:schemeClr val="dk1"/>
              </a:solidFill>
            </a:endParaRPr>
          </a:p>
        </p:txBody>
      </p:sp>
      <p:sp>
        <p:nvSpPr>
          <p:cNvPr id="129" name="Google Shape;129;p23"/>
          <p:cNvSpPr txBox="1"/>
          <p:nvPr/>
        </p:nvSpPr>
        <p:spPr>
          <a:xfrm>
            <a:off x="5944925" y="2093200"/>
            <a:ext cx="2778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more complete (global) data</a:t>
            </a:r>
            <a:endParaRPr sz="1600">
              <a:solidFill>
                <a:schemeClr val="dk1"/>
              </a:solidFill>
            </a:endParaRPr>
          </a:p>
        </p:txBody>
      </p:sp>
      <p:sp>
        <p:nvSpPr>
          <p:cNvPr id="130" name="Google Shape;130;p23"/>
          <p:cNvSpPr txBox="1"/>
          <p:nvPr/>
        </p:nvSpPr>
        <p:spPr>
          <a:xfrm>
            <a:off x="1270213" y="4702725"/>
            <a:ext cx="2899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sea ice floats–feedback loops</a:t>
            </a:r>
            <a:endParaRPr sz="1600">
              <a:solidFill>
                <a:schemeClr val="dk1"/>
              </a:solidFill>
            </a:endParaRPr>
          </a:p>
        </p:txBody>
      </p:sp>
      <p:sp>
        <p:nvSpPr>
          <p:cNvPr id="131" name="Google Shape;131;p23"/>
          <p:cNvSpPr txBox="1"/>
          <p:nvPr/>
        </p:nvSpPr>
        <p:spPr>
          <a:xfrm>
            <a:off x="4272325" y="4702725"/>
            <a:ext cx="3496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varied thickness (volume, not area)</a:t>
            </a:r>
            <a:endParaRPr sz="1600">
              <a:solidFill>
                <a:schemeClr val="dk1"/>
              </a:solidFill>
            </a:endParaRPr>
          </a:p>
        </p:txBody>
      </p:sp>
      <p:sp>
        <p:nvSpPr>
          <p:cNvPr id="132" name="Google Shape;132;p23"/>
          <p:cNvSpPr txBox="1"/>
          <p:nvPr/>
        </p:nvSpPr>
        <p:spPr>
          <a:xfrm>
            <a:off x="7551925" y="2754778"/>
            <a:ext cx="1422000" cy="17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All this</a:t>
            </a:r>
            <a:endParaRPr sz="2400">
              <a:solidFill>
                <a:schemeClr val="dk1"/>
              </a:solidFill>
            </a:endParaRPr>
          </a:p>
          <a:p>
            <a:pPr indent="0" lvl="0" marL="0" rtl="0" algn="l">
              <a:spcBef>
                <a:spcPts val="0"/>
              </a:spcBef>
              <a:spcAft>
                <a:spcPts val="0"/>
              </a:spcAft>
              <a:buNone/>
            </a:pPr>
            <a:r>
              <a:rPr lang="en" sz="2400">
                <a:solidFill>
                  <a:schemeClr val="dk1"/>
                </a:solidFill>
              </a:rPr>
              <a:t>diverse</a:t>
            </a:r>
            <a:endParaRPr sz="2400">
              <a:solidFill>
                <a:schemeClr val="dk1"/>
              </a:solidFill>
            </a:endParaRPr>
          </a:p>
          <a:p>
            <a:pPr indent="0" lvl="0" marL="0" rtl="0" algn="l">
              <a:spcBef>
                <a:spcPts val="0"/>
              </a:spcBef>
              <a:spcAft>
                <a:spcPts val="0"/>
              </a:spcAft>
              <a:buNone/>
            </a:pPr>
            <a:r>
              <a:rPr lang="en" sz="2400">
                <a:solidFill>
                  <a:schemeClr val="dk1"/>
                </a:solidFill>
              </a:rPr>
              <a:t>evidence concurs.</a:t>
            </a:r>
            <a:endParaRPr sz="2400">
              <a:solidFill>
                <a:schemeClr val="dk1"/>
              </a:solidFill>
            </a:endParaRPr>
          </a:p>
        </p:txBody>
      </p:sp>
      <p:sp>
        <p:nvSpPr>
          <p:cNvPr id="133" name="Google Shape;133;p23"/>
          <p:cNvSpPr txBox="1"/>
          <p:nvPr/>
        </p:nvSpPr>
        <p:spPr>
          <a:xfrm>
            <a:off x="0" y="3028530"/>
            <a:ext cx="1222200" cy="10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Experts</a:t>
            </a:r>
            <a:endParaRPr sz="2400">
              <a:solidFill>
                <a:schemeClr val="dk1"/>
              </a:solidFill>
            </a:endParaRPr>
          </a:p>
          <a:p>
            <a:pPr indent="0" lvl="0" marL="0" rtl="0" algn="l">
              <a:spcBef>
                <a:spcPts val="0"/>
              </a:spcBef>
              <a:spcAft>
                <a:spcPts val="0"/>
              </a:spcAft>
              <a:buNone/>
            </a:pPr>
            <a:r>
              <a:rPr lang="en" sz="2400">
                <a:solidFill>
                  <a:schemeClr val="dk1"/>
                </a:solidFill>
              </a:rPr>
              <a:t>agree.</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7" name="Shape 137"/>
        <p:cNvGrpSpPr/>
        <p:nvPr/>
      </p:nvGrpSpPr>
      <p:grpSpPr>
        <a:xfrm>
          <a:off x="0" y="0"/>
          <a:ext cx="0" cy="0"/>
          <a:chOff x="0" y="0"/>
          <a:chExt cx="0" cy="0"/>
        </a:xfrm>
      </p:grpSpPr>
      <p:sp>
        <p:nvSpPr>
          <p:cNvPr id="138" name="Google Shape;138;p24"/>
          <p:cNvSpPr txBox="1"/>
          <p:nvPr/>
        </p:nvSpPr>
        <p:spPr>
          <a:xfrm>
            <a:off x="241900" y="3747375"/>
            <a:ext cx="8733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rPr>
              <a:t>G</a:t>
            </a:r>
            <a:r>
              <a:rPr lang="en" sz="2400">
                <a:solidFill>
                  <a:schemeClr val="dk1"/>
                </a:solidFill>
              </a:rPr>
              <a:t>lobal warming is indeed real,</a:t>
            </a:r>
            <a:endParaRPr sz="2400">
              <a:solidFill>
                <a:schemeClr val="dk1"/>
              </a:solidFill>
            </a:endParaRPr>
          </a:p>
          <a:p>
            <a:pPr indent="0" lvl="0" marL="0" rtl="0" algn="ctr">
              <a:spcBef>
                <a:spcPts val="0"/>
              </a:spcBef>
              <a:spcAft>
                <a:spcPts val="0"/>
              </a:spcAft>
              <a:buNone/>
            </a:pPr>
            <a:r>
              <a:rPr lang="en" sz="2400">
                <a:solidFill>
                  <a:schemeClr val="dk1"/>
                </a:solidFill>
              </a:rPr>
              <a:t>based on multiple forms of evidence, </a:t>
            </a:r>
            <a:endParaRPr sz="2400">
              <a:solidFill>
                <a:schemeClr val="dk1"/>
              </a:solidFill>
            </a:endParaRPr>
          </a:p>
          <a:p>
            <a:pPr indent="0" lvl="0" marL="0" rtl="0" algn="ctr">
              <a:spcBef>
                <a:spcPts val="0"/>
              </a:spcBef>
              <a:spcAft>
                <a:spcPts val="0"/>
              </a:spcAft>
              <a:buNone/>
            </a:pPr>
            <a:r>
              <a:rPr lang="en" sz="2400">
                <a:solidFill>
                  <a:schemeClr val="dk1"/>
                </a:solidFill>
              </a:rPr>
              <a:t>as reflected in </a:t>
            </a:r>
            <a:r>
              <a:rPr lang="en" sz="2400">
                <a:solidFill>
                  <a:schemeClr val="dk1"/>
                </a:solidFill>
              </a:rPr>
              <a:t>the consensus of the relevant experts.</a:t>
            </a:r>
            <a:endParaRPr sz="2400">
              <a:solidFill>
                <a:schemeClr val="dk1"/>
              </a:solidFill>
            </a:endParaRPr>
          </a:p>
        </p:txBody>
      </p:sp>
      <p:pic>
        <p:nvPicPr>
          <p:cNvPr id="139" name="Google Shape;139;p24"/>
          <p:cNvPicPr preferRelativeResize="0"/>
          <p:nvPr/>
        </p:nvPicPr>
        <p:blipFill>
          <a:blip r:embed="rId3">
            <a:alphaModFix/>
          </a:blip>
          <a:stretch>
            <a:fillRect/>
          </a:stretch>
        </p:blipFill>
        <p:spPr>
          <a:xfrm>
            <a:off x="2059312" y="214600"/>
            <a:ext cx="5025375" cy="3532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3" name="Shape 143"/>
        <p:cNvGrpSpPr/>
        <p:nvPr/>
      </p:nvGrpSpPr>
      <p:grpSpPr>
        <a:xfrm>
          <a:off x="0" y="0"/>
          <a:ext cx="0" cy="0"/>
          <a:chOff x="0" y="0"/>
          <a:chExt cx="0" cy="0"/>
        </a:xfrm>
      </p:grpSpPr>
      <p:sp>
        <p:nvSpPr>
          <p:cNvPr id="144" name="Google Shape;144;p25"/>
          <p:cNvSpPr txBox="1"/>
          <p:nvPr/>
        </p:nvSpPr>
        <p:spPr>
          <a:xfrm>
            <a:off x="241900" y="3747375"/>
            <a:ext cx="8733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rPr>
              <a:t>But you are not an expert climatologist.</a:t>
            </a:r>
            <a:endParaRPr sz="2400">
              <a:solidFill>
                <a:schemeClr val="dk1"/>
              </a:solidFill>
            </a:endParaRPr>
          </a:p>
          <a:p>
            <a:pPr indent="0" lvl="0" marL="0" rtl="0" algn="ctr">
              <a:spcBef>
                <a:spcPts val="0"/>
              </a:spcBef>
              <a:spcAft>
                <a:spcPts val="0"/>
              </a:spcAft>
              <a:buNone/>
            </a:pPr>
            <a:r>
              <a:rPr lang="en" sz="2400">
                <a:solidFill>
                  <a:schemeClr val="dk1"/>
                </a:solidFill>
              </a:rPr>
              <a:t>When presented with the initial evidence about sea ice,</a:t>
            </a:r>
            <a:endParaRPr sz="2400">
              <a:solidFill>
                <a:schemeClr val="dk1"/>
              </a:solidFill>
            </a:endParaRPr>
          </a:p>
          <a:p>
            <a:pPr indent="0" lvl="0" marL="0" rtl="0" algn="ctr">
              <a:spcBef>
                <a:spcPts val="0"/>
              </a:spcBef>
              <a:spcAft>
                <a:spcPts val="0"/>
              </a:spcAft>
              <a:buNone/>
            </a:pPr>
            <a:r>
              <a:rPr lang="en" sz="2400">
                <a:solidFill>
                  <a:schemeClr val="dk1"/>
                </a:solidFill>
              </a:rPr>
              <a:t>how would you know to question it?</a:t>
            </a:r>
            <a:endParaRPr sz="2400">
              <a:solidFill>
                <a:schemeClr val="dk1"/>
              </a:solidFill>
            </a:endParaRPr>
          </a:p>
        </p:txBody>
      </p:sp>
      <p:pic>
        <p:nvPicPr>
          <p:cNvPr id="145" name="Google Shape;145;p25"/>
          <p:cNvPicPr preferRelativeResize="0"/>
          <p:nvPr/>
        </p:nvPicPr>
        <p:blipFill>
          <a:blip r:embed="rId3">
            <a:alphaModFix/>
          </a:blip>
          <a:stretch>
            <a:fillRect/>
          </a:stretch>
        </p:blipFill>
        <p:spPr>
          <a:xfrm>
            <a:off x="2059312" y="214600"/>
            <a:ext cx="5025375" cy="3532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9" name="Shape 149"/>
        <p:cNvGrpSpPr/>
        <p:nvPr/>
      </p:nvGrpSpPr>
      <p:grpSpPr>
        <a:xfrm>
          <a:off x="0" y="0"/>
          <a:ext cx="0" cy="0"/>
          <a:chOff x="0" y="0"/>
          <a:chExt cx="0" cy="0"/>
        </a:xfrm>
      </p:grpSpPr>
      <p:sp>
        <p:nvSpPr>
          <p:cNvPr id="150" name="Google Shape;150;p26"/>
          <p:cNvSpPr txBox="1"/>
          <p:nvPr/>
        </p:nvSpPr>
        <p:spPr>
          <a:xfrm>
            <a:off x="205050" y="3823575"/>
            <a:ext cx="8733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rPr>
              <a:t>What do we learn </a:t>
            </a:r>
            <a:r>
              <a:rPr lang="en" sz="2400">
                <a:solidFill>
                  <a:schemeClr val="dk1"/>
                </a:solidFill>
              </a:rPr>
              <a:t>from this case</a:t>
            </a:r>
            <a:endParaRPr sz="2400">
              <a:solidFill>
                <a:schemeClr val="dk1"/>
              </a:solidFill>
            </a:endParaRPr>
          </a:p>
          <a:p>
            <a:pPr indent="0" lvl="0" marL="0" rtl="0" algn="ctr">
              <a:spcBef>
                <a:spcPts val="0"/>
              </a:spcBef>
              <a:spcAft>
                <a:spcPts val="0"/>
              </a:spcAft>
              <a:buNone/>
            </a:pPr>
            <a:r>
              <a:rPr lang="en" sz="2400">
                <a:solidFill>
                  <a:schemeClr val="dk1"/>
                </a:solidFill>
              </a:rPr>
              <a:t>about plausibility, evidence, and expertise</a:t>
            </a:r>
            <a:r>
              <a:rPr lang="en" sz="2400">
                <a:solidFill>
                  <a:schemeClr val="dk1"/>
                </a:solidFill>
              </a:rPr>
              <a:t>?</a:t>
            </a:r>
            <a:endParaRPr sz="2400">
              <a:solidFill>
                <a:schemeClr val="dk1"/>
              </a:solidFill>
            </a:endParaRPr>
          </a:p>
        </p:txBody>
      </p:sp>
      <p:pic>
        <p:nvPicPr>
          <p:cNvPr id="151" name="Google Shape;151;p26"/>
          <p:cNvPicPr preferRelativeResize="0"/>
          <p:nvPr/>
        </p:nvPicPr>
        <p:blipFill>
          <a:blip r:embed="rId3">
            <a:alphaModFix/>
          </a:blip>
          <a:stretch>
            <a:fillRect/>
          </a:stretch>
        </p:blipFill>
        <p:spPr>
          <a:xfrm>
            <a:off x="2059312" y="214600"/>
            <a:ext cx="5025375" cy="35327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5" name="Shape 155"/>
        <p:cNvGrpSpPr/>
        <p:nvPr/>
      </p:nvGrpSpPr>
      <p:grpSpPr>
        <a:xfrm>
          <a:off x="0" y="0"/>
          <a:ext cx="0" cy="0"/>
          <a:chOff x="0" y="0"/>
          <a:chExt cx="0" cy="0"/>
        </a:xfrm>
      </p:grpSpPr>
      <p:sp>
        <p:nvSpPr>
          <p:cNvPr id="156" name="Google Shape;156;p27"/>
          <p:cNvSpPr txBox="1"/>
          <p:nvPr>
            <p:ph idx="1" type="subTitle"/>
          </p:nvPr>
        </p:nvSpPr>
        <p:spPr>
          <a:xfrm>
            <a:off x="287850" y="3816825"/>
            <a:ext cx="8568300" cy="106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dk1"/>
                </a:solidFill>
              </a:rPr>
              <a:t>Question #2:</a:t>
            </a:r>
            <a:endParaRPr i="1">
              <a:solidFill>
                <a:schemeClr val="dk1"/>
              </a:solidFill>
            </a:endParaRPr>
          </a:p>
          <a:p>
            <a:pPr indent="0" lvl="0" marL="0" rtl="0" algn="ctr">
              <a:spcBef>
                <a:spcPts val="0"/>
              </a:spcBef>
              <a:spcAft>
                <a:spcPts val="0"/>
              </a:spcAft>
              <a:buNone/>
            </a:pPr>
            <a:r>
              <a:rPr lang="en" sz="2700">
                <a:solidFill>
                  <a:schemeClr val="dk1"/>
                </a:solidFill>
              </a:rPr>
              <a:t>Are masks effective protection against the </a:t>
            </a:r>
            <a:r>
              <a:rPr lang="en" sz="2700">
                <a:solidFill>
                  <a:schemeClr val="dk1"/>
                </a:solidFill>
              </a:rPr>
              <a:t>covid virus?</a:t>
            </a:r>
            <a:endParaRPr sz="2700">
              <a:solidFill>
                <a:schemeClr val="dk1"/>
              </a:solidFill>
            </a:endParaRPr>
          </a:p>
        </p:txBody>
      </p:sp>
      <p:pic>
        <p:nvPicPr>
          <p:cNvPr id="157" name="Google Shape;157;p27"/>
          <p:cNvPicPr preferRelativeResize="0"/>
          <p:nvPr/>
        </p:nvPicPr>
        <p:blipFill>
          <a:blip r:embed="rId3">
            <a:alphaModFix/>
          </a:blip>
          <a:stretch>
            <a:fillRect/>
          </a:stretch>
        </p:blipFill>
        <p:spPr>
          <a:xfrm>
            <a:off x="1901549" y="177100"/>
            <a:ext cx="5340900" cy="3560625"/>
          </a:xfrm>
          <a:prstGeom prst="rect">
            <a:avLst/>
          </a:prstGeom>
          <a:noFill/>
          <a:ln>
            <a:noFill/>
          </a:ln>
        </p:spPr>
      </p:pic>
    </p:spTree>
  </p:cSld>
  <p:clrMapOvr>
    <a:masterClrMapping/>
  </p:clrMapOvr>
  <mc:AlternateContent>
    <mc:Choice Requires="p14">
      <p:transition spd="slow" p14:dur="30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61" name="Shape 161"/>
        <p:cNvGrpSpPr/>
        <p:nvPr/>
      </p:nvGrpSpPr>
      <p:grpSpPr>
        <a:xfrm>
          <a:off x="0" y="0"/>
          <a:ext cx="0" cy="0"/>
          <a:chOff x="0" y="0"/>
          <a:chExt cx="0" cy="0"/>
        </a:xfrm>
      </p:grpSpPr>
      <p:sp>
        <p:nvSpPr>
          <p:cNvPr id="162" name="Google Shape;162;p28"/>
          <p:cNvSpPr txBox="1"/>
          <p:nvPr>
            <p:ph idx="1" type="subTitle"/>
          </p:nvPr>
        </p:nvSpPr>
        <p:spPr>
          <a:xfrm>
            <a:off x="131425" y="235925"/>
            <a:ext cx="4035000" cy="459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The virus size is &lt;0.1 micron.</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en" sz="2100">
                <a:solidFill>
                  <a:schemeClr val="dk1"/>
                </a:solidFill>
              </a:rPr>
              <a:t>The holes in an N95 mask are ~0.3 microns.</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en" sz="2100">
                <a:solidFill>
                  <a:schemeClr val="dk1"/>
                </a:solidFill>
              </a:rPr>
              <a:t>Therefore, the virus "will sail through the mask like a marble through a chain-link fence."</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en" sz="2100">
                <a:solidFill>
                  <a:schemeClr val="dk1"/>
                </a:solidFill>
              </a:rPr>
              <a:t>Safety claims by health officials are bogus, false reassurance!</a:t>
            </a:r>
            <a:endParaRPr sz="21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r">
              <a:spcBef>
                <a:spcPts val="0"/>
              </a:spcBef>
              <a:spcAft>
                <a:spcPts val="0"/>
              </a:spcAft>
              <a:buNone/>
            </a:pPr>
            <a:r>
              <a:rPr i="1" lang="en" sz="2300">
                <a:solidFill>
                  <a:schemeClr val="dk1"/>
                </a:solidFill>
              </a:rPr>
              <a:t>Discuss.</a:t>
            </a:r>
            <a:endParaRPr i="1" sz="2300">
              <a:solidFill>
                <a:schemeClr val="dk1"/>
              </a:solidFill>
            </a:endParaRPr>
          </a:p>
        </p:txBody>
      </p:sp>
      <p:pic>
        <p:nvPicPr>
          <p:cNvPr id="163" name="Google Shape;163;p28"/>
          <p:cNvPicPr preferRelativeResize="0"/>
          <p:nvPr/>
        </p:nvPicPr>
        <p:blipFill rotWithShape="1">
          <a:blip r:embed="rId3">
            <a:alphaModFix/>
          </a:blip>
          <a:srcRect b="0" l="0" r="19139" t="0"/>
          <a:stretch/>
        </p:blipFill>
        <p:spPr>
          <a:xfrm>
            <a:off x="4424725" y="235925"/>
            <a:ext cx="4512375" cy="46690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67" name="Shape 167"/>
        <p:cNvGrpSpPr/>
        <p:nvPr/>
      </p:nvGrpSpPr>
      <p:grpSpPr>
        <a:xfrm>
          <a:off x="0" y="0"/>
          <a:ext cx="0" cy="0"/>
          <a:chOff x="0" y="0"/>
          <a:chExt cx="0" cy="0"/>
        </a:xfrm>
      </p:grpSpPr>
      <p:sp>
        <p:nvSpPr>
          <p:cNvPr id="168" name="Google Shape;168;p29"/>
          <p:cNvSpPr txBox="1"/>
          <p:nvPr>
            <p:ph idx="1" type="subTitle"/>
          </p:nvPr>
        </p:nvSpPr>
        <p:spPr>
          <a:xfrm>
            <a:off x="797675" y="1960725"/>
            <a:ext cx="2803200" cy="5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chemeClr val="dk1"/>
                </a:solidFill>
              </a:rPr>
              <a:t>Share your thoughts.</a:t>
            </a:r>
            <a:endParaRPr sz="2300">
              <a:solidFill>
                <a:schemeClr val="dk1"/>
              </a:solidFill>
            </a:endParaRPr>
          </a:p>
        </p:txBody>
      </p:sp>
      <p:pic>
        <p:nvPicPr>
          <p:cNvPr id="169" name="Google Shape;169;p29"/>
          <p:cNvPicPr preferRelativeResize="0"/>
          <p:nvPr/>
        </p:nvPicPr>
        <p:blipFill rotWithShape="1">
          <a:blip r:embed="rId3">
            <a:alphaModFix/>
          </a:blip>
          <a:srcRect b="0" l="0" r="19139" t="0"/>
          <a:stretch/>
        </p:blipFill>
        <p:spPr>
          <a:xfrm>
            <a:off x="4424725" y="235925"/>
            <a:ext cx="4512375" cy="46690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73" name="Shape 173"/>
        <p:cNvGrpSpPr/>
        <p:nvPr/>
      </p:nvGrpSpPr>
      <p:grpSpPr>
        <a:xfrm>
          <a:off x="0" y="0"/>
          <a:ext cx="0" cy="0"/>
          <a:chOff x="0" y="0"/>
          <a:chExt cx="0" cy="0"/>
        </a:xfrm>
      </p:grpSpPr>
      <p:sp>
        <p:nvSpPr>
          <p:cNvPr id="174" name="Google Shape;174;p30"/>
          <p:cNvSpPr txBox="1"/>
          <p:nvPr>
            <p:ph idx="1" type="subTitle"/>
          </p:nvPr>
        </p:nvSpPr>
        <p:spPr>
          <a:xfrm>
            <a:off x="4052050" y="1657800"/>
            <a:ext cx="4874400" cy="2248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 sz="2100">
                <a:solidFill>
                  <a:schemeClr val="dk1"/>
                </a:solidFill>
              </a:rPr>
              <a:t>The mask is a mesh, not a flat filter.</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N95 masks have electrostatic charge that attracts virus particles.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There is turbulence.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The virus is carried on (larger) fluid particles.</a:t>
            </a:r>
            <a:endParaRPr sz="2100">
              <a:solidFill>
                <a:schemeClr val="dk1"/>
              </a:solidFill>
            </a:endParaRPr>
          </a:p>
          <a:p>
            <a:pPr indent="0" lvl="0" marL="457200" rtl="0" algn="l">
              <a:spcBef>
                <a:spcPts val="0"/>
              </a:spcBef>
              <a:spcAft>
                <a:spcPts val="0"/>
              </a:spcAft>
              <a:buNone/>
            </a:pPr>
            <a:r>
              <a:t/>
            </a:r>
            <a:endParaRPr sz="2100">
              <a:solidFill>
                <a:schemeClr val="dk1"/>
              </a:solidFill>
            </a:endParaRPr>
          </a:p>
        </p:txBody>
      </p:sp>
      <p:pic>
        <p:nvPicPr>
          <p:cNvPr id="175" name="Google Shape;175;p30"/>
          <p:cNvPicPr preferRelativeResize="0"/>
          <p:nvPr/>
        </p:nvPicPr>
        <p:blipFill>
          <a:blip r:embed="rId3">
            <a:alphaModFix/>
          </a:blip>
          <a:stretch>
            <a:fillRect/>
          </a:stretch>
        </p:blipFill>
        <p:spPr>
          <a:xfrm>
            <a:off x="153300" y="104075"/>
            <a:ext cx="3644602" cy="2430348"/>
          </a:xfrm>
          <a:prstGeom prst="rect">
            <a:avLst/>
          </a:prstGeom>
          <a:noFill/>
          <a:ln>
            <a:noFill/>
          </a:ln>
        </p:spPr>
      </p:pic>
      <p:pic>
        <p:nvPicPr>
          <p:cNvPr id="176" name="Google Shape;176;p30"/>
          <p:cNvPicPr preferRelativeResize="0"/>
          <p:nvPr/>
        </p:nvPicPr>
        <p:blipFill rotWithShape="1">
          <a:blip r:embed="rId4">
            <a:alphaModFix/>
          </a:blip>
          <a:srcRect b="35786" l="0" r="0" t="0"/>
          <a:stretch/>
        </p:blipFill>
        <p:spPr>
          <a:xfrm>
            <a:off x="153300" y="2673374"/>
            <a:ext cx="3644600" cy="2366974"/>
          </a:xfrm>
          <a:prstGeom prst="rect">
            <a:avLst/>
          </a:prstGeom>
          <a:noFill/>
          <a:ln cap="flat" cmpd="sng" w="9525">
            <a:solidFill>
              <a:schemeClr val="dk1"/>
            </a:solidFill>
            <a:prstDash val="solid"/>
            <a:round/>
            <a:headEnd len="sm" w="sm" type="none"/>
            <a:tailEnd len="sm" w="sm" type="none"/>
          </a:ln>
        </p:spPr>
      </p:pic>
      <p:sp>
        <p:nvSpPr>
          <p:cNvPr id="177" name="Google Shape;177;p30"/>
          <p:cNvSpPr txBox="1"/>
          <p:nvPr/>
        </p:nvSpPr>
        <p:spPr>
          <a:xfrm>
            <a:off x="4114800" y="1089125"/>
            <a:ext cx="3568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rPr>
              <a:t>Experts, however, note that:</a:t>
            </a:r>
            <a:endParaRPr sz="1800">
              <a:solidFill>
                <a:schemeClr val="dk2"/>
              </a:solidFill>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1" name="Shape 181"/>
        <p:cNvGrpSpPr/>
        <p:nvPr/>
      </p:nvGrpSpPr>
      <p:grpSpPr>
        <a:xfrm>
          <a:off x="0" y="0"/>
          <a:ext cx="0" cy="0"/>
          <a:chOff x="0" y="0"/>
          <a:chExt cx="0" cy="0"/>
        </a:xfrm>
      </p:grpSpPr>
      <p:sp>
        <p:nvSpPr>
          <p:cNvPr id="182" name="Google Shape;182;p31"/>
          <p:cNvSpPr txBox="1"/>
          <p:nvPr>
            <p:ph idx="1" type="subTitle"/>
          </p:nvPr>
        </p:nvSpPr>
        <p:spPr>
          <a:xfrm>
            <a:off x="147938" y="3752975"/>
            <a:ext cx="8899200" cy="111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rPr>
              <a:t>Yes, m</a:t>
            </a:r>
            <a:r>
              <a:rPr lang="en" sz="2600">
                <a:solidFill>
                  <a:schemeClr val="dk1"/>
                </a:solidFill>
              </a:rPr>
              <a:t>asks are effective protection against the covid virus,</a:t>
            </a:r>
            <a:endParaRPr sz="2600">
              <a:solidFill>
                <a:schemeClr val="dk1"/>
              </a:solidFill>
            </a:endParaRPr>
          </a:p>
          <a:p>
            <a:pPr indent="0" lvl="0" marL="0" rtl="0" algn="ctr">
              <a:spcBef>
                <a:spcPts val="0"/>
              </a:spcBef>
              <a:spcAft>
                <a:spcPts val="0"/>
              </a:spcAft>
              <a:buNone/>
            </a:pPr>
            <a:r>
              <a:rPr lang="en" sz="2600">
                <a:solidFill>
                  <a:schemeClr val="dk1"/>
                </a:solidFill>
              </a:rPr>
              <a:t>as reflected in the recommendations of health experts.</a:t>
            </a:r>
            <a:endParaRPr sz="2600">
              <a:solidFill>
                <a:schemeClr val="dk1"/>
              </a:solidFill>
            </a:endParaRPr>
          </a:p>
        </p:txBody>
      </p:sp>
      <p:pic>
        <p:nvPicPr>
          <p:cNvPr id="183" name="Google Shape;183;p31"/>
          <p:cNvPicPr preferRelativeResize="0"/>
          <p:nvPr/>
        </p:nvPicPr>
        <p:blipFill>
          <a:blip r:embed="rId3">
            <a:alphaModFix/>
          </a:blip>
          <a:stretch>
            <a:fillRect/>
          </a:stretch>
        </p:blipFill>
        <p:spPr>
          <a:xfrm>
            <a:off x="2230986" y="334861"/>
            <a:ext cx="4733125" cy="33504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60" name="Shape 60"/>
        <p:cNvGrpSpPr/>
        <p:nvPr/>
      </p:nvGrpSpPr>
      <p:grpSpPr>
        <a:xfrm>
          <a:off x="0" y="0"/>
          <a:ext cx="0" cy="0"/>
          <a:chOff x="0" y="0"/>
          <a:chExt cx="0" cy="0"/>
        </a:xfrm>
      </p:grpSpPr>
      <p:sp>
        <p:nvSpPr>
          <p:cNvPr id="61" name="Google Shape;61;p14"/>
          <p:cNvSpPr/>
          <p:nvPr/>
        </p:nvSpPr>
        <p:spPr>
          <a:xfrm>
            <a:off x="4239575" y="488875"/>
            <a:ext cx="4672500" cy="3997800"/>
          </a:xfrm>
          <a:prstGeom prst="flowChartAlternateProcess">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4"/>
          <p:cNvSpPr txBox="1"/>
          <p:nvPr/>
        </p:nvSpPr>
        <p:spPr>
          <a:xfrm>
            <a:off x="4331225" y="719275"/>
            <a:ext cx="4489200" cy="353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1"/>
                </a:solidFill>
              </a:rPr>
              <a:t>How well can you evaluate</a:t>
            </a:r>
            <a:endParaRPr sz="2800">
              <a:solidFill>
                <a:schemeClr val="dk1"/>
              </a:solidFill>
            </a:endParaRPr>
          </a:p>
          <a:p>
            <a:pPr indent="0" lvl="0" marL="0" rtl="0" algn="ctr">
              <a:spcBef>
                <a:spcPts val="0"/>
              </a:spcBef>
              <a:spcAft>
                <a:spcPts val="0"/>
              </a:spcAft>
              <a:buNone/>
            </a:pPr>
            <a:r>
              <a:rPr lang="en" sz="2800">
                <a:solidFill>
                  <a:schemeClr val="dk1"/>
                </a:solidFill>
              </a:rPr>
              <a:t>expert scientific claims </a:t>
            </a:r>
            <a:endParaRPr sz="2800">
              <a:solidFill>
                <a:schemeClr val="dk1"/>
              </a:solidFill>
            </a:endParaRPr>
          </a:p>
          <a:p>
            <a:pPr indent="0" lvl="0" marL="0" rtl="0" algn="ctr">
              <a:spcBef>
                <a:spcPts val="0"/>
              </a:spcBef>
              <a:spcAft>
                <a:spcPts val="0"/>
              </a:spcAft>
              <a:buNone/>
            </a:pPr>
            <a:r>
              <a:rPr lang="en" sz="2800">
                <a:solidFill>
                  <a:schemeClr val="dk1"/>
                </a:solidFill>
              </a:rPr>
              <a:t>on the internet</a:t>
            </a:r>
            <a:endParaRPr sz="2800">
              <a:solidFill>
                <a:schemeClr val="dk1"/>
              </a:solidFill>
            </a:endParaRPr>
          </a:p>
          <a:p>
            <a:pPr indent="0" lvl="0" marL="0" rtl="0" algn="ctr">
              <a:lnSpc>
                <a:spcPct val="150000"/>
              </a:lnSpc>
              <a:spcBef>
                <a:spcPts val="0"/>
              </a:spcBef>
              <a:spcAft>
                <a:spcPts val="0"/>
              </a:spcAft>
              <a:buNone/>
            </a:pPr>
            <a:r>
              <a:rPr lang="en" sz="2800">
                <a:solidFill>
                  <a:schemeClr val="dk1"/>
                </a:solidFill>
              </a:rPr>
              <a:t>or social media?</a:t>
            </a:r>
            <a:endParaRPr sz="2800">
              <a:solidFill>
                <a:schemeClr val="dk1"/>
              </a:solidFill>
            </a:endParaRPr>
          </a:p>
          <a:p>
            <a:pPr indent="0" lvl="0" marL="0" rtl="0" algn="ctr">
              <a:lnSpc>
                <a:spcPct val="80000"/>
              </a:lnSpc>
              <a:spcBef>
                <a:spcPts val="0"/>
              </a:spcBef>
              <a:spcAft>
                <a:spcPts val="0"/>
              </a:spcAft>
              <a:buNone/>
            </a:pPr>
            <a:r>
              <a:rPr b="1" i="1" lang="en" sz="5100">
                <a:solidFill>
                  <a:schemeClr val="dk1"/>
                </a:solidFill>
                <a:latin typeface="Caveat"/>
                <a:ea typeface="Caveat"/>
                <a:cs typeface="Caveat"/>
                <a:sym typeface="Caveat"/>
              </a:rPr>
              <a:t>T</a:t>
            </a:r>
            <a:r>
              <a:rPr b="1" i="1" lang="en" sz="5100">
                <a:solidFill>
                  <a:schemeClr val="dk1"/>
                </a:solidFill>
                <a:latin typeface="Caveat"/>
                <a:ea typeface="Caveat"/>
                <a:cs typeface="Caveat"/>
                <a:sym typeface="Caveat"/>
              </a:rPr>
              <a:t>est yourself !</a:t>
            </a:r>
            <a:endParaRPr b="1" i="1" sz="5100">
              <a:solidFill>
                <a:schemeClr val="dk1"/>
              </a:solidFill>
              <a:latin typeface="Caveat"/>
              <a:ea typeface="Caveat"/>
              <a:cs typeface="Caveat"/>
              <a:sym typeface="Caveat"/>
            </a:endParaRPr>
          </a:p>
          <a:p>
            <a:pPr indent="0" lvl="0" marL="0" rtl="0" algn="ctr">
              <a:lnSpc>
                <a:spcPct val="50000"/>
              </a:lnSpc>
              <a:spcBef>
                <a:spcPts val="0"/>
              </a:spcBef>
              <a:spcAft>
                <a:spcPts val="0"/>
              </a:spcAft>
              <a:buClr>
                <a:schemeClr val="dk1"/>
              </a:buClr>
              <a:buSzPts val="1100"/>
              <a:buFont typeface="Arial"/>
              <a:buNone/>
            </a:pPr>
            <a:r>
              <a:t/>
            </a:r>
            <a:endParaRPr b="1" i="1" sz="5100">
              <a:solidFill>
                <a:schemeClr val="dk1"/>
              </a:solidFill>
              <a:latin typeface="Caveat"/>
              <a:ea typeface="Caveat"/>
              <a:cs typeface="Caveat"/>
              <a:sym typeface="Caveat"/>
            </a:endParaRPr>
          </a:p>
          <a:p>
            <a:pPr indent="0" lvl="0" marL="0" rtl="0" algn="ctr">
              <a:lnSpc>
                <a:spcPct val="50000"/>
              </a:lnSpc>
              <a:spcBef>
                <a:spcPts val="0"/>
              </a:spcBef>
              <a:spcAft>
                <a:spcPts val="0"/>
              </a:spcAft>
              <a:buNone/>
            </a:pPr>
            <a:r>
              <a:rPr b="1" i="1" lang="en" sz="5100">
                <a:solidFill>
                  <a:schemeClr val="dk1"/>
                </a:solidFill>
                <a:latin typeface="Caveat"/>
                <a:ea typeface="Caveat"/>
                <a:cs typeface="Caveat"/>
                <a:sym typeface="Caveat"/>
              </a:rPr>
              <a:t>…Ready?</a:t>
            </a:r>
            <a:endParaRPr b="1" i="1" sz="5100">
              <a:solidFill>
                <a:schemeClr val="dk1"/>
              </a:solidFill>
              <a:latin typeface="Caveat"/>
              <a:ea typeface="Caveat"/>
              <a:cs typeface="Caveat"/>
              <a:sym typeface="Caveat"/>
            </a:endParaRPr>
          </a:p>
        </p:txBody>
      </p:sp>
      <p:pic>
        <p:nvPicPr>
          <p:cNvPr id="63" name="Google Shape;63;p14"/>
          <p:cNvPicPr preferRelativeResize="0"/>
          <p:nvPr/>
        </p:nvPicPr>
        <p:blipFill rotWithShape="1">
          <a:blip r:embed="rId3">
            <a:alphaModFix/>
          </a:blip>
          <a:srcRect b="17850" l="0" r="0" t="0"/>
          <a:stretch/>
        </p:blipFill>
        <p:spPr>
          <a:xfrm>
            <a:off x="297625" y="310275"/>
            <a:ext cx="3836175" cy="4512550"/>
          </a:xfrm>
          <a:prstGeom prst="rect">
            <a:avLst/>
          </a:prstGeom>
          <a:noFill/>
          <a:ln cap="flat" cmpd="sng" w="28575">
            <a:solidFill>
              <a:srgbClr val="434343"/>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7" name="Shape 187"/>
        <p:cNvGrpSpPr/>
        <p:nvPr/>
      </p:nvGrpSpPr>
      <p:grpSpPr>
        <a:xfrm>
          <a:off x="0" y="0"/>
          <a:ext cx="0" cy="0"/>
          <a:chOff x="0" y="0"/>
          <a:chExt cx="0" cy="0"/>
        </a:xfrm>
      </p:grpSpPr>
      <p:sp>
        <p:nvSpPr>
          <p:cNvPr id="188" name="Google Shape;188;p32"/>
          <p:cNvSpPr txBox="1"/>
          <p:nvPr>
            <p:ph idx="1" type="subTitle"/>
          </p:nvPr>
        </p:nvSpPr>
        <p:spPr>
          <a:xfrm>
            <a:off x="147938" y="3685250"/>
            <a:ext cx="8899200" cy="121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But you are not an </a:t>
            </a:r>
            <a:r>
              <a:rPr lang="en" sz="2400">
                <a:solidFill>
                  <a:schemeClr val="dk1"/>
                </a:solidFill>
              </a:rPr>
              <a:t>expert in microphysics.</a:t>
            </a:r>
            <a:endParaRPr sz="2400">
              <a:solidFill>
                <a:schemeClr val="dk1"/>
              </a:solidFill>
            </a:endParaRPr>
          </a:p>
          <a:p>
            <a:pPr indent="0" lvl="0" marL="0" rtl="0" algn="ctr">
              <a:spcBef>
                <a:spcPts val="0"/>
              </a:spcBef>
              <a:spcAft>
                <a:spcPts val="0"/>
              </a:spcAft>
              <a:buNone/>
            </a:pPr>
            <a:r>
              <a:rPr lang="en" sz="2400">
                <a:solidFill>
                  <a:schemeClr val="dk1"/>
                </a:solidFill>
              </a:rPr>
              <a:t>When presented with the plausible argument, </a:t>
            </a:r>
            <a:endParaRPr sz="2400">
              <a:solidFill>
                <a:schemeClr val="dk1"/>
              </a:solidFill>
            </a:endParaRPr>
          </a:p>
          <a:p>
            <a:pPr indent="0" lvl="0" marL="0" rtl="0" algn="ctr">
              <a:spcBef>
                <a:spcPts val="0"/>
              </a:spcBef>
              <a:spcAft>
                <a:spcPts val="0"/>
              </a:spcAft>
              <a:buNone/>
            </a:pPr>
            <a:r>
              <a:rPr lang="en" sz="2400">
                <a:solidFill>
                  <a:schemeClr val="dk1"/>
                </a:solidFill>
              </a:rPr>
              <a:t>how can you even suspect that it is wrong?</a:t>
            </a:r>
            <a:endParaRPr sz="2400">
              <a:solidFill>
                <a:schemeClr val="dk1"/>
              </a:solidFill>
            </a:endParaRPr>
          </a:p>
        </p:txBody>
      </p:sp>
      <p:pic>
        <p:nvPicPr>
          <p:cNvPr id="189" name="Google Shape;189;p32"/>
          <p:cNvPicPr preferRelativeResize="0"/>
          <p:nvPr/>
        </p:nvPicPr>
        <p:blipFill>
          <a:blip r:embed="rId3">
            <a:alphaModFix/>
          </a:blip>
          <a:stretch>
            <a:fillRect/>
          </a:stretch>
        </p:blipFill>
        <p:spPr>
          <a:xfrm>
            <a:off x="2230986" y="334861"/>
            <a:ext cx="4733125" cy="33504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93" name="Shape 193"/>
        <p:cNvGrpSpPr/>
        <p:nvPr/>
      </p:nvGrpSpPr>
      <p:grpSpPr>
        <a:xfrm>
          <a:off x="0" y="0"/>
          <a:ext cx="0" cy="0"/>
          <a:chOff x="0" y="0"/>
          <a:chExt cx="0" cy="0"/>
        </a:xfrm>
      </p:grpSpPr>
      <p:sp>
        <p:nvSpPr>
          <p:cNvPr id="194" name="Google Shape;194;p33"/>
          <p:cNvSpPr txBox="1"/>
          <p:nvPr>
            <p:ph idx="1" type="subTitle"/>
          </p:nvPr>
        </p:nvSpPr>
        <p:spPr>
          <a:xfrm>
            <a:off x="287850" y="3893025"/>
            <a:ext cx="8568300" cy="91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What do we learn from this case</a:t>
            </a:r>
            <a:endParaRPr sz="2400">
              <a:solidFill>
                <a:schemeClr val="dk1"/>
              </a:solidFill>
            </a:endParaRPr>
          </a:p>
          <a:p>
            <a:pPr indent="0" lvl="0" marL="0" rtl="0" algn="ctr">
              <a:spcBef>
                <a:spcPts val="0"/>
              </a:spcBef>
              <a:spcAft>
                <a:spcPts val="0"/>
              </a:spcAft>
              <a:buNone/>
            </a:pPr>
            <a:r>
              <a:rPr lang="en" sz="2400">
                <a:solidFill>
                  <a:schemeClr val="dk1"/>
                </a:solidFill>
              </a:rPr>
              <a:t>about plausibility and expertise?</a:t>
            </a:r>
            <a:endParaRPr sz="2400">
              <a:solidFill>
                <a:schemeClr val="dk1"/>
              </a:solidFill>
            </a:endParaRPr>
          </a:p>
          <a:p>
            <a:pPr indent="0" lvl="0" marL="0" rtl="0" algn="ctr">
              <a:spcBef>
                <a:spcPts val="0"/>
              </a:spcBef>
              <a:spcAft>
                <a:spcPts val="0"/>
              </a:spcAft>
              <a:buClr>
                <a:schemeClr val="dk1"/>
              </a:buClr>
              <a:buSzPts val="1100"/>
              <a:buFont typeface="Arial"/>
              <a:buNone/>
            </a:pPr>
            <a:r>
              <a:t/>
            </a:r>
            <a:endParaRPr sz="2400">
              <a:solidFill>
                <a:schemeClr val="dk1"/>
              </a:solidFill>
            </a:endParaRPr>
          </a:p>
        </p:txBody>
      </p:sp>
      <p:pic>
        <p:nvPicPr>
          <p:cNvPr id="195" name="Google Shape;195;p33"/>
          <p:cNvPicPr preferRelativeResize="0"/>
          <p:nvPr/>
        </p:nvPicPr>
        <p:blipFill>
          <a:blip r:embed="rId3">
            <a:alphaModFix/>
          </a:blip>
          <a:stretch>
            <a:fillRect/>
          </a:stretch>
        </p:blipFill>
        <p:spPr>
          <a:xfrm>
            <a:off x="1901549" y="253300"/>
            <a:ext cx="5340900" cy="3560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99" name="Shape 199"/>
        <p:cNvGrpSpPr/>
        <p:nvPr/>
      </p:nvGrpSpPr>
      <p:grpSpPr>
        <a:xfrm>
          <a:off x="0" y="0"/>
          <a:ext cx="0" cy="0"/>
          <a:chOff x="0" y="0"/>
          <a:chExt cx="0" cy="0"/>
        </a:xfrm>
      </p:grpSpPr>
      <p:sp>
        <p:nvSpPr>
          <p:cNvPr id="200" name="Google Shape;200;p34"/>
          <p:cNvSpPr txBox="1"/>
          <p:nvPr/>
        </p:nvSpPr>
        <p:spPr>
          <a:xfrm>
            <a:off x="587100" y="3709925"/>
            <a:ext cx="79698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800">
                <a:solidFill>
                  <a:schemeClr val="dk1"/>
                </a:solidFill>
              </a:rPr>
              <a:t>Question #3:  </a:t>
            </a:r>
            <a:r>
              <a:rPr lang="en" sz="2800">
                <a:solidFill>
                  <a:schemeClr val="dk1"/>
                </a:solidFill>
              </a:rPr>
              <a:t>How "green" are lawns?</a:t>
            </a:r>
            <a:endParaRPr sz="2800">
              <a:solidFill>
                <a:schemeClr val="dk1"/>
              </a:solidFill>
            </a:endParaRPr>
          </a:p>
          <a:p>
            <a:pPr indent="0" lvl="0" marL="0" rtl="0" algn="ctr">
              <a:spcBef>
                <a:spcPts val="0"/>
              </a:spcBef>
              <a:spcAft>
                <a:spcPts val="0"/>
              </a:spcAft>
              <a:buNone/>
            </a:pPr>
            <a:r>
              <a:rPr lang="en" sz="2800">
                <a:solidFill>
                  <a:schemeClr val="dk1"/>
                </a:solidFill>
              </a:rPr>
              <a:t>How do they contribute to the environment?</a:t>
            </a:r>
            <a:endParaRPr sz="2800">
              <a:solidFill>
                <a:schemeClr val="dk1"/>
              </a:solidFill>
            </a:endParaRPr>
          </a:p>
        </p:txBody>
      </p:sp>
      <p:pic>
        <p:nvPicPr>
          <p:cNvPr id="201" name="Google Shape;201;p34"/>
          <p:cNvPicPr preferRelativeResize="0"/>
          <p:nvPr/>
        </p:nvPicPr>
        <p:blipFill rotWithShape="1">
          <a:blip r:embed="rId3">
            <a:alphaModFix/>
          </a:blip>
          <a:srcRect b="0" l="0" r="0" t="25567"/>
          <a:stretch/>
        </p:blipFill>
        <p:spPr>
          <a:xfrm>
            <a:off x="1172413" y="221550"/>
            <a:ext cx="6799176" cy="3373826"/>
          </a:xfrm>
          <a:prstGeom prst="rect">
            <a:avLst/>
          </a:prstGeom>
          <a:noFill/>
          <a:ln cap="flat" cmpd="sng" w="19050">
            <a:solidFill>
              <a:srgbClr val="5B0F00"/>
            </a:solidFill>
            <a:prstDash val="solid"/>
            <a:round/>
            <a:headEnd len="sm" w="sm" type="none"/>
            <a:tailEnd len="sm" w="sm" type="none"/>
          </a:ln>
        </p:spPr>
      </p:pic>
    </p:spTree>
  </p:cSld>
  <p:clrMapOvr>
    <a:masterClrMapping/>
  </p:clrMapOvr>
  <mc:AlternateContent>
    <mc:Choice Requires="p14">
      <p:transition spd="slow" p14:dur="30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05" name="Shape 205"/>
        <p:cNvGrpSpPr/>
        <p:nvPr/>
      </p:nvGrpSpPr>
      <p:grpSpPr>
        <a:xfrm>
          <a:off x="0" y="0"/>
          <a:ext cx="0" cy="0"/>
          <a:chOff x="0" y="0"/>
          <a:chExt cx="0" cy="0"/>
        </a:xfrm>
      </p:grpSpPr>
      <p:pic>
        <p:nvPicPr>
          <p:cNvPr id="206" name="Google Shape;206;p35"/>
          <p:cNvPicPr preferRelativeResize="0"/>
          <p:nvPr/>
        </p:nvPicPr>
        <p:blipFill>
          <a:blip r:embed="rId3">
            <a:alphaModFix/>
          </a:blip>
          <a:stretch>
            <a:fillRect/>
          </a:stretch>
        </p:blipFill>
        <p:spPr>
          <a:xfrm>
            <a:off x="533400" y="0"/>
            <a:ext cx="6654367" cy="5143499"/>
          </a:xfrm>
          <a:prstGeom prst="rect">
            <a:avLst/>
          </a:prstGeom>
          <a:noFill/>
          <a:ln>
            <a:noFill/>
          </a:ln>
        </p:spPr>
      </p:pic>
      <p:sp>
        <p:nvSpPr>
          <p:cNvPr id="207" name="Google Shape;207;p35"/>
          <p:cNvSpPr txBox="1"/>
          <p:nvPr/>
        </p:nvSpPr>
        <p:spPr>
          <a:xfrm>
            <a:off x="7307850" y="3810650"/>
            <a:ext cx="184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800">
                <a:solidFill>
                  <a:schemeClr val="dk1"/>
                </a:solidFill>
              </a:rPr>
              <a:t>Discuss</a:t>
            </a:r>
            <a:r>
              <a:rPr b="1" lang="en" sz="1800">
                <a:solidFill>
                  <a:schemeClr val="dk1"/>
                </a:solidFill>
              </a:rPr>
              <a:t>.</a:t>
            </a:r>
            <a:endParaRPr b="1"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11" name="Shape 211"/>
        <p:cNvGrpSpPr/>
        <p:nvPr/>
      </p:nvGrpSpPr>
      <p:grpSpPr>
        <a:xfrm>
          <a:off x="0" y="0"/>
          <a:ext cx="0" cy="0"/>
          <a:chOff x="0" y="0"/>
          <a:chExt cx="0" cy="0"/>
        </a:xfrm>
      </p:grpSpPr>
      <p:pic>
        <p:nvPicPr>
          <p:cNvPr id="212" name="Google Shape;212;p36"/>
          <p:cNvPicPr preferRelativeResize="0"/>
          <p:nvPr/>
        </p:nvPicPr>
        <p:blipFill>
          <a:blip r:embed="rId3">
            <a:alphaModFix/>
          </a:blip>
          <a:stretch>
            <a:fillRect/>
          </a:stretch>
        </p:blipFill>
        <p:spPr>
          <a:xfrm>
            <a:off x="814800" y="217500"/>
            <a:ext cx="3666673" cy="2834175"/>
          </a:xfrm>
          <a:prstGeom prst="rect">
            <a:avLst/>
          </a:prstGeom>
          <a:noFill/>
          <a:ln cap="flat" cmpd="sng" w="28575">
            <a:solidFill>
              <a:srgbClr val="38761D"/>
            </a:solidFill>
            <a:prstDash val="solid"/>
            <a:round/>
            <a:headEnd len="sm" w="sm" type="none"/>
            <a:tailEnd len="sm" w="sm" type="none"/>
          </a:ln>
        </p:spPr>
      </p:pic>
      <p:sp>
        <p:nvSpPr>
          <p:cNvPr id="213" name="Google Shape;213;p36"/>
          <p:cNvSpPr txBox="1"/>
          <p:nvPr/>
        </p:nvSpPr>
        <p:spPr>
          <a:xfrm>
            <a:off x="662450" y="3119775"/>
            <a:ext cx="7995000" cy="17238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
            </a:pPr>
            <a:r>
              <a:rPr i="1" lang="en" sz="2400">
                <a:solidFill>
                  <a:schemeClr val="dk1"/>
                </a:solidFill>
              </a:rPr>
              <a:t>Did you also consider </a:t>
            </a:r>
            <a:r>
              <a:rPr b="1" i="1" lang="en" sz="2400">
                <a:solidFill>
                  <a:schemeClr val="dk1"/>
                </a:solidFill>
              </a:rPr>
              <a:t>possible harms</a:t>
            </a:r>
            <a:r>
              <a:rPr i="1" lang="en" sz="2400">
                <a:solidFill>
                  <a:schemeClr val="dk1"/>
                </a:solidFill>
              </a:rPr>
              <a:t> (unstated)?</a:t>
            </a:r>
            <a:endParaRPr i="1" sz="2400">
              <a:solidFill>
                <a:schemeClr val="dk1"/>
              </a:solidFill>
            </a:endParaRPr>
          </a:p>
          <a:p>
            <a:pPr indent="0" lvl="0" marL="457200" rtl="0" algn="l">
              <a:lnSpc>
                <a:spcPct val="115000"/>
              </a:lnSpc>
              <a:spcBef>
                <a:spcPts val="0"/>
              </a:spcBef>
              <a:spcAft>
                <a:spcPts val="0"/>
              </a:spcAft>
              <a:buNone/>
            </a:pPr>
            <a:r>
              <a:rPr i="1" lang="en" sz="2400">
                <a:solidFill>
                  <a:schemeClr val="dk1"/>
                </a:solidFill>
              </a:rPr>
              <a:t>     – pesticides? weed-killers? lawn waste?</a:t>
            </a:r>
            <a:endParaRPr i="1" sz="2400">
              <a:solidFill>
                <a:schemeClr val="dk1"/>
              </a:solidFill>
            </a:endParaRPr>
          </a:p>
          <a:p>
            <a:pPr indent="-381000" lvl="0" marL="457200" rtl="0" algn="l">
              <a:lnSpc>
                <a:spcPct val="115000"/>
              </a:lnSpc>
              <a:spcBef>
                <a:spcPts val="0"/>
              </a:spcBef>
              <a:spcAft>
                <a:spcPts val="0"/>
              </a:spcAft>
              <a:buClr>
                <a:schemeClr val="dk1"/>
              </a:buClr>
              <a:buSzPts val="2400"/>
              <a:buChar char="●"/>
            </a:pPr>
            <a:r>
              <a:rPr i="1" lang="en" sz="2400">
                <a:solidFill>
                  <a:schemeClr val="dk1"/>
                </a:solidFill>
              </a:rPr>
              <a:t>Did you consider other landscaping </a:t>
            </a:r>
            <a:r>
              <a:rPr b="1" i="1" lang="en" sz="2400">
                <a:solidFill>
                  <a:schemeClr val="dk1"/>
                </a:solidFill>
              </a:rPr>
              <a:t>alternatives</a:t>
            </a:r>
            <a:r>
              <a:rPr i="1" lang="en" sz="2400">
                <a:solidFill>
                  <a:schemeClr val="dk1"/>
                </a:solidFill>
              </a:rPr>
              <a:t>?</a:t>
            </a:r>
            <a:endParaRPr i="1" sz="2400">
              <a:solidFill>
                <a:schemeClr val="dk1"/>
              </a:solidFill>
            </a:endParaRPr>
          </a:p>
          <a:p>
            <a:pPr indent="-381000" lvl="0" marL="457200" rtl="0" algn="l">
              <a:lnSpc>
                <a:spcPct val="115000"/>
              </a:lnSpc>
              <a:spcBef>
                <a:spcPts val="0"/>
              </a:spcBef>
              <a:spcAft>
                <a:spcPts val="0"/>
              </a:spcAft>
              <a:buClr>
                <a:schemeClr val="dk1"/>
              </a:buClr>
              <a:buSzPts val="2400"/>
              <a:buChar char="●"/>
            </a:pPr>
            <a:r>
              <a:rPr i="1" lang="en" sz="2400">
                <a:solidFill>
                  <a:schemeClr val="dk1"/>
                </a:solidFill>
              </a:rPr>
              <a:t>Did you consider asking "</a:t>
            </a:r>
            <a:r>
              <a:rPr b="1" i="1" lang="en" sz="2400">
                <a:solidFill>
                  <a:schemeClr val="dk1"/>
                </a:solidFill>
              </a:rPr>
              <a:t>who is</a:t>
            </a:r>
            <a:r>
              <a:rPr i="1" lang="en" sz="2400">
                <a:solidFill>
                  <a:schemeClr val="dk1"/>
                </a:solidFill>
              </a:rPr>
              <a:t> the Lawn Institute"?</a:t>
            </a:r>
            <a:endParaRPr i="1" sz="2400">
              <a:solidFill>
                <a:schemeClr val="dk1"/>
              </a:solidFill>
            </a:endParaRPr>
          </a:p>
          <a:p>
            <a:pPr indent="0" lvl="0" marL="0" rtl="0" algn="l">
              <a:spcBef>
                <a:spcPts val="0"/>
              </a:spcBef>
              <a:spcAft>
                <a:spcPts val="0"/>
              </a:spcAft>
              <a:buNone/>
            </a:pPr>
            <a:r>
              <a:t/>
            </a:r>
            <a:endParaRPr i="1" sz="2800">
              <a:solidFill>
                <a:schemeClr val="dk1"/>
              </a:solidFill>
            </a:endParaRPr>
          </a:p>
        </p:txBody>
      </p:sp>
      <p:sp>
        <p:nvSpPr>
          <p:cNvPr id="214" name="Google Shape;214;p36"/>
          <p:cNvSpPr txBox="1"/>
          <p:nvPr/>
        </p:nvSpPr>
        <p:spPr>
          <a:xfrm>
            <a:off x="4826150" y="1576150"/>
            <a:ext cx="375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dk1"/>
                </a:solidFill>
              </a:rPr>
              <a:t>We</a:t>
            </a:r>
            <a:r>
              <a:rPr i="1" lang="en" sz="2800">
                <a:solidFill>
                  <a:schemeClr val="dk1"/>
                </a:solidFill>
              </a:rPr>
              <a:t>re you persuaded?</a:t>
            </a:r>
            <a:endParaRPr sz="1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BE"/>
        </a:solidFill>
      </p:bgPr>
    </p:bg>
    <p:spTree>
      <p:nvGrpSpPr>
        <p:cNvPr id="218" name="Shape 218"/>
        <p:cNvGrpSpPr/>
        <p:nvPr/>
      </p:nvGrpSpPr>
      <p:grpSpPr>
        <a:xfrm>
          <a:off x="0" y="0"/>
          <a:ext cx="0" cy="0"/>
          <a:chOff x="0" y="0"/>
          <a:chExt cx="0" cy="0"/>
        </a:xfrm>
      </p:grpSpPr>
      <p:sp>
        <p:nvSpPr>
          <p:cNvPr id="219" name="Google Shape;219;p37"/>
          <p:cNvSpPr txBox="1"/>
          <p:nvPr>
            <p:ph idx="1" type="subTitle"/>
          </p:nvPr>
        </p:nvSpPr>
        <p:spPr>
          <a:xfrm>
            <a:off x="599875" y="3291300"/>
            <a:ext cx="7455000" cy="1653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sz="2000">
                <a:solidFill>
                  <a:schemeClr val="dk1"/>
                </a:solidFill>
              </a:rPr>
              <a:t>Experts note that </a:t>
            </a:r>
            <a:r>
              <a:rPr i="1" lang="en" sz="2000">
                <a:solidFill>
                  <a:schemeClr val="dk1"/>
                </a:solidFill>
              </a:rPr>
              <a:t>greenhouse gases</a:t>
            </a:r>
            <a:r>
              <a:rPr lang="en" sz="2000">
                <a:solidFill>
                  <a:schemeClr val="dk1"/>
                </a:solidFill>
              </a:rPr>
              <a:t> are produced by:</a:t>
            </a:r>
            <a:endParaRPr sz="2000">
              <a:solidFill>
                <a:schemeClr val="dk1"/>
              </a:solidFill>
            </a:endParaRPr>
          </a:p>
          <a:p>
            <a:pPr indent="-355600" lvl="0" marL="1828800" rtl="0" algn="l">
              <a:spcBef>
                <a:spcPts val="0"/>
              </a:spcBef>
              <a:spcAft>
                <a:spcPts val="0"/>
              </a:spcAft>
              <a:buClr>
                <a:schemeClr val="dk1"/>
              </a:buClr>
              <a:buSzPts val="2000"/>
              <a:buChar char="●"/>
            </a:pPr>
            <a:r>
              <a:rPr lang="en" sz="2000">
                <a:solidFill>
                  <a:schemeClr val="dk1"/>
                </a:solidFill>
              </a:rPr>
              <a:t>rotting of lawn clippings &amp; thatch</a:t>
            </a:r>
            <a:endParaRPr sz="2000">
              <a:solidFill>
                <a:schemeClr val="dk1"/>
              </a:solidFill>
            </a:endParaRPr>
          </a:p>
          <a:p>
            <a:pPr indent="-355600" lvl="0" marL="1828800" rtl="0" algn="l">
              <a:spcBef>
                <a:spcPts val="0"/>
              </a:spcBef>
              <a:spcAft>
                <a:spcPts val="0"/>
              </a:spcAft>
              <a:buClr>
                <a:schemeClr val="dk1"/>
              </a:buClr>
              <a:buSzPts val="2000"/>
              <a:buChar char="●"/>
            </a:pPr>
            <a:r>
              <a:rPr lang="en" sz="2000">
                <a:solidFill>
                  <a:schemeClr val="dk1"/>
                </a:solidFill>
              </a:rPr>
              <a:t>loss of trees/shrubs cleared for the lawn</a:t>
            </a:r>
            <a:endParaRPr sz="2000">
              <a:solidFill>
                <a:schemeClr val="dk1"/>
              </a:solidFill>
            </a:endParaRPr>
          </a:p>
          <a:p>
            <a:pPr indent="-355600" lvl="0" marL="1828800" rtl="0" algn="l">
              <a:spcBef>
                <a:spcPts val="0"/>
              </a:spcBef>
              <a:spcAft>
                <a:spcPts val="0"/>
              </a:spcAft>
              <a:buClr>
                <a:schemeClr val="dk1"/>
              </a:buClr>
              <a:buSzPts val="2000"/>
              <a:buChar char="●"/>
            </a:pPr>
            <a:r>
              <a:rPr lang="en" sz="2000">
                <a:solidFill>
                  <a:schemeClr val="dk1"/>
                </a:solidFill>
              </a:rPr>
              <a:t>lawn mower &amp; other power equipment</a:t>
            </a:r>
            <a:endParaRPr sz="2000">
              <a:solidFill>
                <a:schemeClr val="dk1"/>
              </a:solidFill>
            </a:endParaRPr>
          </a:p>
          <a:p>
            <a:pPr indent="-355600" lvl="0" marL="1828800" rtl="0" algn="l">
              <a:spcBef>
                <a:spcPts val="0"/>
              </a:spcBef>
              <a:spcAft>
                <a:spcPts val="0"/>
              </a:spcAft>
              <a:buClr>
                <a:schemeClr val="dk1"/>
              </a:buClr>
              <a:buSzPts val="2000"/>
              <a:buChar char="●"/>
            </a:pPr>
            <a:r>
              <a:rPr lang="en" sz="2000">
                <a:solidFill>
                  <a:schemeClr val="dk1"/>
                </a:solidFill>
              </a:rPr>
              <a:t>nitrifying bacteria from excess fertilizer (300X)</a:t>
            </a:r>
            <a:endParaRPr sz="2000">
              <a:solidFill>
                <a:schemeClr val="dk1"/>
              </a:solidFill>
            </a:endParaRPr>
          </a:p>
        </p:txBody>
      </p:sp>
      <p:pic>
        <p:nvPicPr>
          <p:cNvPr id="220" name="Google Shape;220;p37"/>
          <p:cNvPicPr preferRelativeResize="0"/>
          <p:nvPr/>
        </p:nvPicPr>
        <p:blipFill>
          <a:blip r:embed="rId3">
            <a:alphaModFix/>
          </a:blip>
          <a:stretch>
            <a:fillRect/>
          </a:stretch>
        </p:blipFill>
        <p:spPr>
          <a:xfrm>
            <a:off x="1945987" y="154850"/>
            <a:ext cx="5252024" cy="3154274"/>
          </a:xfrm>
          <a:prstGeom prst="rect">
            <a:avLst/>
          </a:prstGeom>
          <a:noFill/>
          <a:ln>
            <a:noFill/>
          </a:ln>
        </p:spPr>
      </p:pic>
    </p:spTree>
  </p:cSld>
  <p:clrMapOvr>
    <a:masterClrMapping/>
  </p:clrMapOvr>
  <p:transition spd="med">
    <p:push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BE"/>
        </a:solidFill>
      </p:bgPr>
    </p:bg>
    <p:spTree>
      <p:nvGrpSpPr>
        <p:cNvPr id="224" name="Shape 224"/>
        <p:cNvGrpSpPr/>
        <p:nvPr/>
      </p:nvGrpSpPr>
      <p:grpSpPr>
        <a:xfrm>
          <a:off x="0" y="0"/>
          <a:ext cx="0" cy="0"/>
          <a:chOff x="0" y="0"/>
          <a:chExt cx="0" cy="0"/>
        </a:xfrm>
      </p:grpSpPr>
      <p:pic>
        <p:nvPicPr>
          <p:cNvPr id="225" name="Google Shape;225;p38"/>
          <p:cNvPicPr preferRelativeResize="0"/>
          <p:nvPr/>
        </p:nvPicPr>
        <p:blipFill rotWithShape="1">
          <a:blip r:embed="rId3">
            <a:alphaModFix/>
          </a:blip>
          <a:srcRect b="0" l="0" r="0" t="25567"/>
          <a:stretch/>
        </p:blipFill>
        <p:spPr>
          <a:xfrm>
            <a:off x="1294225" y="285025"/>
            <a:ext cx="6555549" cy="3252950"/>
          </a:xfrm>
          <a:prstGeom prst="rect">
            <a:avLst/>
          </a:prstGeom>
          <a:noFill/>
          <a:ln cap="flat" cmpd="sng" w="19050">
            <a:solidFill>
              <a:srgbClr val="5B0F00"/>
            </a:solidFill>
            <a:prstDash val="solid"/>
            <a:round/>
            <a:headEnd len="sm" w="sm" type="none"/>
            <a:tailEnd len="sm" w="sm" type="none"/>
          </a:ln>
        </p:spPr>
      </p:pic>
      <p:sp>
        <p:nvSpPr>
          <p:cNvPr id="226" name="Google Shape;226;p38"/>
          <p:cNvSpPr txBox="1"/>
          <p:nvPr/>
        </p:nvSpPr>
        <p:spPr>
          <a:xfrm>
            <a:off x="90600" y="3519175"/>
            <a:ext cx="8962800" cy="12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rPr>
              <a:t>Grass</a:t>
            </a:r>
            <a:r>
              <a:rPr lang="en" sz="2200">
                <a:solidFill>
                  <a:schemeClr val="dk1"/>
                </a:solidFill>
              </a:rPr>
              <a:t> lawns actually </a:t>
            </a:r>
            <a:r>
              <a:rPr i="1" lang="en" sz="2200">
                <a:solidFill>
                  <a:schemeClr val="dk1"/>
                </a:solidFill>
              </a:rPr>
              <a:t>contribute</a:t>
            </a:r>
            <a:r>
              <a:rPr lang="en" sz="2200">
                <a:solidFill>
                  <a:schemeClr val="dk1"/>
                </a:solidFill>
              </a:rPr>
              <a:t> to climate change.</a:t>
            </a:r>
            <a:endParaRPr sz="2200">
              <a:solidFill>
                <a:schemeClr val="dk1"/>
              </a:solidFill>
            </a:endParaRPr>
          </a:p>
          <a:p>
            <a:pPr indent="0" lvl="0" marL="0" rtl="0" algn="ctr">
              <a:spcBef>
                <a:spcPts val="0"/>
              </a:spcBef>
              <a:spcAft>
                <a:spcPts val="0"/>
              </a:spcAft>
              <a:buNone/>
            </a:pPr>
            <a:r>
              <a:rPr lang="en" sz="2200">
                <a:solidFill>
                  <a:schemeClr val="dk1"/>
                </a:solidFill>
              </a:rPr>
              <a:t>(They are </a:t>
            </a:r>
            <a:r>
              <a:rPr i="1" lang="en" sz="2200">
                <a:solidFill>
                  <a:schemeClr val="dk1"/>
                </a:solidFill>
              </a:rPr>
              <a:t>not </a:t>
            </a:r>
            <a:r>
              <a:rPr lang="en" sz="2200">
                <a:solidFill>
                  <a:schemeClr val="dk1"/>
                </a:solidFill>
              </a:rPr>
              <a:t>very "green," ecologists would say.)</a:t>
            </a:r>
            <a:endParaRPr sz="2200">
              <a:solidFill>
                <a:schemeClr val="dk1"/>
              </a:solidFill>
            </a:endParaRPr>
          </a:p>
          <a:p>
            <a:pPr indent="0" lvl="0" marL="0" rtl="0" algn="ctr">
              <a:spcBef>
                <a:spcPts val="0"/>
              </a:spcBef>
              <a:spcAft>
                <a:spcPts val="0"/>
              </a:spcAft>
              <a:buNone/>
            </a:pPr>
            <a:r>
              <a:rPr lang="en" sz="2200">
                <a:solidFill>
                  <a:schemeClr val="dk1"/>
                </a:solidFill>
              </a:rPr>
              <a:t>But if you are not an expert, how would you know that?</a:t>
            </a:r>
            <a:endParaRPr sz="2200">
              <a:solidFill>
                <a:schemeClr val="dk1"/>
              </a:solidFill>
            </a:endParaRPr>
          </a:p>
        </p:txBody>
      </p:sp>
      <p:sp>
        <p:nvSpPr>
          <p:cNvPr id="227" name="Google Shape;227;p38"/>
          <p:cNvSpPr txBox="1"/>
          <p:nvPr/>
        </p:nvSpPr>
        <p:spPr>
          <a:xfrm>
            <a:off x="4070300" y="4812175"/>
            <a:ext cx="5130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Allchin, D. 2023. How green are lawns? </a:t>
            </a:r>
            <a:r>
              <a:rPr i="1" lang="en" sz="1000">
                <a:solidFill>
                  <a:schemeClr val="dk1"/>
                </a:solidFill>
              </a:rPr>
              <a:t>American BIology Teacher</a:t>
            </a:r>
            <a:r>
              <a:rPr lang="en" sz="1000">
                <a:solidFill>
                  <a:schemeClr val="dk1"/>
                </a:solidFill>
              </a:rPr>
              <a:t>. 85(April): 237-239.</a:t>
            </a:r>
            <a:endParaRPr sz="1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BE"/>
        </a:solidFill>
      </p:bgPr>
    </p:bg>
    <p:spTree>
      <p:nvGrpSpPr>
        <p:cNvPr id="231" name="Shape 231"/>
        <p:cNvGrpSpPr/>
        <p:nvPr/>
      </p:nvGrpSpPr>
      <p:grpSpPr>
        <a:xfrm>
          <a:off x="0" y="0"/>
          <a:ext cx="0" cy="0"/>
          <a:chOff x="0" y="0"/>
          <a:chExt cx="0" cy="0"/>
        </a:xfrm>
      </p:grpSpPr>
      <p:pic>
        <p:nvPicPr>
          <p:cNvPr id="232" name="Google Shape;232;p39"/>
          <p:cNvPicPr preferRelativeResize="0"/>
          <p:nvPr/>
        </p:nvPicPr>
        <p:blipFill>
          <a:blip r:embed="rId3">
            <a:alphaModFix/>
          </a:blip>
          <a:stretch>
            <a:fillRect/>
          </a:stretch>
        </p:blipFill>
        <p:spPr>
          <a:xfrm>
            <a:off x="1143000" y="533400"/>
            <a:ext cx="3810000" cy="1943100"/>
          </a:xfrm>
          <a:prstGeom prst="rect">
            <a:avLst/>
          </a:prstGeom>
          <a:noFill/>
          <a:ln cap="flat" cmpd="sng" w="38100">
            <a:solidFill>
              <a:schemeClr val="dk1"/>
            </a:solidFill>
            <a:prstDash val="solid"/>
            <a:round/>
            <a:headEnd len="sm" w="sm" type="none"/>
            <a:tailEnd len="sm" w="sm" type="none"/>
          </a:ln>
        </p:spPr>
      </p:pic>
      <p:sp>
        <p:nvSpPr>
          <p:cNvPr id="233" name="Google Shape;233;p39"/>
          <p:cNvSpPr txBox="1"/>
          <p:nvPr/>
        </p:nvSpPr>
        <p:spPr>
          <a:xfrm>
            <a:off x="990600" y="2653800"/>
            <a:ext cx="7449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200">
                <a:solidFill>
                  <a:schemeClr val="dk1"/>
                </a:solidFill>
              </a:rPr>
              <a:t>Who is</a:t>
            </a:r>
            <a:r>
              <a:rPr lang="en" sz="2200">
                <a:solidFill>
                  <a:schemeClr val="dk1"/>
                </a:solidFill>
              </a:rPr>
              <a:t> the Lawn Institute? — an organization funded by the turfgrass industry. The "research" they fund is typically about marketing or turf production, not ecology. All the claims they presented here were selected from research by others.</a:t>
            </a:r>
            <a:endParaRPr sz="2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BE"/>
        </a:solidFill>
      </p:bgPr>
    </p:bg>
    <p:spTree>
      <p:nvGrpSpPr>
        <p:cNvPr id="237" name="Shape 237"/>
        <p:cNvGrpSpPr/>
        <p:nvPr/>
      </p:nvGrpSpPr>
      <p:grpSpPr>
        <a:xfrm>
          <a:off x="0" y="0"/>
          <a:ext cx="0" cy="0"/>
          <a:chOff x="0" y="0"/>
          <a:chExt cx="0" cy="0"/>
        </a:xfrm>
      </p:grpSpPr>
      <p:pic>
        <p:nvPicPr>
          <p:cNvPr id="238" name="Google Shape;238;p40"/>
          <p:cNvPicPr preferRelativeResize="0"/>
          <p:nvPr/>
        </p:nvPicPr>
        <p:blipFill rotWithShape="1">
          <a:blip r:embed="rId3">
            <a:alphaModFix/>
          </a:blip>
          <a:srcRect b="0" l="0" r="0" t="25567"/>
          <a:stretch/>
        </p:blipFill>
        <p:spPr>
          <a:xfrm>
            <a:off x="1172413" y="297750"/>
            <a:ext cx="6799176" cy="3373826"/>
          </a:xfrm>
          <a:prstGeom prst="rect">
            <a:avLst/>
          </a:prstGeom>
          <a:noFill/>
          <a:ln cap="flat" cmpd="sng" w="19050">
            <a:solidFill>
              <a:srgbClr val="5B0F00"/>
            </a:solidFill>
            <a:prstDash val="solid"/>
            <a:round/>
            <a:headEnd len="sm" w="sm" type="none"/>
            <a:tailEnd len="sm" w="sm" type="none"/>
          </a:ln>
        </p:spPr>
      </p:pic>
      <p:sp>
        <p:nvSpPr>
          <p:cNvPr id="239" name="Google Shape;239;p40"/>
          <p:cNvSpPr txBox="1"/>
          <p:nvPr/>
        </p:nvSpPr>
        <p:spPr>
          <a:xfrm>
            <a:off x="76400" y="3786125"/>
            <a:ext cx="8962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rPr>
              <a:t>What do we learn from this case</a:t>
            </a:r>
            <a:endParaRPr sz="2400">
              <a:solidFill>
                <a:schemeClr val="dk1"/>
              </a:solidFill>
            </a:endParaRPr>
          </a:p>
          <a:p>
            <a:pPr indent="0" lvl="0" marL="0" rtl="0" algn="ctr">
              <a:spcBef>
                <a:spcPts val="0"/>
              </a:spcBef>
              <a:spcAft>
                <a:spcPts val="0"/>
              </a:spcAft>
              <a:buNone/>
            </a:pPr>
            <a:r>
              <a:rPr lang="en" sz="2400">
                <a:solidFill>
                  <a:schemeClr val="dk1"/>
                </a:solidFill>
              </a:rPr>
              <a:t>about plausibility, evidence, and expertise?</a:t>
            </a:r>
            <a:endParaRPr sz="2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nvSpPr>
        <p:spPr>
          <a:xfrm>
            <a:off x="5181325" y="509600"/>
            <a:ext cx="3743400" cy="434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1"/>
                </a:solidFill>
              </a:rPr>
              <a:t>Data can be "</a:t>
            </a:r>
            <a:r>
              <a:rPr b="1" i="1" lang="en" sz="2800">
                <a:solidFill>
                  <a:schemeClr val="dk1"/>
                </a:solidFill>
              </a:rPr>
              <a:t>cherry-picked</a:t>
            </a:r>
            <a:r>
              <a:rPr lang="en" sz="2800">
                <a:solidFill>
                  <a:schemeClr val="dk1"/>
                </a:solidFill>
              </a:rPr>
              <a:t>"</a:t>
            </a:r>
            <a:endParaRPr sz="2800">
              <a:solidFill>
                <a:schemeClr val="dk1"/>
              </a:solidFill>
            </a:endParaRPr>
          </a:p>
          <a:p>
            <a:pPr indent="0" lvl="0" marL="0" rtl="0" algn="ctr">
              <a:spcBef>
                <a:spcPts val="0"/>
              </a:spcBef>
              <a:spcAft>
                <a:spcPts val="0"/>
              </a:spcAft>
              <a:buNone/>
            </a:pPr>
            <a:r>
              <a:t/>
            </a:r>
            <a:endParaRPr sz="2800">
              <a:solidFill>
                <a:schemeClr val="dk1"/>
              </a:solidFill>
            </a:endParaRPr>
          </a:p>
          <a:p>
            <a:pPr indent="0" lvl="0" marL="0" rtl="0" algn="ctr">
              <a:spcBef>
                <a:spcPts val="0"/>
              </a:spcBef>
              <a:spcAft>
                <a:spcPts val="0"/>
              </a:spcAft>
              <a:buNone/>
            </a:pPr>
            <a:r>
              <a:rPr lang="en" sz="2800">
                <a:solidFill>
                  <a:schemeClr val="dk1"/>
                </a:solidFill>
              </a:rPr>
              <a:t>– and thus incomplete</a:t>
            </a:r>
            <a:endParaRPr sz="2800">
              <a:solidFill>
                <a:schemeClr val="dk1"/>
              </a:solidFill>
            </a:endParaRPr>
          </a:p>
          <a:p>
            <a:pPr indent="0" lvl="0" marL="0" rtl="0" algn="ctr">
              <a:spcBef>
                <a:spcPts val="0"/>
              </a:spcBef>
              <a:spcAft>
                <a:spcPts val="0"/>
              </a:spcAft>
              <a:buNone/>
            </a:pPr>
            <a:r>
              <a:rPr lang="en" sz="2800">
                <a:solidFill>
                  <a:schemeClr val="dk1"/>
                </a:solidFill>
              </a:rPr>
              <a:t>and misleading.</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rPr lang="en" sz="2800">
                <a:solidFill>
                  <a:schemeClr val="dk1"/>
                </a:solidFill>
              </a:rPr>
              <a:t>*</a:t>
            </a:r>
            <a:r>
              <a:rPr lang="en" sz="2300">
                <a:solidFill>
                  <a:schemeClr val="dk1"/>
                </a:solidFill>
              </a:rPr>
              <a:t>But only experts know about the missing evidence and</a:t>
            </a:r>
            <a:r>
              <a:rPr lang="en" sz="2300">
                <a:solidFill>
                  <a:schemeClr val="dk1"/>
                </a:solidFill>
              </a:rPr>
              <a:t> can detect its absence</a:t>
            </a:r>
            <a:r>
              <a:rPr lang="en" sz="2300">
                <a:solidFill>
                  <a:schemeClr val="dk1"/>
                </a:solidFill>
              </a:rPr>
              <a:t>.</a:t>
            </a:r>
            <a:endParaRPr sz="1800">
              <a:solidFill>
                <a:schemeClr val="dk1"/>
              </a:solidFill>
            </a:endParaRPr>
          </a:p>
        </p:txBody>
      </p:sp>
      <p:sp>
        <p:nvSpPr>
          <p:cNvPr id="245" name="Google Shape;245;p41"/>
          <p:cNvSpPr txBox="1"/>
          <p:nvPr/>
        </p:nvSpPr>
        <p:spPr>
          <a:xfrm rot="-5400000">
            <a:off x="-319780" y="2311904"/>
            <a:ext cx="1451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rPr>
              <a:t>image from the Food Geek</a:t>
            </a:r>
            <a:endParaRPr sz="800">
              <a:solidFill>
                <a:schemeClr val="dk2"/>
              </a:solidFill>
            </a:endParaRPr>
          </a:p>
        </p:txBody>
      </p:sp>
      <p:pic>
        <p:nvPicPr>
          <p:cNvPr id="246" name="Google Shape;246;p41"/>
          <p:cNvPicPr preferRelativeResize="0"/>
          <p:nvPr/>
        </p:nvPicPr>
        <p:blipFill rotWithShape="1">
          <a:blip r:embed="rId3">
            <a:alphaModFix/>
          </a:blip>
          <a:srcRect b="0" l="0" r="0" t="0"/>
          <a:stretch/>
        </p:blipFill>
        <p:spPr>
          <a:xfrm>
            <a:off x="483425" y="357200"/>
            <a:ext cx="4266724" cy="2767101"/>
          </a:xfrm>
          <a:prstGeom prst="rect">
            <a:avLst/>
          </a:prstGeom>
          <a:noFill/>
          <a:ln>
            <a:noFill/>
          </a:ln>
        </p:spPr>
      </p:pic>
      <p:pic>
        <p:nvPicPr>
          <p:cNvPr id="247" name="Google Shape;247;p41"/>
          <p:cNvPicPr preferRelativeResize="0"/>
          <p:nvPr/>
        </p:nvPicPr>
        <p:blipFill rotWithShape="1">
          <a:blip r:embed="rId4">
            <a:alphaModFix/>
          </a:blip>
          <a:srcRect b="35467" l="0" r="0" t="16316"/>
          <a:stretch/>
        </p:blipFill>
        <p:spPr>
          <a:xfrm>
            <a:off x="331025" y="3109026"/>
            <a:ext cx="4557450" cy="1817304"/>
          </a:xfrm>
          <a:prstGeom prst="rect">
            <a:avLst/>
          </a:prstGeom>
          <a:noFill/>
          <a:ln>
            <a:noFill/>
          </a:ln>
        </p:spPr>
      </p:pic>
    </p:spTree>
  </p:cSld>
  <p:clrMapOvr>
    <a:masterClrMapping/>
  </p:clrMapOvr>
  <mc:AlternateContent>
    <mc:Choice Requires="p14">
      <p:transition spd="slow" p14:dur="3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 name="Shape 67"/>
        <p:cNvGrpSpPr/>
        <p:nvPr/>
      </p:nvGrpSpPr>
      <p:grpSpPr>
        <a:xfrm>
          <a:off x="0" y="0"/>
          <a:ext cx="0" cy="0"/>
          <a:chOff x="0" y="0"/>
          <a:chExt cx="0" cy="0"/>
        </a:xfrm>
      </p:grpSpPr>
      <p:sp>
        <p:nvSpPr>
          <p:cNvPr id="68" name="Google Shape;68;p15"/>
          <p:cNvSpPr txBox="1"/>
          <p:nvPr/>
        </p:nvSpPr>
        <p:spPr>
          <a:xfrm>
            <a:off x="281400" y="3899775"/>
            <a:ext cx="85812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800">
                <a:solidFill>
                  <a:schemeClr val="dk1"/>
                </a:solidFill>
              </a:rPr>
              <a:t>Question #1:  </a:t>
            </a:r>
            <a:r>
              <a:rPr lang="en" sz="2800">
                <a:solidFill>
                  <a:schemeClr val="dk1"/>
                </a:solidFill>
              </a:rPr>
              <a:t>Is global warming real?</a:t>
            </a:r>
            <a:endParaRPr sz="2800">
              <a:solidFill>
                <a:schemeClr val="dk1"/>
              </a:solidFill>
            </a:endParaRPr>
          </a:p>
          <a:p>
            <a:pPr indent="0" lvl="0" marL="0" rtl="0" algn="ctr">
              <a:spcBef>
                <a:spcPts val="0"/>
              </a:spcBef>
              <a:spcAft>
                <a:spcPts val="0"/>
              </a:spcAft>
              <a:buNone/>
            </a:pPr>
            <a:r>
              <a:rPr lang="en" sz="2800">
                <a:solidFill>
                  <a:schemeClr val="dk1"/>
                </a:solidFill>
              </a:rPr>
              <a:t>What about contradictory (or "falsifying") evidence?</a:t>
            </a:r>
            <a:endParaRPr sz="2800">
              <a:solidFill>
                <a:schemeClr val="dk1"/>
              </a:solidFill>
            </a:endParaRPr>
          </a:p>
        </p:txBody>
      </p:sp>
      <p:pic>
        <p:nvPicPr>
          <p:cNvPr id="69" name="Google Shape;69;p15"/>
          <p:cNvPicPr preferRelativeResize="0"/>
          <p:nvPr/>
        </p:nvPicPr>
        <p:blipFill>
          <a:blip r:embed="rId3">
            <a:alphaModFix/>
          </a:blip>
          <a:stretch>
            <a:fillRect/>
          </a:stretch>
        </p:blipFill>
        <p:spPr>
          <a:xfrm>
            <a:off x="2059312" y="214600"/>
            <a:ext cx="5025375" cy="3532776"/>
          </a:xfrm>
          <a:prstGeom prst="rect">
            <a:avLst/>
          </a:prstGeom>
          <a:noFill/>
          <a:ln>
            <a:noFill/>
          </a:ln>
        </p:spPr>
      </p:pic>
    </p:spTree>
  </p:cSld>
  <p:clrMapOvr>
    <a:masterClrMapping/>
  </p:clrMapOvr>
  <mc:AlternateContent>
    <mc:Choice Requires="p14">
      <p:transition spd="slow" p14:dur="3000">
        <p:fade thruBlk="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2"/>
          <p:cNvSpPr txBox="1"/>
          <p:nvPr/>
        </p:nvSpPr>
        <p:spPr>
          <a:xfrm>
            <a:off x="308125" y="4258650"/>
            <a:ext cx="3183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Daniel Kahneman</a:t>
            </a:r>
            <a:endParaRPr sz="2200">
              <a:solidFill>
                <a:schemeClr val="dk1"/>
              </a:solidFill>
            </a:endParaRPr>
          </a:p>
          <a:p>
            <a:pPr indent="0" lvl="0" marL="0" rtl="0" algn="l">
              <a:spcBef>
                <a:spcPts val="0"/>
              </a:spcBef>
              <a:spcAft>
                <a:spcPts val="0"/>
              </a:spcAft>
              <a:buNone/>
            </a:pPr>
            <a:r>
              <a:rPr lang="en">
                <a:solidFill>
                  <a:schemeClr val="dk1"/>
                </a:solidFill>
              </a:rPr>
              <a:t>2002 Nobel Prize winner</a:t>
            </a:r>
            <a:endParaRPr>
              <a:solidFill>
                <a:schemeClr val="dk1"/>
              </a:solidFill>
            </a:endParaRPr>
          </a:p>
        </p:txBody>
      </p:sp>
      <p:sp>
        <p:nvSpPr>
          <p:cNvPr id="253" name="Google Shape;253;p42"/>
          <p:cNvSpPr txBox="1"/>
          <p:nvPr/>
        </p:nvSpPr>
        <p:spPr>
          <a:xfrm>
            <a:off x="3757625" y="2199025"/>
            <a:ext cx="51675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a:t>
            </a:r>
            <a:r>
              <a:rPr b="1" i="1" lang="en" sz="2800">
                <a:solidFill>
                  <a:schemeClr val="dk1"/>
                </a:solidFill>
              </a:rPr>
              <a:t>W</a:t>
            </a:r>
            <a:r>
              <a:rPr i="1" lang="en" sz="2800">
                <a:solidFill>
                  <a:schemeClr val="dk1"/>
                </a:solidFill>
              </a:rPr>
              <a:t>hat </a:t>
            </a:r>
            <a:r>
              <a:rPr b="1" i="1" lang="en" sz="2800">
                <a:solidFill>
                  <a:schemeClr val="dk1"/>
                </a:solidFill>
              </a:rPr>
              <a:t>Y</a:t>
            </a:r>
            <a:r>
              <a:rPr i="1" lang="en" sz="2800">
                <a:solidFill>
                  <a:schemeClr val="dk1"/>
                </a:solidFill>
              </a:rPr>
              <a:t>ou </a:t>
            </a:r>
            <a:r>
              <a:rPr b="1" i="1" lang="en" sz="2800">
                <a:solidFill>
                  <a:schemeClr val="dk1"/>
                </a:solidFill>
              </a:rPr>
              <a:t>S</a:t>
            </a:r>
            <a:r>
              <a:rPr i="1" lang="en" sz="2800">
                <a:solidFill>
                  <a:schemeClr val="dk1"/>
                </a:solidFill>
              </a:rPr>
              <a:t>ee </a:t>
            </a:r>
            <a:r>
              <a:rPr b="1" i="1" lang="en" sz="2800">
                <a:solidFill>
                  <a:schemeClr val="dk1"/>
                </a:solidFill>
              </a:rPr>
              <a:t>I</a:t>
            </a:r>
            <a:r>
              <a:rPr i="1" lang="en" sz="2800">
                <a:solidFill>
                  <a:schemeClr val="dk1"/>
                </a:solidFill>
              </a:rPr>
              <a:t>s </a:t>
            </a:r>
            <a:r>
              <a:rPr b="1" i="1" lang="en" sz="2800">
                <a:solidFill>
                  <a:schemeClr val="dk1"/>
                </a:solidFill>
              </a:rPr>
              <a:t>A</a:t>
            </a:r>
            <a:r>
              <a:rPr i="1" lang="en" sz="2800">
                <a:solidFill>
                  <a:schemeClr val="dk1"/>
                </a:solidFill>
              </a:rPr>
              <a:t>ll </a:t>
            </a:r>
            <a:r>
              <a:rPr b="1" i="1" lang="en" sz="2800">
                <a:solidFill>
                  <a:schemeClr val="dk1"/>
                </a:solidFill>
              </a:rPr>
              <a:t>T</a:t>
            </a:r>
            <a:r>
              <a:rPr i="1" lang="en" sz="2800">
                <a:solidFill>
                  <a:schemeClr val="dk1"/>
                </a:solidFill>
              </a:rPr>
              <a:t>here </a:t>
            </a:r>
            <a:r>
              <a:rPr b="1" i="1" lang="en" sz="2800">
                <a:solidFill>
                  <a:schemeClr val="dk1"/>
                </a:solidFill>
              </a:rPr>
              <a:t>I</a:t>
            </a:r>
            <a:r>
              <a:rPr i="1" lang="en" sz="2800">
                <a:solidFill>
                  <a:schemeClr val="dk1"/>
                </a:solidFill>
              </a:rPr>
              <a:t>s</a:t>
            </a:r>
            <a:r>
              <a:rPr lang="en" sz="2800">
                <a:solidFill>
                  <a:schemeClr val="dk1"/>
                </a:solidFill>
              </a:rPr>
              <a:t>"</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ctr">
              <a:spcBef>
                <a:spcPts val="0"/>
              </a:spcBef>
              <a:spcAft>
                <a:spcPts val="0"/>
              </a:spcAft>
              <a:buNone/>
            </a:pPr>
            <a:r>
              <a:rPr lang="en" sz="2400">
                <a:solidFill>
                  <a:schemeClr val="dk1"/>
                </a:solidFill>
              </a:rPr>
              <a:t>(Namely, we tend to only think about what is currently presented to us. </a:t>
            </a:r>
            <a:endParaRPr sz="2400">
              <a:solidFill>
                <a:schemeClr val="dk1"/>
              </a:solidFill>
            </a:endParaRPr>
          </a:p>
          <a:p>
            <a:pPr indent="0" lvl="0" marL="0" rtl="0" algn="ctr">
              <a:spcBef>
                <a:spcPts val="0"/>
              </a:spcBef>
              <a:spcAft>
                <a:spcPts val="0"/>
              </a:spcAft>
              <a:buNone/>
            </a:pPr>
            <a:r>
              <a:rPr lang="en" sz="2400">
                <a:solidFill>
                  <a:schemeClr val="dk1"/>
                </a:solidFill>
              </a:rPr>
              <a:t>We don't look for exceptions or </a:t>
            </a:r>
            <a:endParaRPr sz="2400">
              <a:solidFill>
                <a:schemeClr val="dk1"/>
              </a:solidFill>
            </a:endParaRPr>
          </a:p>
          <a:p>
            <a:pPr indent="0" lvl="0" marL="0" rtl="0" algn="ctr">
              <a:spcBef>
                <a:spcPts val="0"/>
              </a:spcBef>
              <a:spcAft>
                <a:spcPts val="0"/>
              </a:spcAft>
              <a:buNone/>
            </a:pPr>
            <a:r>
              <a:rPr lang="en" sz="2400">
                <a:solidFill>
                  <a:schemeClr val="dk1"/>
                </a:solidFill>
              </a:rPr>
              <a:t>imagine contrary examples.)</a:t>
            </a:r>
            <a:endParaRPr sz="2400">
              <a:solidFill>
                <a:schemeClr val="dk1"/>
              </a:solidFill>
            </a:endParaRPr>
          </a:p>
        </p:txBody>
      </p:sp>
      <p:sp>
        <p:nvSpPr>
          <p:cNvPr id="254" name="Google Shape;254;p42"/>
          <p:cNvSpPr txBox="1"/>
          <p:nvPr/>
        </p:nvSpPr>
        <p:spPr>
          <a:xfrm>
            <a:off x="3819400" y="159950"/>
            <a:ext cx="487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Our brains are not ideal.</a:t>
            </a:r>
            <a:endParaRPr sz="2800">
              <a:solidFill>
                <a:schemeClr val="dk1"/>
              </a:solidFill>
            </a:endParaRPr>
          </a:p>
          <a:p>
            <a:pPr indent="0" lvl="0" marL="0" rtl="0" algn="l">
              <a:spcBef>
                <a:spcPts val="0"/>
              </a:spcBef>
              <a:spcAft>
                <a:spcPts val="0"/>
              </a:spcAft>
              <a:buNone/>
            </a:pPr>
            <a:r>
              <a:rPr lang="en" sz="2800">
                <a:solidFill>
                  <a:schemeClr val="dk1"/>
                </a:solidFill>
              </a:rPr>
              <a:t>     One thinking tendency is:</a:t>
            </a:r>
            <a:endParaRPr sz="2800">
              <a:solidFill>
                <a:schemeClr val="dk1"/>
              </a:solidFill>
            </a:endParaRPr>
          </a:p>
        </p:txBody>
      </p:sp>
      <p:sp>
        <p:nvSpPr>
          <p:cNvPr id="255" name="Google Shape;255;p42"/>
          <p:cNvSpPr txBox="1"/>
          <p:nvPr/>
        </p:nvSpPr>
        <p:spPr>
          <a:xfrm rot="-5400623">
            <a:off x="-533380" y="3400295"/>
            <a:ext cx="1654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rPr>
              <a:t>Image:: Andreas Weigand CC2</a:t>
            </a:r>
            <a:endParaRPr sz="800">
              <a:solidFill>
                <a:schemeClr val="dk2"/>
              </a:solidFill>
            </a:endParaRPr>
          </a:p>
        </p:txBody>
      </p:sp>
      <p:pic>
        <p:nvPicPr>
          <p:cNvPr id="256" name="Google Shape;256;p42"/>
          <p:cNvPicPr preferRelativeResize="0"/>
          <p:nvPr/>
        </p:nvPicPr>
        <p:blipFill rotWithShape="1">
          <a:blip r:embed="rId3">
            <a:alphaModFix/>
          </a:blip>
          <a:srcRect b="0" l="5845" r="43011" t="5784"/>
          <a:stretch/>
        </p:blipFill>
        <p:spPr>
          <a:xfrm>
            <a:off x="384325" y="157248"/>
            <a:ext cx="3107400" cy="4151076"/>
          </a:xfrm>
          <a:prstGeom prst="rect">
            <a:avLst/>
          </a:prstGeom>
          <a:noFill/>
          <a:ln>
            <a:noFill/>
          </a:ln>
        </p:spPr>
      </p:pic>
      <p:sp>
        <p:nvSpPr>
          <p:cNvPr id="257" name="Google Shape;257;p42"/>
          <p:cNvSpPr/>
          <p:nvPr/>
        </p:nvSpPr>
        <p:spPr>
          <a:xfrm>
            <a:off x="3102925" y="1356225"/>
            <a:ext cx="1858800" cy="615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8" name="Google Shape;258;p42"/>
          <p:cNvPicPr preferRelativeResize="0"/>
          <p:nvPr/>
        </p:nvPicPr>
        <p:blipFill>
          <a:blip r:embed="rId4">
            <a:alphaModFix/>
          </a:blip>
          <a:stretch>
            <a:fillRect/>
          </a:stretch>
        </p:blipFill>
        <p:spPr>
          <a:xfrm>
            <a:off x="3078525" y="1354825"/>
            <a:ext cx="1883199" cy="827349"/>
          </a:xfrm>
          <a:prstGeom prst="rect">
            <a:avLst/>
          </a:prstGeom>
          <a:noFill/>
          <a:ln>
            <a:noFill/>
          </a:ln>
        </p:spPr>
      </p:pic>
      <p:sp>
        <p:nvSpPr>
          <p:cNvPr id="259" name="Google Shape;259;p42"/>
          <p:cNvSpPr txBox="1"/>
          <p:nvPr/>
        </p:nvSpPr>
        <p:spPr>
          <a:xfrm>
            <a:off x="3160225" y="1356225"/>
            <a:ext cx="174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rPr>
              <a:t>WYSIATI</a:t>
            </a:r>
            <a:endParaRPr b="1" sz="28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263" name="Shape 263"/>
        <p:cNvGrpSpPr/>
        <p:nvPr/>
      </p:nvGrpSpPr>
      <p:grpSpPr>
        <a:xfrm>
          <a:off x="0" y="0"/>
          <a:ext cx="0" cy="0"/>
          <a:chOff x="0" y="0"/>
          <a:chExt cx="0" cy="0"/>
        </a:xfrm>
      </p:grpSpPr>
      <p:pic>
        <p:nvPicPr>
          <p:cNvPr id="264" name="Google Shape;264;p43"/>
          <p:cNvPicPr preferRelativeResize="0"/>
          <p:nvPr/>
        </p:nvPicPr>
        <p:blipFill rotWithShape="1">
          <a:blip r:embed="rId3">
            <a:alphaModFix/>
          </a:blip>
          <a:srcRect b="17850" l="0" r="0" t="0"/>
          <a:stretch/>
        </p:blipFill>
        <p:spPr>
          <a:xfrm>
            <a:off x="297625" y="310275"/>
            <a:ext cx="3836175" cy="4512550"/>
          </a:xfrm>
          <a:prstGeom prst="rect">
            <a:avLst/>
          </a:prstGeom>
          <a:noFill/>
          <a:ln cap="flat" cmpd="sng" w="28575">
            <a:solidFill>
              <a:srgbClr val="434343"/>
            </a:solidFill>
            <a:prstDash val="solid"/>
            <a:round/>
            <a:headEnd len="sm" w="sm" type="none"/>
            <a:tailEnd len="sm" w="sm" type="none"/>
          </a:ln>
        </p:spPr>
      </p:pic>
      <p:sp>
        <p:nvSpPr>
          <p:cNvPr id="265" name="Google Shape;265;p43"/>
          <p:cNvSpPr txBox="1"/>
          <p:nvPr/>
        </p:nvSpPr>
        <p:spPr>
          <a:xfrm>
            <a:off x="4438175" y="1349300"/>
            <a:ext cx="4494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lt1"/>
                </a:solidFill>
              </a:rPr>
              <a:t>If we are not experts,</a:t>
            </a:r>
            <a:endParaRPr b="1" sz="2800">
              <a:solidFill>
                <a:schemeClr val="lt1"/>
              </a:solidFill>
            </a:endParaRPr>
          </a:p>
          <a:p>
            <a:pPr indent="0" lvl="0" marL="0" rtl="0" algn="l">
              <a:spcBef>
                <a:spcPts val="0"/>
              </a:spcBef>
              <a:spcAft>
                <a:spcPts val="0"/>
              </a:spcAft>
              <a:buNone/>
            </a:pPr>
            <a:r>
              <a:rPr b="1" lang="en" sz="2800">
                <a:solidFill>
                  <a:schemeClr val="lt1"/>
                </a:solidFill>
              </a:rPr>
              <a:t>we are vulnerable to plausible arguments and cherry-picked evidence.</a:t>
            </a:r>
            <a:endParaRPr b="1" sz="28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nvSpPr>
        <p:spPr>
          <a:xfrm>
            <a:off x="216425" y="794450"/>
            <a:ext cx="5322000" cy="257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chemeClr val="dk1"/>
                </a:solidFill>
              </a:rPr>
              <a:t>Just because it's plausible,</a:t>
            </a:r>
            <a:endParaRPr b="1" sz="3100">
              <a:solidFill>
                <a:schemeClr val="dk1"/>
              </a:solidFill>
            </a:endParaRPr>
          </a:p>
          <a:p>
            <a:pPr indent="0" lvl="0" marL="0" rtl="0" algn="ctr">
              <a:spcBef>
                <a:spcPts val="0"/>
              </a:spcBef>
              <a:spcAft>
                <a:spcPts val="0"/>
              </a:spcAft>
              <a:buNone/>
            </a:pPr>
            <a:r>
              <a:rPr b="1" i="1" lang="en" sz="3100">
                <a:solidFill>
                  <a:srgbClr val="A61C00"/>
                </a:solidFill>
              </a:rPr>
              <a:t>doesn't mean it's true</a:t>
            </a:r>
            <a:r>
              <a:rPr b="1" lang="en" sz="3100">
                <a:solidFill>
                  <a:schemeClr val="dk1"/>
                </a:solidFill>
              </a:rPr>
              <a:t>.</a:t>
            </a:r>
            <a:endParaRPr b="1" sz="3100">
              <a:solidFill>
                <a:schemeClr val="dk1"/>
              </a:solidFill>
            </a:endParaRPr>
          </a:p>
          <a:p>
            <a:pPr indent="0" lvl="0" marL="0" rtl="0" algn="ctr">
              <a:spcBef>
                <a:spcPts val="0"/>
              </a:spcBef>
              <a:spcAft>
                <a:spcPts val="0"/>
              </a:spcAft>
              <a:buNone/>
            </a:pPr>
            <a:r>
              <a:t/>
            </a:r>
            <a:endParaRPr b="1" sz="3100">
              <a:solidFill>
                <a:schemeClr val="dk1"/>
              </a:solidFill>
            </a:endParaRPr>
          </a:p>
          <a:p>
            <a:pPr indent="0" lvl="0" marL="0" rtl="0" algn="ctr">
              <a:spcBef>
                <a:spcPts val="0"/>
              </a:spcBef>
              <a:spcAft>
                <a:spcPts val="0"/>
              </a:spcAft>
              <a:buNone/>
            </a:pPr>
            <a:r>
              <a:rPr b="1" lang="en" sz="3100">
                <a:solidFill>
                  <a:schemeClr val="dk1"/>
                </a:solidFill>
              </a:rPr>
              <a:t>That's: </a:t>
            </a:r>
            <a:endParaRPr b="1" sz="3100">
              <a:solidFill>
                <a:schemeClr val="dk1"/>
              </a:solidFill>
            </a:endParaRPr>
          </a:p>
          <a:p>
            <a:pPr indent="0" lvl="0" marL="0" rtl="0" algn="ctr">
              <a:spcBef>
                <a:spcPts val="0"/>
              </a:spcBef>
              <a:spcAft>
                <a:spcPts val="0"/>
              </a:spcAft>
              <a:buNone/>
            </a:pPr>
            <a:r>
              <a:rPr b="1" i="1" lang="en" sz="3100">
                <a:solidFill>
                  <a:schemeClr val="dk1"/>
                </a:solidFill>
              </a:rPr>
              <a:t>The Plausibility Trap</a:t>
            </a:r>
            <a:endParaRPr b="1" baseline="30000" sz="3100">
              <a:solidFill>
                <a:schemeClr val="dk1"/>
              </a:solidFill>
            </a:endParaRPr>
          </a:p>
        </p:txBody>
      </p:sp>
      <p:sp>
        <p:nvSpPr>
          <p:cNvPr id="271" name="Google Shape;271;p44"/>
          <p:cNvSpPr txBox="1"/>
          <p:nvPr/>
        </p:nvSpPr>
        <p:spPr>
          <a:xfrm rot="-5400000">
            <a:off x="5118134" y="4333815"/>
            <a:ext cx="1133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Image: Andy Moore cc2</a:t>
            </a:r>
            <a:endParaRPr sz="700">
              <a:solidFill>
                <a:schemeClr val="dk2"/>
              </a:solidFill>
            </a:endParaRPr>
          </a:p>
        </p:txBody>
      </p:sp>
      <p:pic>
        <p:nvPicPr>
          <p:cNvPr id="272" name="Google Shape;272;p44"/>
          <p:cNvPicPr preferRelativeResize="0"/>
          <p:nvPr/>
        </p:nvPicPr>
        <p:blipFill rotWithShape="1">
          <a:blip r:embed="rId3">
            <a:alphaModFix/>
          </a:blip>
          <a:srcRect b="0" l="22789" r="25836" t="0"/>
          <a:stretch/>
        </p:blipFill>
        <p:spPr>
          <a:xfrm>
            <a:off x="5727300" y="101275"/>
            <a:ext cx="3286375" cy="48455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nvSpPr>
        <p:spPr>
          <a:xfrm>
            <a:off x="216425" y="1519275"/>
            <a:ext cx="5322000" cy="161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chemeClr val="dk1"/>
                </a:solidFill>
              </a:rPr>
              <a:t>What strategies can you imagine to defend against </a:t>
            </a:r>
            <a:endParaRPr b="1" sz="3100">
              <a:solidFill>
                <a:schemeClr val="dk1"/>
              </a:solidFill>
            </a:endParaRPr>
          </a:p>
          <a:p>
            <a:pPr indent="0" lvl="0" marL="0" rtl="0" algn="ctr">
              <a:spcBef>
                <a:spcPts val="0"/>
              </a:spcBef>
              <a:spcAft>
                <a:spcPts val="0"/>
              </a:spcAft>
              <a:buNone/>
            </a:pPr>
            <a:r>
              <a:rPr b="1" lang="en" sz="3100">
                <a:solidFill>
                  <a:schemeClr val="dk1"/>
                </a:solidFill>
              </a:rPr>
              <a:t>The Plausibility Trap?</a:t>
            </a:r>
            <a:endParaRPr b="1" baseline="30000" sz="3100">
              <a:solidFill>
                <a:schemeClr val="dk1"/>
              </a:solidFill>
            </a:endParaRPr>
          </a:p>
        </p:txBody>
      </p:sp>
      <p:sp>
        <p:nvSpPr>
          <p:cNvPr id="278" name="Google Shape;278;p45"/>
          <p:cNvSpPr txBox="1"/>
          <p:nvPr/>
        </p:nvSpPr>
        <p:spPr>
          <a:xfrm rot="-5400000">
            <a:off x="5118134" y="4333815"/>
            <a:ext cx="1133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Image: Andy Moore cc2</a:t>
            </a:r>
            <a:endParaRPr sz="700">
              <a:solidFill>
                <a:schemeClr val="dk2"/>
              </a:solidFill>
            </a:endParaRPr>
          </a:p>
        </p:txBody>
      </p:sp>
      <p:pic>
        <p:nvPicPr>
          <p:cNvPr id="279" name="Google Shape;279;p45"/>
          <p:cNvPicPr preferRelativeResize="0"/>
          <p:nvPr/>
        </p:nvPicPr>
        <p:blipFill rotWithShape="1">
          <a:blip r:embed="rId3">
            <a:alphaModFix/>
          </a:blip>
          <a:srcRect b="0" l="22789" r="25836" t="0"/>
          <a:stretch/>
        </p:blipFill>
        <p:spPr>
          <a:xfrm>
            <a:off x="5727300" y="101275"/>
            <a:ext cx="3286375" cy="48455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83" name="Shape 283"/>
        <p:cNvGrpSpPr/>
        <p:nvPr/>
      </p:nvGrpSpPr>
      <p:grpSpPr>
        <a:xfrm>
          <a:off x="0" y="0"/>
          <a:ext cx="0" cy="0"/>
          <a:chOff x="0" y="0"/>
          <a:chExt cx="0" cy="0"/>
        </a:xfrm>
      </p:grpSpPr>
      <p:sp>
        <p:nvSpPr>
          <p:cNvPr id="284" name="Google Shape;284;p46"/>
          <p:cNvSpPr txBox="1"/>
          <p:nvPr>
            <p:ph idx="1" type="subTitle"/>
          </p:nvPr>
        </p:nvSpPr>
        <p:spPr>
          <a:xfrm>
            <a:off x="1120375" y="4234375"/>
            <a:ext cx="6887700" cy="67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dk1"/>
                </a:solidFill>
              </a:rPr>
              <a:t>Question #4:  </a:t>
            </a:r>
            <a:r>
              <a:rPr lang="en">
                <a:solidFill>
                  <a:schemeClr val="dk1"/>
                </a:solidFill>
              </a:rPr>
              <a:t>What is the healthiest d</a:t>
            </a:r>
            <a:r>
              <a:rPr lang="en">
                <a:solidFill>
                  <a:schemeClr val="dk1"/>
                </a:solidFill>
              </a:rPr>
              <a:t>iet?</a:t>
            </a:r>
            <a:endParaRPr>
              <a:solidFill>
                <a:schemeClr val="dk1"/>
              </a:solidFill>
            </a:endParaRPr>
          </a:p>
        </p:txBody>
      </p:sp>
      <p:pic>
        <p:nvPicPr>
          <p:cNvPr id="285" name="Google Shape;285;p46"/>
          <p:cNvPicPr preferRelativeResize="0"/>
          <p:nvPr/>
        </p:nvPicPr>
        <p:blipFill>
          <a:blip r:embed="rId3">
            <a:alphaModFix/>
          </a:blip>
          <a:stretch>
            <a:fillRect/>
          </a:stretch>
        </p:blipFill>
        <p:spPr>
          <a:xfrm>
            <a:off x="1645382" y="254225"/>
            <a:ext cx="5853224" cy="3874100"/>
          </a:xfrm>
          <a:prstGeom prst="rect">
            <a:avLst/>
          </a:prstGeom>
          <a:noFill/>
          <a:ln>
            <a:noFill/>
          </a:ln>
        </p:spPr>
      </p:pic>
    </p:spTree>
  </p:cSld>
  <p:clrMapOvr>
    <a:masterClrMapping/>
  </p:clrMapOvr>
  <mc:AlternateContent>
    <mc:Choice Requires="p14">
      <p:transition spd="slow" p14:dur="30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89" name="Shape 289"/>
        <p:cNvGrpSpPr/>
        <p:nvPr/>
      </p:nvGrpSpPr>
      <p:grpSpPr>
        <a:xfrm>
          <a:off x="0" y="0"/>
          <a:ext cx="0" cy="0"/>
          <a:chOff x="0" y="0"/>
          <a:chExt cx="0" cy="0"/>
        </a:xfrm>
      </p:grpSpPr>
      <p:sp>
        <p:nvSpPr>
          <p:cNvPr id="290" name="Google Shape;290;p47"/>
          <p:cNvSpPr txBox="1"/>
          <p:nvPr>
            <p:ph idx="1" type="subTitle"/>
          </p:nvPr>
        </p:nvSpPr>
        <p:spPr>
          <a:xfrm>
            <a:off x="330950" y="654150"/>
            <a:ext cx="5996700" cy="1917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Our Paleolithic (Stone Age) ancestors were adapted to their </a:t>
            </a:r>
            <a:r>
              <a:rPr lang="en" sz="2000">
                <a:solidFill>
                  <a:schemeClr val="dk1"/>
                </a:solidFill>
              </a:rPr>
              <a:t>environment – eating meat and fresh fruits and vegetables.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Our enzymes have not had time to adapt to modern diets – based on cultivated grains and dairy products.</a:t>
            </a:r>
            <a:endParaRPr sz="2000">
              <a:solidFill>
                <a:schemeClr val="dk1"/>
              </a:solidFill>
            </a:endParaRPr>
          </a:p>
          <a:p>
            <a:pPr indent="0" lvl="0" marL="457200" rtl="0" algn="l">
              <a:spcBef>
                <a:spcPts val="0"/>
              </a:spcBef>
              <a:spcAft>
                <a:spcPts val="0"/>
              </a:spcAft>
              <a:buNone/>
            </a:pPr>
            <a:r>
              <a:t/>
            </a:r>
            <a:endParaRPr sz="2000">
              <a:solidFill>
                <a:schemeClr val="dk1"/>
              </a:solidFill>
            </a:endParaRPr>
          </a:p>
          <a:p>
            <a:pPr indent="0" lvl="0" marL="457200" rtl="0" algn="l">
              <a:spcBef>
                <a:spcPts val="0"/>
              </a:spcBef>
              <a:spcAft>
                <a:spcPts val="0"/>
              </a:spcAft>
              <a:buNone/>
            </a:pPr>
            <a:r>
              <a:t/>
            </a:r>
            <a:endParaRPr>
              <a:solidFill>
                <a:schemeClr val="dk1"/>
              </a:solidFill>
            </a:endParaRPr>
          </a:p>
        </p:txBody>
      </p:sp>
      <p:sp>
        <p:nvSpPr>
          <p:cNvPr id="291" name="Google Shape;291;p47"/>
          <p:cNvSpPr txBox="1"/>
          <p:nvPr/>
        </p:nvSpPr>
        <p:spPr>
          <a:xfrm>
            <a:off x="407400" y="196075"/>
            <a:ext cx="5232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Reasons for the "Paleo Diet"</a:t>
            </a:r>
            <a:endParaRPr sz="2400">
              <a:solidFill>
                <a:schemeClr val="dk1"/>
              </a:solidFill>
            </a:endParaRPr>
          </a:p>
        </p:txBody>
      </p:sp>
      <p:pic>
        <p:nvPicPr>
          <p:cNvPr id="292" name="Google Shape;292;p47"/>
          <p:cNvPicPr preferRelativeResize="0"/>
          <p:nvPr/>
        </p:nvPicPr>
        <p:blipFill>
          <a:blip r:embed="rId3">
            <a:alphaModFix/>
          </a:blip>
          <a:stretch>
            <a:fillRect/>
          </a:stretch>
        </p:blipFill>
        <p:spPr>
          <a:xfrm>
            <a:off x="330950" y="2713300"/>
            <a:ext cx="3233852" cy="2140400"/>
          </a:xfrm>
          <a:prstGeom prst="rect">
            <a:avLst/>
          </a:prstGeom>
          <a:noFill/>
          <a:ln cap="flat" cmpd="sng" w="9525">
            <a:solidFill>
              <a:schemeClr val="dk1"/>
            </a:solidFill>
            <a:prstDash val="solid"/>
            <a:round/>
            <a:headEnd len="sm" w="sm" type="none"/>
            <a:tailEnd len="sm" w="sm" type="none"/>
          </a:ln>
        </p:spPr>
      </p:pic>
      <p:pic>
        <p:nvPicPr>
          <p:cNvPr id="293" name="Google Shape;293;p47"/>
          <p:cNvPicPr preferRelativeResize="0"/>
          <p:nvPr/>
        </p:nvPicPr>
        <p:blipFill>
          <a:blip r:embed="rId4">
            <a:alphaModFix/>
          </a:blip>
          <a:stretch>
            <a:fillRect/>
          </a:stretch>
        </p:blipFill>
        <p:spPr>
          <a:xfrm>
            <a:off x="6595650" y="272450"/>
            <a:ext cx="2188100" cy="3063350"/>
          </a:xfrm>
          <a:prstGeom prst="rect">
            <a:avLst/>
          </a:prstGeom>
          <a:noFill/>
          <a:ln cap="flat" cmpd="sng" w="9525">
            <a:solidFill>
              <a:schemeClr val="dk1"/>
            </a:solidFill>
            <a:prstDash val="solid"/>
            <a:round/>
            <a:headEnd len="sm" w="sm" type="none"/>
            <a:tailEnd len="sm" w="sm" type="none"/>
          </a:ln>
        </p:spPr>
      </p:pic>
      <p:sp>
        <p:nvSpPr>
          <p:cNvPr id="294" name="Google Shape;294;p47"/>
          <p:cNvSpPr txBox="1"/>
          <p:nvPr/>
        </p:nvSpPr>
        <p:spPr>
          <a:xfrm>
            <a:off x="3666650" y="3404025"/>
            <a:ext cx="51690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Char char="●"/>
            </a:pPr>
            <a:r>
              <a:rPr lang="en" sz="2000">
                <a:solidFill>
                  <a:schemeClr val="dk1"/>
                </a:solidFill>
              </a:rPr>
              <a:t>We suffer from </a:t>
            </a:r>
            <a:r>
              <a:rPr lang="en" sz="2000">
                <a:solidFill>
                  <a:schemeClr val="dk1"/>
                </a:solidFill>
              </a:rPr>
              <a:t>gluten &amp; lactose intolerances and obesity, for example.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Thus, an ancient diet is most "natural."</a:t>
            </a:r>
            <a:endParaRPr sz="1800">
              <a:solidFill>
                <a:schemeClr val="dk2"/>
              </a:solidFill>
            </a:endParaRPr>
          </a:p>
        </p:txBody>
      </p:sp>
      <p:sp>
        <p:nvSpPr>
          <p:cNvPr id="295" name="Google Shape;295;p47"/>
          <p:cNvSpPr txBox="1"/>
          <p:nvPr/>
        </p:nvSpPr>
        <p:spPr>
          <a:xfrm>
            <a:off x="7231825" y="4461075"/>
            <a:ext cx="1336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200">
                <a:solidFill>
                  <a:schemeClr val="dk1"/>
                </a:solidFill>
              </a:rPr>
              <a:t>Discuss.</a:t>
            </a:r>
            <a:endParaRPr b="1" i="1" sz="22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99" name="Shape 299"/>
        <p:cNvGrpSpPr/>
        <p:nvPr/>
      </p:nvGrpSpPr>
      <p:grpSpPr>
        <a:xfrm>
          <a:off x="0" y="0"/>
          <a:ext cx="0" cy="0"/>
          <a:chOff x="0" y="0"/>
          <a:chExt cx="0" cy="0"/>
        </a:xfrm>
      </p:grpSpPr>
      <p:sp>
        <p:nvSpPr>
          <p:cNvPr id="300" name="Google Shape;300;p48"/>
          <p:cNvSpPr txBox="1"/>
          <p:nvPr>
            <p:ph idx="1" type="subTitle"/>
          </p:nvPr>
        </p:nvSpPr>
        <p:spPr>
          <a:xfrm>
            <a:off x="384725" y="585450"/>
            <a:ext cx="6093600" cy="1773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i="1" lang="en" sz="2000">
                <a:solidFill>
                  <a:schemeClr val="dk1"/>
                </a:solidFill>
              </a:rPr>
              <a:t>Take some time:</a:t>
            </a:r>
            <a:endParaRPr i="1" sz="2000">
              <a:solidFill>
                <a:schemeClr val="dk1"/>
              </a:solidFill>
            </a:endParaRPr>
          </a:p>
          <a:p>
            <a:pPr indent="0" lvl="0" marL="457200" rtl="0" algn="l">
              <a:spcBef>
                <a:spcPts val="0"/>
              </a:spcBef>
              <a:spcAft>
                <a:spcPts val="0"/>
              </a:spcAft>
              <a:buNone/>
            </a:pPr>
            <a:r>
              <a:t/>
            </a:r>
            <a:endParaRPr i="1" sz="2000">
              <a:solidFill>
                <a:schemeClr val="dk1"/>
              </a:solidFill>
            </a:endParaRPr>
          </a:p>
          <a:p>
            <a:pPr indent="-355600" lvl="0" marL="457200" rtl="0" algn="l">
              <a:spcBef>
                <a:spcPts val="0"/>
              </a:spcBef>
              <a:spcAft>
                <a:spcPts val="0"/>
              </a:spcAft>
              <a:buClr>
                <a:schemeClr val="dk1"/>
              </a:buClr>
              <a:buSzPts val="2000"/>
              <a:buChar char="●"/>
            </a:pPr>
            <a:r>
              <a:rPr i="1" lang="en" sz="2000">
                <a:solidFill>
                  <a:schemeClr val="dk1"/>
                </a:solidFill>
              </a:rPr>
              <a:t>Imagine alternative explanations?</a:t>
            </a:r>
            <a:endParaRPr i="1" sz="2000">
              <a:solidFill>
                <a:schemeClr val="dk1"/>
              </a:solidFill>
            </a:endParaRPr>
          </a:p>
          <a:p>
            <a:pPr indent="0" lvl="0" marL="457200" rtl="0" algn="l">
              <a:spcBef>
                <a:spcPts val="0"/>
              </a:spcBef>
              <a:spcAft>
                <a:spcPts val="0"/>
              </a:spcAft>
              <a:buNone/>
            </a:pPr>
            <a:r>
              <a:t/>
            </a:r>
            <a:endParaRPr i="1" sz="2000">
              <a:solidFill>
                <a:schemeClr val="dk1"/>
              </a:solidFill>
            </a:endParaRPr>
          </a:p>
          <a:p>
            <a:pPr indent="-355600" lvl="0" marL="457200" rtl="0" algn="l">
              <a:spcBef>
                <a:spcPts val="0"/>
              </a:spcBef>
              <a:spcAft>
                <a:spcPts val="0"/>
              </a:spcAft>
              <a:buClr>
                <a:schemeClr val="dk1"/>
              </a:buClr>
              <a:buSzPts val="2000"/>
              <a:buChar char="●"/>
            </a:pPr>
            <a:r>
              <a:rPr i="1" lang="en" sz="2000">
                <a:solidFill>
                  <a:schemeClr val="dk1"/>
                </a:solidFill>
              </a:rPr>
              <a:t>Suggest how the evidence might be misleading?</a:t>
            </a:r>
            <a:endParaRPr i="1" sz="2000">
              <a:solidFill>
                <a:schemeClr val="dk1"/>
              </a:solidFill>
            </a:endParaRPr>
          </a:p>
          <a:p>
            <a:pPr indent="0" lvl="0" marL="457200" rtl="0" algn="l">
              <a:spcBef>
                <a:spcPts val="0"/>
              </a:spcBef>
              <a:spcAft>
                <a:spcPts val="0"/>
              </a:spcAft>
              <a:buNone/>
            </a:pPr>
            <a:r>
              <a:t/>
            </a:r>
            <a:endParaRPr>
              <a:solidFill>
                <a:schemeClr val="dk1"/>
              </a:solidFill>
            </a:endParaRPr>
          </a:p>
        </p:txBody>
      </p:sp>
      <p:pic>
        <p:nvPicPr>
          <p:cNvPr id="301" name="Google Shape;301;p48"/>
          <p:cNvPicPr preferRelativeResize="0"/>
          <p:nvPr/>
        </p:nvPicPr>
        <p:blipFill>
          <a:blip r:embed="rId3">
            <a:alphaModFix/>
          </a:blip>
          <a:stretch>
            <a:fillRect/>
          </a:stretch>
        </p:blipFill>
        <p:spPr>
          <a:xfrm>
            <a:off x="330950" y="2713300"/>
            <a:ext cx="3233852" cy="2140400"/>
          </a:xfrm>
          <a:prstGeom prst="rect">
            <a:avLst/>
          </a:prstGeom>
          <a:noFill/>
          <a:ln cap="flat" cmpd="sng" w="9525">
            <a:solidFill>
              <a:schemeClr val="dk1"/>
            </a:solidFill>
            <a:prstDash val="solid"/>
            <a:round/>
            <a:headEnd len="sm" w="sm" type="none"/>
            <a:tailEnd len="sm" w="sm" type="none"/>
          </a:ln>
        </p:spPr>
      </p:pic>
      <p:pic>
        <p:nvPicPr>
          <p:cNvPr id="302" name="Google Shape;302;p48"/>
          <p:cNvPicPr preferRelativeResize="0"/>
          <p:nvPr/>
        </p:nvPicPr>
        <p:blipFill>
          <a:blip r:embed="rId4">
            <a:alphaModFix/>
          </a:blip>
          <a:stretch>
            <a:fillRect/>
          </a:stretch>
        </p:blipFill>
        <p:spPr>
          <a:xfrm>
            <a:off x="6595650" y="272450"/>
            <a:ext cx="2188100" cy="30633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306" name="Shape 306"/>
        <p:cNvGrpSpPr/>
        <p:nvPr/>
      </p:nvGrpSpPr>
      <p:grpSpPr>
        <a:xfrm>
          <a:off x="0" y="0"/>
          <a:ext cx="0" cy="0"/>
          <a:chOff x="0" y="0"/>
          <a:chExt cx="0" cy="0"/>
        </a:xfrm>
      </p:grpSpPr>
      <p:sp>
        <p:nvSpPr>
          <p:cNvPr id="307" name="Google Shape;307;p49"/>
          <p:cNvSpPr txBox="1"/>
          <p:nvPr>
            <p:ph idx="1" type="subTitle"/>
          </p:nvPr>
        </p:nvSpPr>
        <p:spPr>
          <a:xfrm>
            <a:off x="3891775" y="1099750"/>
            <a:ext cx="4917900" cy="33873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1"/>
              </a:buClr>
              <a:buSzPts val="2400"/>
              <a:buChar char="●"/>
            </a:pPr>
            <a:r>
              <a:rPr lang="en" sz="2400">
                <a:solidFill>
                  <a:schemeClr val="dk1"/>
                </a:solidFill>
              </a:rPr>
              <a:t>A</a:t>
            </a:r>
            <a:r>
              <a:rPr lang="en" sz="2400">
                <a:solidFill>
                  <a:schemeClr val="dk1"/>
                </a:solidFill>
              </a:rPr>
              <a:t>ncestral diets varied.</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Each reflected the local environment.</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Enzyme regulation can evolve rapidly.</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Meat diets foster heart disease.</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Meat diets also contribute to climate change.</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457200" rtl="0" algn="l">
              <a:spcBef>
                <a:spcPts val="0"/>
              </a:spcBef>
              <a:spcAft>
                <a:spcPts val="0"/>
              </a:spcAft>
              <a:buNone/>
            </a:pPr>
            <a:r>
              <a:t/>
            </a:r>
            <a:endParaRPr sz="2400">
              <a:solidFill>
                <a:schemeClr val="dk1"/>
              </a:solidFill>
            </a:endParaRPr>
          </a:p>
        </p:txBody>
      </p:sp>
      <p:pic>
        <p:nvPicPr>
          <p:cNvPr id="308" name="Google Shape;308;p49"/>
          <p:cNvPicPr preferRelativeResize="0"/>
          <p:nvPr/>
        </p:nvPicPr>
        <p:blipFill>
          <a:blip r:embed="rId3">
            <a:alphaModFix/>
          </a:blip>
          <a:stretch>
            <a:fillRect/>
          </a:stretch>
        </p:blipFill>
        <p:spPr>
          <a:xfrm>
            <a:off x="452425" y="124575"/>
            <a:ext cx="3168125" cy="4779500"/>
          </a:xfrm>
          <a:prstGeom prst="rect">
            <a:avLst/>
          </a:prstGeom>
          <a:noFill/>
          <a:ln cap="flat" cmpd="sng" w="19050">
            <a:solidFill>
              <a:schemeClr val="dk2"/>
            </a:solidFill>
            <a:prstDash val="solid"/>
            <a:round/>
            <a:headEnd len="sm" w="sm" type="none"/>
            <a:tailEnd len="sm" w="sm" type="none"/>
          </a:ln>
        </p:spPr>
      </p:pic>
      <p:sp>
        <p:nvSpPr>
          <p:cNvPr id="309" name="Google Shape;309;p49"/>
          <p:cNvSpPr txBox="1"/>
          <p:nvPr/>
        </p:nvSpPr>
        <p:spPr>
          <a:xfrm>
            <a:off x="3866600" y="349225"/>
            <a:ext cx="5143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What the expert researchers say:</a:t>
            </a:r>
            <a:endParaRPr sz="2600">
              <a:solidFill>
                <a:schemeClr val="dk1"/>
              </a:solidFill>
            </a:endParaRPr>
          </a:p>
        </p:txBody>
      </p:sp>
    </p:spTree>
  </p:cSld>
  <p:clrMapOvr>
    <a:masterClrMapping/>
  </p:clrMapOvr>
  <mc:AlternateContent>
    <mc:Choice Requires="p14">
      <p:transition spd="slow" p14:dur="25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313" name="Shape 313"/>
        <p:cNvGrpSpPr/>
        <p:nvPr/>
      </p:nvGrpSpPr>
      <p:grpSpPr>
        <a:xfrm>
          <a:off x="0" y="0"/>
          <a:ext cx="0" cy="0"/>
          <a:chOff x="0" y="0"/>
          <a:chExt cx="0" cy="0"/>
        </a:xfrm>
      </p:grpSpPr>
      <p:pic>
        <p:nvPicPr>
          <p:cNvPr id="314" name="Google Shape;314;p50"/>
          <p:cNvPicPr preferRelativeResize="0"/>
          <p:nvPr/>
        </p:nvPicPr>
        <p:blipFill>
          <a:blip r:embed="rId3">
            <a:alphaModFix/>
          </a:blip>
          <a:stretch>
            <a:fillRect/>
          </a:stretch>
        </p:blipFill>
        <p:spPr>
          <a:xfrm>
            <a:off x="3488325" y="272450"/>
            <a:ext cx="4628300" cy="3063351"/>
          </a:xfrm>
          <a:prstGeom prst="rect">
            <a:avLst/>
          </a:prstGeom>
          <a:noFill/>
          <a:ln cap="flat" cmpd="sng" w="9525">
            <a:solidFill>
              <a:schemeClr val="dk1"/>
            </a:solidFill>
            <a:prstDash val="solid"/>
            <a:round/>
            <a:headEnd len="sm" w="sm" type="none"/>
            <a:tailEnd len="sm" w="sm" type="none"/>
          </a:ln>
        </p:spPr>
      </p:pic>
      <p:pic>
        <p:nvPicPr>
          <p:cNvPr id="315" name="Google Shape;315;p50"/>
          <p:cNvPicPr preferRelativeResize="0"/>
          <p:nvPr/>
        </p:nvPicPr>
        <p:blipFill>
          <a:blip r:embed="rId4">
            <a:alphaModFix/>
          </a:blip>
          <a:stretch>
            <a:fillRect/>
          </a:stretch>
        </p:blipFill>
        <p:spPr>
          <a:xfrm>
            <a:off x="1082950" y="272450"/>
            <a:ext cx="2188100" cy="3063350"/>
          </a:xfrm>
          <a:prstGeom prst="rect">
            <a:avLst/>
          </a:prstGeom>
          <a:noFill/>
          <a:ln cap="flat" cmpd="sng" w="9525">
            <a:solidFill>
              <a:schemeClr val="dk1"/>
            </a:solidFill>
            <a:prstDash val="solid"/>
            <a:round/>
            <a:headEnd len="sm" w="sm" type="none"/>
            <a:tailEnd len="sm" w="sm" type="none"/>
          </a:ln>
        </p:spPr>
      </p:pic>
      <p:sp>
        <p:nvSpPr>
          <p:cNvPr id="316" name="Google Shape;316;p50"/>
          <p:cNvSpPr txBox="1"/>
          <p:nvPr/>
        </p:nvSpPr>
        <p:spPr>
          <a:xfrm>
            <a:off x="827550" y="3368225"/>
            <a:ext cx="7855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Verdict?:  The Paleo Diet is an example of </a:t>
            </a:r>
            <a:r>
              <a:rPr lang="en" sz="2400">
                <a:solidFill>
                  <a:schemeClr val="dk1"/>
                </a:solidFill>
              </a:rPr>
              <a:t>the naturalizing error – an effort to make a cultural value look "natural" and endorsed by science.</a:t>
            </a:r>
            <a:endParaRPr sz="2400">
              <a:solidFill>
                <a:schemeClr val="dk1"/>
              </a:solidFill>
            </a:endParaRPr>
          </a:p>
          <a:p>
            <a:pPr indent="0" lvl="0" marL="0" rtl="0" algn="r">
              <a:spcBef>
                <a:spcPts val="0"/>
              </a:spcBef>
              <a:spcAft>
                <a:spcPts val="0"/>
              </a:spcAft>
              <a:buNone/>
            </a:pPr>
            <a:r>
              <a:rPr i="1" lang="en" sz="2400">
                <a:solidFill>
                  <a:schemeClr val="dk1"/>
                </a:solidFill>
              </a:rPr>
              <a:t>But you need expertise to detect that.</a:t>
            </a:r>
            <a:endParaRPr i="1" sz="24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1"/>
          <p:cNvSpPr txBox="1"/>
          <p:nvPr/>
        </p:nvSpPr>
        <p:spPr>
          <a:xfrm>
            <a:off x="216425" y="1519275"/>
            <a:ext cx="5322000" cy="18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chemeClr val="dk1"/>
                </a:solidFill>
              </a:rPr>
              <a:t>T</a:t>
            </a:r>
            <a:r>
              <a:rPr b="1" lang="en" sz="3100">
                <a:solidFill>
                  <a:schemeClr val="dk1"/>
                </a:solidFill>
              </a:rPr>
              <a:t>o defend yourself against </a:t>
            </a:r>
            <a:endParaRPr b="1" sz="3100">
              <a:solidFill>
                <a:schemeClr val="dk1"/>
              </a:solidFill>
            </a:endParaRPr>
          </a:p>
          <a:p>
            <a:pPr indent="0" lvl="0" marL="0" rtl="0" algn="ctr">
              <a:lnSpc>
                <a:spcPct val="150000"/>
              </a:lnSpc>
              <a:spcBef>
                <a:spcPts val="0"/>
              </a:spcBef>
              <a:spcAft>
                <a:spcPts val="0"/>
              </a:spcAft>
              <a:buNone/>
            </a:pPr>
            <a:r>
              <a:rPr b="1" lang="en" sz="3100">
                <a:solidFill>
                  <a:schemeClr val="dk1"/>
                </a:solidFill>
              </a:rPr>
              <a:t>the Plausibility Trap,</a:t>
            </a:r>
            <a:endParaRPr b="1" sz="3100">
              <a:solidFill>
                <a:schemeClr val="dk1"/>
              </a:solidFill>
            </a:endParaRPr>
          </a:p>
          <a:p>
            <a:pPr indent="0" lvl="0" marL="0" rtl="0" algn="ctr">
              <a:lnSpc>
                <a:spcPct val="150000"/>
              </a:lnSpc>
              <a:spcBef>
                <a:spcPts val="0"/>
              </a:spcBef>
              <a:spcAft>
                <a:spcPts val="0"/>
              </a:spcAft>
              <a:buNone/>
            </a:pPr>
            <a:r>
              <a:rPr b="1" i="1" lang="en" sz="3100">
                <a:solidFill>
                  <a:schemeClr val="dk1"/>
                </a:solidFill>
              </a:rPr>
              <a:t>you need expertise!</a:t>
            </a:r>
            <a:endParaRPr b="1" i="1" sz="3100">
              <a:solidFill>
                <a:schemeClr val="dk1"/>
              </a:solidFill>
            </a:endParaRPr>
          </a:p>
        </p:txBody>
      </p:sp>
      <p:sp>
        <p:nvSpPr>
          <p:cNvPr id="322" name="Google Shape;322;p51"/>
          <p:cNvSpPr txBox="1"/>
          <p:nvPr/>
        </p:nvSpPr>
        <p:spPr>
          <a:xfrm rot="-5400000">
            <a:off x="5118134" y="4333815"/>
            <a:ext cx="1133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Image: Andy Moore cc2</a:t>
            </a:r>
            <a:endParaRPr sz="700">
              <a:solidFill>
                <a:schemeClr val="dk2"/>
              </a:solidFill>
            </a:endParaRPr>
          </a:p>
        </p:txBody>
      </p:sp>
      <p:pic>
        <p:nvPicPr>
          <p:cNvPr id="323" name="Google Shape;323;p51"/>
          <p:cNvPicPr preferRelativeResize="0"/>
          <p:nvPr/>
        </p:nvPicPr>
        <p:blipFill rotWithShape="1">
          <a:blip r:embed="rId3">
            <a:alphaModFix/>
          </a:blip>
          <a:srcRect b="0" l="22789" r="25836" t="0"/>
          <a:stretch/>
        </p:blipFill>
        <p:spPr>
          <a:xfrm>
            <a:off x="5727300" y="101275"/>
            <a:ext cx="3286375" cy="4845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243450" y="88125"/>
            <a:ext cx="4537326" cy="4979873"/>
          </a:xfrm>
          <a:prstGeom prst="rect">
            <a:avLst/>
          </a:prstGeom>
          <a:noFill/>
          <a:ln>
            <a:noFill/>
          </a:ln>
        </p:spPr>
      </p:pic>
      <p:sp>
        <p:nvSpPr>
          <p:cNvPr id="75" name="Google Shape;75;p16"/>
          <p:cNvSpPr txBox="1"/>
          <p:nvPr>
            <p:ph idx="1" type="subTitle"/>
          </p:nvPr>
        </p:nvSpPr>
        <p:spPr>
          <a:xfrm>
            <a:off x="4977975" y="616225"/>
            <a:ext cx="3806700" cy="445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rPr>
              <a:t>Comparison of historic maps shows that </a:t>
            </a:r>
            <a:r>
              <a:rPr lang="en" sz="2600">
                <a:solidFill>
                  <a:schemeClr val="dk1"/>
                </a:solidFill>
              </a:rPr>
              <a:t>the extent of sea ice has </a:t>
            </a:r>
            <a:r>
              <a:rPr i="1" lang="en" sz="2600">
                <a:solidFill>
                  <a:schemeClr val="dk1"/>
                </a:solidFill>
              </a:rPr>
              <a:t>grown</a:t>
            </a:r>
            <a:r>
              <a:rPr lang="en" sz="2600">
                <a:solidFill>
                  <a:schemeClr val="dk1"/>
                </a:solidFill>
              </a:rPr>
              <a:t> in some cases (A and B in figure).</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 sz="2600">
                <a:solidFill>
                  <a:schemeClr val="dk1"/>
                </a:solidFill>
              </a:rPr>
              <a:t>The planet can't really be warming if sea ice is </a:t>
            </a:r>
            <a:r>
              <a:rPr i="1" lang="en" sz="2600">
                <a:solidFill>
                  <a:schemeClr val="dk1"/>
                </a:solidFill>
              </a:rPr>
              <a:t>increasing</a:t>
            </a:r>
            <a:r>
              <a:rPr lang="en" sz="2600">
                <a:solidFill>
                  <a:schemeClr val="dk1"/>
                </a:solidFill>
              </a:rPr>
              <a:t>!  </a:t>
            </a:r>
            <a:endParaRPr i="1" sz="2600">
              <a:solidFill>
                <a:schemeClr val="dk1"/>
              </a:solidFill>
            </a:endParaRPr>
          </a:p>
          <a:p>
            <a:pPr indent="0" lvl="0" marL="0" rtl="0" algn="r">
              <a:spcBef>
                <a:spcPts val="0"/>
              </a:spcBef>
              <a:spcAft>
                <a:spcPts val="0"/>
              </a:spcAft>
              <a:buNone/>
            </a:pPr>
            <a:r>
              <a:rPr i="1" lang="en" sz="2600">
                <a:solidFill>
                  <a:schemeClr val="dk1"/>
                </a:solidFill>
              </a:rPr>
              <a:t>Discuss?</a:t>
            </a:r>
            <a:endParaRPr i="1" sz="26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327" name="Shape 327"/>
        <p:cNvGrpSpPr/>
        <p:nvPr/>
      </p:nvGrpSpPr>
      <p:grpSpPr>
        <a:xfrm>
          <a:off x="0" y="0"/>
          <a:ext cx="0" cy="0"/>
          <a:chOff x="0" y="0"/>
          <a:chExt cx="0" cy="0"/>
        </a:xfrm>
      </p:grpSpPr>
      <p:pic>
        <p:nvPicPr>
          <p:cNvPr id="328" name="Google Shape;328;p52"/>
          <p:cNvPicPr preferRelativeResize="0"/>
          <p:nvPr/>
        </p:nvPicPr>
        <p:blipFill rotWithShape="1">
          <a:blip r:embed="rId3">
            <a:alphaModFix/>
          </a:blip>
          <a:srcRect b="15333" l="0" r="0" t="0"/>
          <a:stretch/>
        </p:blipFill>
        <p:spPr>
          <a:xfrm>
            <a:off x="1166848" y="310300"/>
            <a:ext cx="2462002" cy="3188375"/>
          </a:xfrm>
          <a:prstGeom prst="rect">
            <a:avLst/>
          </a:prstGeom>
          <a:noFill/>
          <a:ln>
            <a:noFill/>
          </a:ln>
        </p:spPr>
      </p:pic>
      <p:pic>
        <p:nvPicPr>
          <p:cNvPr id="329" name="Google Shape;329;p52"/>
          <p:cNvPicPr preferRelativeResize="0"/>
          <p:nvPr/>
        </p:nvPicPr>
        <p:blipFill>
          <a:blip r:embed="rId4">
            <a:alphaModFix/>
          </a:blip>
          <a:stretch>
            <a:fillRect/>
          </a:stretch>
        </p:blipFill>
        <p:spPr>
          <a:xfrm>
            <a:off x="3885850" y="310300"/>
            <a:ext cx="4148250" cy="3188375"/>
          </a:xfrm>
          <a:prstGeom prst="rect">
            <a:avLst/>
          </a:prstGeom>
          <a:noFill/>
          <a:ln>
            <a:noFill/>
          </a:ln>
        </p:spPr>
      </p:pic>
      <p:sp>
        <p:nvSpPr>
          <p:cNvPr id="330" name="Google Shape;330;p52"/>
          <p:cNvSpPr/>
          <p:nvPr/>
        </p:nvSpPr>
        <p:spPr>
          <a:xfrm>
            <a:off x="1846350" y="3707225"/>
            <a:ext cx="5436300" cy="100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52"/>
          <p:cNvSpPr txBox="1"/>
          <p:nvPr/>
        </p:nvSpPr>
        <p:spPr>
          <a:xfrm>
            <a:off x="1988850" y="3783425"/>
            <a:ext cx="5166300" cy="861900"/>
          </a:xfrm>
          <a:prstGeom prst="rect">
            <a:avLst/>
          </a:prstGeom>
          <a:noFill/>
          <a:ln>
            <a:noFill/>
          </a:ln>
          <a:effectLst>
            <a:outerShdw rotWithShape="0" algn="bl" dir="3180000" dist="19050">
              <a:schemeClr val="lt1"/>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i="1" lang="en" sz="2200">
                <a:solidFill>
                  <a:schemeClr val="dk1"/>
                </a:solidFill>
              </a:rPr>
              <a:t>Should you "Do Your Own Research" (DYOR) of scientific claims?</a:t>
            </a:r>
            <a:endParaRPr b="1" i="1" sz="2200">
              <a:solidFill>
                <a:schemeClr val="dk1"/>
              </a:solidFill>
            </a:endParaRPr>
          </a:p>
        </p:txBody>
      </p:sp>
    </p:spTree>
  </p:cSld>
  <p:clrMapOvr>
    <a:masterClrMapping/>
  </p:clrMapOvr>
  <mc:AlternateContent>
    <mc:Choice Requires="p14">
      <p:transition spd="slow" p14:dur="3200">
        <p:fade thruBlk="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53"/>
          <p:cNvPicPr preferRelativeResize="0"/>
          <p:nvPr/>
        </p:nvPicPr>
        <p:blipFill>
          <a:blip r:embed="rId3">
            <a:alphaModFix/>
          </a:blip>
          <a:stretch>
            <a:fillRect/>
          </a:stretch>
        </p:blipFill>
        <p:spPr>
          <a:xfrm>
            <a:off x="0" y="0"/>
            <a:ext cx="9132029" cy="5143500"/>
          </a:xfrm>
          <a:prstGeom prst="rect">
            <a:avLst/>
          </a:prstGeom>
          <a:noFill/>
          <a:ln>
            <a:noFill/>
          </a:ln>
        </p:spPr>
      </p:pic>
      <p:pic>
        <p:nvPicPr>
          <p:cNvPr id="337" name="Google Shape;337;p53"/>
          <p:cNvPicPr preferRelativeResize="0"/>
          <p:nvPr/>
        </p:nvPicPr>
        <p:blipFill>
          <a:blip r:embed="rId4">
            <a:alphaModFix/>
          </a:blip>
          <a:stretch>
            <a:fillRect/>
          </a:stretch>
        </p:blipFill>
        <p:spPr>
          <a:xfrm>
            <a:off x="448200" y="460650"/>
            <a:ext cx="2854100" cy="4195001"/>
          </a:xfrm>
          <a:prstGeom prst="rect">
            <a:avLst/>
          </a:prstGeom>
          <a:noFill/>
          <a:ln cap="flat" cmpd="sng" w="19050">
            <a:solidFill>
              <a:schemeClr val="dk1"/>
            </a:solidFill>
            <a:prstDash val="solid"/>
            <a:round/>
            <a:headEnd len="sm" w="sm" type="none"/>
            <a:tailEnd len="sm" w="sm" type="none"/>
          </a:ln>
        </p:spPr>
      </p:pic>
      <p:sp>
        <p:nvSpPr>
          <p:cNvPr id="338" name="Google Shape;338;p53"/>
          <p:cNvSpPr/>
          <p:nvPr/>
        </p:nvSpPr>
        <p:spPr>
          <a:xfrm>
            <a:off x="3679375" y="3174475"/>
            <a:ext cx="5062500" cy="1502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53"/>
          <p:cNvSpPr txBox="1"/>
          <p:nvPr/>
        </p:nvSpPr>
        <p:spPr>
          <a:xfrm>
            <a:off x="3835875" y="3374275"/>
            <a:ext cx="4905900" cy="109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1000"/>
              </a:spcAft>
              <a:buNone/>
            </a:pPr>
            <a:r>
              <a:rPr b="1" i="1" lang="en" sz="1900">
                <a:solidFill>
                  <a:schemeClr val="dk1"/>
                </a:solidFill>
                <a:highlight>
                  <a:schemeClr val="lt1"/>
                </a:highlight>
              </a:rPr>
              <a:t>Discuss how each case shows that expertise is more important than stray bits of evidence or plausible arguments.</a:t>
            </a:r>
            <a:endParaRPr b="1" i="1" sz="1900">
              <a:solidFill>
                <a:schemeClr val="dk1"/>
              </a:solidFill>
              <a:highlight>
                <a:schemeClr val="lt1"/>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54"/>
          <p:cNvPicPr preferRelativeResize="0"/>
          <p:nvPr/>
        </p:nvPicPr>
        <p:blipFill>
          <a:blip r:embed="rId3">
            <a:alphaModFix/>
          </a:blip>
          <a:stretch>
            <a:fillRect/>
          </a:stretch>
        </p:blipFill>
        <p:spPr>
          <a:xfrm>
            <a:off x="752850" y="163850"/>
            <a:ext cx="7705350" cy="4119200"/>
          </a:xfrm>
          <a:prstGeom prst="rect">
            <a:avLst/>
          </a:prstGeom>
          <a:noFill/>
          <a:ln>
            <a:noFill/>
          </a:ln>
        </p:spPr>
      </p:pic>
      <p:sp>
        <p:nvSpPr>
          <p:cNvPr id="345" name="Google Shape;345;p54"/>
          <p:cNvSpPr txBox="1"/>
          <p:nvPr>
            <p:ph idx="1" type="subTitle"/>
          </p:nvPr>
        </p:nvSpPr>
        <p:spPr>
          <a:xfrm>
            <a:off x="294150" y="4359250"/>
            <a:ext cx="8555700" cy="61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rPr>
              <a:t>Who then should you trust, if not yourself?</a:t>
            </a:r>
            <a:endParaRPr b="1">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49" name="Shape 349"/>
        <p:cNvGrpSpPr/>
        <p:nvPr/>
      </p:nvGrpSpPr>
      <p:grpSpPr>
        <a:xfrm>
          <a:off x="0" y="0"/>
          <a:ext cx="0" cy="0"/>
          <a:chOff x="0" y="0"/>
          <a:chExt cx="0" cy="0"/>
        </a:xfrm>
      </p:grpSpPr>
      <p:pic>
        <p:nvPicPr>
          <p:cNvPr id="350" name="Google Shape;350;p55"/>
          <p:cNvPicPr preferRelativeResize="0"/>
          <p:nvPr/>
        </p:nvPicPr>
        <p:blipFill>
          <a:blip r:embed="rId3">
            <a:alphaModFix/>
          </a:blip>
          <a:stretch>
            <a:fillRect/>
          </a:stretch>
        </p:blipFill>
        <p:spPr>
          <a:xfrm>
            <a:off x="2388400" y="254075"/>
            <a:ext cx="6393174" cy="3050900"/>
          </a:xfrm>
          <a:prstGeom prst="rect">
            <a:avLst/>
          </a:prstGeom>
          <a:noFill/>
          <a:ln>
            <a:noFill/>
          </a:ln>
        </p:spPr>
      </p:pic>
      <p:pic>
        <p:nvPicPr>
          <p:cNvPr id="351" name="Google Shape;351;p55"/>
          <p:cNvPicPr preferRelativeResize="0"/>
          <p:nvPr/>
        </p:nvPicPr>
        <p:blipFill>
          <a:blip r:embed="rId4">
            <a:alphaModFix/>
          </a:blip>
          <a:stretch>
            <a:fillRect/>
          </a:stretch>
        </p:blipFill>
        <p:spPr>
          <a:xfrm>
            <a:off x="179400" y="107250"/>
            <a:ext cx="1839292" cy="1293000"/>
          </a:xfrm>
          <a:prstGeom prst="rect">
            <a:avLst/>
          </a:prstGeom>
          <a:noFill/>
          <a:ln>
            <a:noFill/>
          </a:ln>
        </p:spPr>
      </p:pic>
      <p:sp>
        <p:nvSpPr>
          <p:cNvPr id="352" name="Google Shape;352;p55"/>
          <p:cNvSpPr txBox="1"/>
          <p:nvPr/>
        </p:nvSpPr>
        <p:spPr>
          <a:xfrm>
            <a:off x="3241538" y="3457375"/>
            <a:ext cx="4686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rPr>
              <a:t>the consensus of </a:t>
            </a:r>
            <a:endParaRPr b="1" sz="3600">
              <a:solidFill>
                <a:schemeClr val="dk1"/>
              </a:solidFill>
            </a:endParaRPr>
          </a:p>
          <a:p>
            <a:pPr indent="0" lvl="0" marL="0" rtl="0" algn="ctr">
              <a:spcBef>
                <a:spcPts val="0"/>
              </a:spcBef>
              <a:spcAft>
                <a:spcPts val="0"/>
              </a:spcAft>
              <a:buNone/>
            </a:pPr>
            <a:r>
              <a:rPr b="1" lang="en" sz="3600">
                <a:solidFill>
                  <a:schemeClr val="dk1"/>
                </a:solidFill>
              </a:rPr>
              <a:t>the relevant experts</a:t>
            </a:r>
            <a:endParaRPr b="1" sz="3600">
              <a:solidFill>
                <a:schemeClr val="dk1"/>
              </a:solidFill>
            </a:endParaRPr>
          </a:p>
        </p:txBody>
      </p:sp>
      <p:pic>
        <p:nvPicPr>
          <p:cNvPr id="353" name="Google Shape;353;p55"/>
          <p:cNvPicPr preferRelativeResize="0"/>
          <p:nvPr/>
        </p:nvPicPr>
        <p:blipFill rotWithShape="1">
          <a:blip r:embed="rId5">
            <a:alphaModFix/>
          </a:blip>
          <a:srcRect b="6432" l="0" r="0" t="5809"/>
          <a:stretch/>
        </p:blipFill>
        <p:spPr>
          <a:xfrm>
            <a:off x="179400" y="1501700"/>
            <a:ext cx="1839300" cy="1076100"/>
          </a:xfrm>
          <a:prstGeom prst="rect">
            <a:avLst/>
          </a:prstGeom>
          <a:noFill/>
          <a:ln>
            <a:noFill/>
          </a:ln>
        </p:spPr>
      </p:pic>
      <p:pic>
        <p:nvPicPr>
          <p:cNvPr id="354" name="Google Shape;354;p55"/>
          <p:cNvPicPr preferRelativeResize="0"/>
          <p:nvPr/>
        </p:nvPicPr>
        <p:blipFill rotWithShape="1">
          <a:blip r:embed="rId6">
            <a:alphaModFix/>
          </a:blip>
          <a:srcRect b="0" l="0" r="0" t="25567"/>
          <a:stretch/>
        </p:blipFill>
        <p:spPr>
          <a:xfrm>
            <a:off x="179400" y="2686900"/>
            <a:ext cx="1839300" cy="912676"/>
          </a:xfrm>
          <a:prstGeom prst="rect">
            <a:avLst/>
          </a:prstGeom>
          <a:noFill/>
          <a:ln cap="flat" cmpd="sng" w="9525">
            <a:solidFill>
              <a:srgbClr val="5B0F00"/>
            </a:solidFill>
            <a:prstDash val="solid"/>
            <a:round/>
            <a:headEnd len="sm" w="sm" type="none"/>
            <a:tailEnd len="sm" w="sm" type="none"/>
          </a:ln>
        </p:spPr>
      </p:pic>
      <p:pic>
        <p:nvPicPr>
          <p:cNvPr id="355" name="Google Shape;355;p55"/>
          <p:cNvPicPr preferRelativeResize="0"/>
          <p:nvPr/>
        </p:nvPicPr>
        <p:blipFill>
          <a:blip r:embed="rId7">
            <a:alphaModFix/>
          </a:blip>
          <a:stretch>
            <a:fillRect/>
          </a:stretch>
        </p:blipFill>
        <p:spPr>
          <a:xfrm>
            <a:off x="179400" y="3712025"/>
            <a:ext cx="1839300" cy="121737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CD4"/>
        </a:solidFill>
      </p:bgPr>
    </p:bg>
    <p:spTree>
      <p:nvGrpSpPr>
        <p:cNvPr id="359" name="Shape 359"/>
        <p:cNvGrpSpPr/>
        <p:nvPr/>
      </p:nvGrpSpPr>
      <p:grpSpPr>
        <a:xfrm>
          <a:off x="0" y="0"/>
          <a:ext cx="0" cy="0"/>
          <a:chOff x="0" y="0"/>
          <a:chExt cx="0" cy="0"/>
        </a:xfrm>
      </p:grpSpPr>
      <p:sp>
        <p:nvSpPr>
          <p:cNvPr id="360" name="Google Shape;360;p56"/>
          <p:cNvSpPr txBox="1"/>
          <p:nvPr/>
        </p:nvSpPr>
        <p:spPr>
          <a:xfrm>
            <a:off x="498000" y="4223900"/>
            <a:ext cx="8148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rPr>
              <a:t>scientific institutions that embody consensus</a:t>
            </a:r>
            <a:endParaRPr b="1" sz="2800">
              <a:solidFill>
                <a:schemeClr val="dk1"/>
              </a:solidFill>
            </a:endParaRPr>
          </a:p>
        </p:txBody>
      </p:sp>
      <p:pic>
        <p:nvPicPr>
          <p:cNvPr id="361" name="Google Shape;361;p56"/>
          <p:cNvPicPr preferRelativeResize="0"/>
          <p:nvPr/>
        </p:nvPicPr>
        <p:blipFill>
          <a:blip r:embed="rId3">
            <a:alphaModFix/>
          </a:blip>
          <a:stretch>
            <a:fillRect/>
          </a:stretch>
        </p:blipFill>
        <p:spPr>
          <a:xfrm>
            <a:off x="1196753" y="190975"/>
            <a:ext cx="6862126" cy="3950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7"/>
          <p:cNvSpPr txBox="1"/>
          <p:nvPr>
            <p:ph idx="1" type="subTitle"/>
          </p:nvPr>
        </p:nvSpPr>
        <p:spPr>
          <a:xfrm>
            <a:off x="871375" y="4462200"/>
            <a:ext cx="7162200" cy="5784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b="1" i="1" lang="en">
                <a:solidFill>
                  <a:srgbClr val="990000"/>
                </a:solidFill>
              </a:rPr>
              <a:t>Which scientific institutions do you know?</a:t>
            </a:r>
            <a:endParaRPr b="1" i="1">
              <a:solidFill>
                <a:srgbClr val="990000"/>
              </a:solidFill>
            </a:endParaRPr>
          </a:p>
        </p:txBody>
      </p:sp>
      <p:pic>
        <p:nvPicPr>
          <p:cNvPr id="367" name="Google Shape;367;p57"/>
          <p:cNvPicPr preferRelativeResize="0"/>
          <p:nvPr/>
        </p:nvPicPr>
        <p:blipFill rotWithShape="1">
          <a:blip r:embed="rId3">
            <a:alphaModFix/>
          </a:blip>
          <a:srcRect b="0" l="0" r="31577" t="0"/>
          <a:stretch/>
        </p:blipFill>
        <p:spPr>
          <a:xfrm>
            <a:off x="7436200" y="1813067"/>
            <a:ext cx="1264000" cy="1008484"/>
          </a:xfrm>
          <a:prstGeom prst="rect">
            <a:avLst/>
          </a:prstGeom>
          <a:noFill/>
          <a:ln>
            <a:noFill/>
          </a:ln>
        </p:spPr>
      </p:pic>
      <p:pic>
        <p:nvPicPr>
          <p:cNvPr id="368" name="Google Shape;368;p57"/>
          <p:cNvPicPr preferRelativeResize="0"/>
          <p:nvPr/>
        </p:nvPicPr>
        <p:blipFill>
          <a:blip r:embed="rId4">
            <a:alphaModFix/>
          </a:blip>
          <a:stretch>
            <a:fillRect/>
          </a:stretch>
        </p:blipFill>
        <p:spPr>
          <a:xfrm>
            <a:off x="3598150" y="152400"/>
            <a:ext cx="1356548" cy="1395379"/>
          </a:xfrm>
          <a:prstGeom prst="rect">
            <a:avLst/>
          </a:prstGeom>
          <a:noFill/>
          <a:ln>
            <a:noFill/>
          </a:ln>
        </p:spPr>
      </p:pic>
      <p:pic>
        <p:nvPicPr>
          <p:cNvPr id="369" name="Google Shape;369;p57"/>
          <p:cNvPicPr preferRelativeResize="0"/>
          <p:nvPr/>
        </p:nvPicPr>
        <p:blipFill>
          <a:blip r:embed="rId5">
            <a:alphaModFix/>
          </a:blip>
          <a:stretch>
            <a:fillRect/>
          </a:stretch>
        </p:blipFill>
        <p:spPr>
          <a:xfrm>
            <a:off x="152400" y="2295750"/>
            <a:ext cx="1176650" cy="1176650"/>
          </a:xfrm>
          <a:prstGeom prst="rect">
            <a:avLst/>
          </a:prstGeom>
          <a:noFill/>
          <a:ln>
            <a:noFill/>
          </a:ln>
        </p:spPr>
      </p:pic>
      <p:pic>
        <p:nvPicPr>
          <p:cNvPr id="370" name="Google Shape;370;p57"/>
          <p:cNvPicPr preferRelativeResize="0"/>
          <p:nvPr/>
        </p:nvPicPr>
        <p:blipFill>
          <a:blip r:embed="rId6">
            <a:alphaModFix/>
          </a:blip>
          <a:stretch>
            <a:fillRect/>
          </a:stretch>
        </p:blipFill>
        <p:spPr>
          <a:xfrm>
            <a:off x="5070250" y="3648900"/>
            <a:ext cx="1654134" cy="689700"/>
          </a:xfrm>
          <a:prstGeom prst="rect">
            <a:avLst/>
          </a:prstGeom>
          <a:noFill/>
          <a:ln>
            <a:noFill/>
          </a:ln>
        </p:spPr>
      </p:pic>
      <p:pic>
        <p:nvPicPr>
          <p:cNvPr id="371" name="Google Shape;371;p57"/>
          <p:cNvPicPr preferRelativeResize="0"/>
          <p:nvPr/>
        </p:nvPicPr>
        <p:blipFill>
          <a:blip r:embed="rId7">
            <a:alphaModFix/>
          </a:blip>
          <a:stretch>
            <a:fillRect/>
          </a:stretch>
        </p:blipFill>
        <p:spPr>
          <a:xfrm>
            <a:off x="5143875" y="163550"/>
            <a:ext cx="1176651" cy="1176651"/>
          </a:xfrm>
          <a:prstGeom prst="rect">
            <a:avLst/>
          </a:prstGeom>
          <a:noFill/>
          <a:ln>
            <a:noFill/>
          </a:ln>
        </p:spPr>
      </p:pic>
      <p:pic>
        <p:nvPicPr>
          <p:cNvPr id="372" name="Google Shape;372;p57"/>
          <p:cNvPicPr preferRelativeResize="0"/>
          <p:nvPr/>
        </p:nvPicPr>
        <p:blipFill>
          <a:blip r:embed="rId8">
            <a:alphaModFix/>
          </a:blip>
          <a:stretch>
            <a:fillRect/>
          </a:stretch>
        </p:blipFill>
        <p:spPr>
          <a:xfrm>
            <a:off x="1546975" y="323734"/>
            <a:ext cx="1897024" cy="582441"/>
          </a:xfrm>
          <a:prstGeom prst="rect">
            <a:avLst/>
          </a:prstGeom>
          <a:noFill/>
          <a:ln>
            <a:noFill/>
          </a:ln>
        </p:spPr>
      </p:pic>
      <p:pic>
        <p:nvPicPr>
          <p:cNvPr id="373" name="Google Shape;373;p57"/>
          <p:cNvPicPr preferRelativeResize="0"/>
          <p:nvPr/>
        </p:nvPicPr>
        <p:blipFill>
          <a:blip r:embed="rId9">
            <a:alphaModFix/>
          </a:blip>
          <a:stretch>
            <a:fillRect/>
          </a:stretch>
        </p:blipFill>
        <p:spPr>
          <a:xfrm>
            <a:off x="5726775" y="1686249"/>
            <a:ext cx="1474774" cy="609501"/>
          </a:xfrm>
          <a:prstGeom prst="rect">
            <a:avLst/>
          </a:prstGeom>
          <a:noFill/>
          <a:ln>
            <a:noFill/>
          </a:ln>
        </p:spPr>
      </p:pic>
      <p:pic>
        <p:nvPicPr>
          <p:cNvPr id="374" name="Google Shape;374;p57"/>
          <p:cNvPicPr preferRelativeResize="0"/>
          <p:nvPr/>
        </p:nvPicPr>
        <p:blipFill>
          <a:blip r:embed="rId10">
            <a:alphaModFix/>
          </a:blip>
          <a:stretch>
            <a:fillRect/>
          </a:stretch>
        </p:blipFill>
        <p:spPr>
          <a:xfrm>
            <a:off x="143443" y="910650"/>
            <a:ext cx="1417983" cy="1176650"/>
          </a:xfrm>
          <a:prstGeom prst="rect">
            <a:avLst/>
          </a:prstGeom>
          <a:noFill/>
          <a:ln>
            <a:noFill/>
          </a:ln>
        </p:spPr>
      </p:pic>
      <p:pic>
        <p:nvPicPr>
          <p:cNvPr id="375" name="Google Shape;375;p57"/>
          <p:cNvPicPr preferRelativeResize="0"/>
          <p:nvPr/>
        </p:nvPicPr>
        <p:blipFill>
          <a:blip r:embed="rId11">
            <a:alphaModFix/>
          </a:blip>
          <a:stretch>
            <a:fillRect/>
          </a:stretch>
        </p:blipFill>
        <p:spPr>
          <a:xfrm>
            <a:off x="1713538" y="1275176"/>
            <a:ext cx="1650774" cy="461700"/>
          </a:xfrm>
          <a:prstGeom prst="rect">
            <a:avLst/>
          </a:prstGeom>
          <a:noFill/>
          <a:ln>
            <a:noFill/>
          </a:ln>
        </p:spPr>
      </p:pic>
      <p:pic>
        <p:nvPicPr>
          <p:cNvPr id="376" name="Google Shape;376;p57"/>
          <p:cNvPicPr preferRelativeResize="0"/>
          <p:nvPr/>
        </p:nvPicPr>
        <p:blipFill>
          <a:blip r:embed="rId12">
            <a:alphaModFix/>
          </a:blip>
          <a:stretch>
            <a:fillRect/>
          </a:stretch>
        </p:blipFill>
        <p:spPr>
          <a:xfrm>
            <a:off x="2876350" y="1998013"/>
            <a:ext cx="1264000" cy="790992"/>
          </a:xfrm>
          <a:prstGeom prst="rect">
            <a:avLst/>
          </a:prstGeom>
          <a:noFill/>
          <a:ln>
            <a:noFill/>
          </a:ln>
        </p:spPr>
      </p:pic>
      <p:pic>
        <p:nvPicPr>
          <p:cNvPr id="377" name="Google Shape;377;p57"/>
          <p:cNvPicPr preferRelativeResize="0"/>
          <p:nvPr/>
        </p:nvPicPr>
        <p:blipFill>
          <a:blip r:embed="rId13">
            <a:alphaModFix/>
          </a:blip>
          <a:stretch>
            <a:fillRect/>
          </a:stretch>
        </p:blipFill>
        <p:spPr>
          <a:xfrm>
            <a:off x="871375" y="3661916"/>
            <a:ext cx="1474774" cy="388281"/>
          </a:xfrm>
          <a:prstGeom prst="rect">
            <a:avLst/>
          </a:prstGeom>
          <a:noFill/>
          <a:ln>
            <a:noFill/>
          </a:ln>
        </p:spPr>
      </p:pic>
      <p:pic>
        <p:nvPicPr>
          <p:cNvPr id="378" name="Google Shape;378;p57"/>
          <p:cNvPicPr preferRelativeResize="0"/>
          <p:nvPr/>
        </p:nvPicPr>
        <p:blipFill>
          <a:blip r:embed="rId14">
            <a:alphaModFix/>
          </a:blip>
          <a:stretch>
            <a:fillRect/>
          </a:stretch>
        </p:blipFill>
        <p:spPr>
          <a:xfrm>
            <a:off x="2497698" y="3077738"/>
            <a:ext cx="1176650" cy="1176650"/>
          </a:xfrm>
          <a:prstGeom prst="rect">
            <a:avLst/>
          </a:prstGeom>
          <a:noFill/>
          <a:ln>
            <a:noFill/>
          </a:ln>
        </p:spPr>
      </p:pic>
      <p:pic>
        <p:nvPicPr>
          <p:cNvPr id="379" name="Google Shape;379;p57"/>
          <p:cNvPicPr preferRelativeResize="0"/>
          <p:nvPr/>
        </p:nvPicPr>
        <p:blipFill>
          <a:blip r:embed="rId15">
            <a:alphaModFix/>
          </a:blip>
          <a:stretch>
            <a:fillRect/>
          </a:stretch>
        </p:blipFill>
        <p:spPr>
          <a:xfrm>
            <a:off x="3864627" y="3067225"/>
            <a:ext cx="966747" cy="1008475"/>
          </a:xfrm>
          <a:prstGeom prst="rect">
            <a:avLst/>
          </a:prstGeom>
          <a:noFill/>
          <a:ln>
            <a:noFill/>
          </a:ln>
        </p:spPr>
      </p:pic>
      <p:pic>
        <p:nvPicPr>
          <p:cNvPr id="380" name="Google Shape;380;p57"/>
          <p:cNvPicPr preferRelativeResize="0"/>
          <p:nvPr/>
        </p:nvPicPr>
        <p:blipFill>
          <a:blip r:embed="rId16">
            <a:alphaModFix/>
          </a:blip>
          <a:stretch>
            <a:fillRect/>
          </a:stretch>
        </p:blipFill>
        <p:spPr>
          <a:xfrm>
            <a:off x="6516025" y="594075"/>
            <a:ext cx="1977450" cy="790975"/>
          </a:xfrm>
          <a:prstGeom prst="rect">
            <a:avLst/>
          </a:prstGeom>
          <a:noFill/>
          <a:ln>
            <a:noFill/>
          </a:ln>
        </p:spPr>
      </p:pic>
      <p:pic>
        <p:nvPicPr>
          <p:cNvPr id="381" name="Google Shape;381;p57"/>
          <p:cNvPicPr preferRelativeResize="0"/>
          <p:nvPr/>
        </p:nvPicPr>
        <p:blipFill>
          <a:blip r:embed="rId17">
            <a:alphaModFix/>
          </a:blip>
          <a:stretch>
            <a:fillRect/>
          </a:stretch>
        </p:blipFill>
        <p:spPr>
          <a:xfrm>
            <a:off x="4254912" y="1557087"/>
            <a:ext cx="1176650" cy="1176650"/>
          </a:xfrm>
          <a:prstGeom prst="rect">
            <a:avLst/>
          </a:prstGeom>
          <a:noFill/>
          <a:ln>
            <a:noFill/>
          </a:ln>
        </p:spPr>
      </p:pic>
      <p:pic>
        <p:nvPicPr>
          <p:cNvPr id="382" name="Google Shape;382;p57"/>
          <p:cNvPicPr preferRelativeResize="0"/>
          <p:nvPr/>
        </p:nvPicPr>
        <p:blipFill>
          <a:blip r:embed="rId18">
            <a:alphaModFix/>
          </a:blip>
          <a:stretch>
            <a:fillRect/>
          </a:stretch>
        </p:blipFill>
        <p:spPr>
          <a:xfrm>
            <a:off x="5306650" y="2565292"/>
            <a:ext cx="1650749" cy="637570"/>
          </a:xfrm>
          <a:prstGeom prst="rect">
            <a:avLst/>
          </a:prstGeom>
          <a:noFill/>
          <a:ln>
            <a:noFill/>
          </a:ln>
        </p:spPr>
      </p:pic>
      <p:pic>
        <p:nvPicPr>
          <p:cNvPr id="383" name="Google Shape;383;p57"/>
          <p:cNvPicPr preferRelativeResize="0"/>
          <p:nvPr/>
        </p:nvPicPr>
        <p:blipFill>
          <a:blip r:embed="rId19">
            <a:alphaModFix/>
          </a:blip>
          <a:stretch>
            <a:fillRect/>
          </a:stretch>
        </p:blipFill>
        <p:spPr>
          <a:xfrm>
            <a:off x="1322750" y="2418713"/>
            <a:ext cx="1356542" cy="637575"/>
          </a:xfrm>
          <a:prstGeom prst="rect">
            <a:avLst/>
          </a:prstGeom>
          <a:noFill/>
          <a:ln>
            <a:noFill/>
          </a:ln>
        </p:spPr>
      </p:pic>
      <p:pic>
        <p:nvPicPr>
          <p:cNvPr id="384" name="Google Shape;384;p57"/>
          <p:cNvPicPr preferRelativeResize="0"/>
          <p:nvPr/>
        </p:nvPicPr>
        <p:blipFill>
          <a:blip r:embed="rId20">
            <a:alphaModFix/>
          </a:blip>
          <a:stretch>
            <a:fillRect/>
          </a:stretch>
        </p:blipFill>
        <p:spPr>
          <a:xfrm>
            <a:off x="6811875" y="3243249"/>
            <a:ext cx="1690557" cy="582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8"/>
          <p:cNvSpPr txBox="1"/>
          <p:nvPr/>
        </p:nvSpPr>
        <p:spPr>
          <a:xfrm>
            <a:off x="172850" y="1480250"/>
            <a:ext cx="5447400" cy="161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100">
                <a:solidFill>
                  <a:schemeClr val="dk1"/>
                </a:solidFill>
              </a:rPr>
              <a:t>What have you learned about </a:t>
            </a:r>
            <a:endParaRPr b="1" i="1" sz="3100">
              <a:solidFill>
                <a:schemeClr val="dk1"/>
              </a:solidFill>
            </a:endParaRPr>
          </a:p>
          <a:p>
            <a:pPr indent="0" lvl="0" marL="0" rtl="0" algn="ctr">
              <a:spcBef>
                <a:spcPts val="0"/>
              </a:spcBef>
              <a:spcAft>
                <a:spcPts val="0"/>
              </a:spcAft>
              <a:buNone/>
            </a:pPr>
            <a:r>
              <a:rPr b="1" i="1" lang="en" sz="3100">
                <a:solidFill>
                  <a:schemeClr val="dk1"/>
                </a:solidFill>
              </a:rPr>
              <a:t>the Plausibility Trap?</a:t>
            </a:r>
            <a:endParaRPr sz="3100">
              <a:solidFill>
                <a:schemeClr val="dk1"/>
              </a:solidFill>
            </a:endParaRPr>
          </a:p>
        </p:txBody>
      </p:sp>
      <p:sp>
        <p:nvSpPr>
          <p:cNvPr id="390" name="Google Shape;390;p58"/>
          <p:cNvSpPr txBox="1"/>
          <p:nvPr/>
        </p:nvSpPr>
        <p:spPr>
          <a:xfrm rot="-5400000">
            <a:off x="5118134" y="4333815"/>
            <a:ext cx="1133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Image: Andy Moore cc2</a:t>
            </a:r>
            <a:endParaRPr sz="700">
              <a:solidFill>
                <a:schemeClr val="dk2"/>
              </a:solidFill>
            </a:endParaRPr>
          </a:p>
        </p:txBody>
      </p:sp>
      <p:pic>
        <p:nvPicPr>
          <p:cNvPr id="391" name="Google Shape;391;p58"/>
          <p:cNvPicPr preferRelativeResize="0"/>
          <p:nvPr/>
        </p:nvPicPr>
        <p:blipFill rotWithShape="1">
          <a:blip r:embed="rId3">
            <a:alphaModFix/>
          </a:blip>
          <a:srcRect b="0" l="22789" r="25836" t="0"/>
          <a:stretch/>
        </p:blipFill>
        <p:spPr>
          <a:xfrm>
            <a:off x="5727300" y="101275"/>
            <a:ext cx="3286375" cy="48455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9"/>
          <p:cNvSpPr txBox="1"/>
          <p:nvPr/>
        </p:nvSpPr>
        <p:spPr>
          <a:xfrm>
            <a:off x="172850" y="794450"/>
            <a:ext cx="5447400" cy="352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100">
                <a:solidFill>
                  <a:schemeClr val="dk1"/>
                </a:solidFill>
              </a:rPr>
              <a:t>Escape t</a:t>
            </a:r>
            <a:r>
              <a:rPr b="1" i="1" lang="en" sz="3100">
                <a:solidFill>
                  <a:schemeClr val="dk1"/>
                </a:solidFill>
              </a:rPr>
              <a:t>he Plausibility Trap</a:t>
            </a:r>
            <a:endParaRPr b="1" i="1" sz="3100">
              <a:solidFill>
                <a:schemeClr val="dk1"/>
              </a:solidFill>
            </a:endParaRPr>
          </a:p>
          <a:p>
            <a:pPr indent="0" lvl="0" marL="0" rtl="0" algn="ctr">
              <a:spcBef>
                <a:spcPts val="0"/>
              </a:spcBef>
              <a:spcAft>
                <a:spcPts val="0"/>
              </a:spcAft>
              <a:buNone/>
            </a:pPr>
            <a:r>
              <a:t/>
            </a:r>
            <a:endParaRPr b="1" i="1" sz="3100">
              <a:solidFill>
                <a:schemeClr val="dk1"/>
              </a:solidFill>
            </a:endParaRPr>
          </a:p>
          <a:p>
            <a:pPr indent="0" lvl="0" marL="0" rtl="0" algn="ctr">
              <a:spcBef>
                <a:spcPts val="0"/>
              </a:spcBef>
              <a:spcAft>
                <a:spcPts val="0"/>
              </a:spcAft>
              <a:buNone/>
            </a:pPr>
            <a:r>
              <a:rPr lang="en" sz="3100">
                <a:solidFill>
                  <a:schemeClr val="dk1"/>
                </a:solidFill>
              </a:rPr>
              <a:t>Find the trustworthy </a:t>
            </a:r>
            <a:endParaRPr sz="3100">
              <a:solidFill>
                <a:schemeClr val="dk1"/>
              </a:solidFill>
            </a:endParaRPr>
          </a:p>
          <a:p>
            <a:pPr indent="0" lvl="0" marL="0" rtl="0" algn="ctr">
              <a:spcBef>
                <a:spcPts val="0"/>
              </a:spcBef>
              <a:spcAft>
                <a:spcPts val="0"/>
              </a:spcAft>
              <a:buNone/>
            </a:pPr>
            <a:r>
              <a:rPr lang="en" sz="3100">
                <a:solidFill>
                  <a:schemeClr val="dk1"/>
                </a:solidFill>
              </a:rPr>
              <a:t>scientific institutions, </a:t>
            </a:r>
            <a:endParaRPr sz="3100">
              <a:solidFill>
                <a:schemeClr val="dk1"/>
              </a:solidFill>
            </a:endParaRPr>
          </a:p>
          <a:p>
            <a:pPr indent="0" lvl="0" marL="0" rtl="0" algn="ctr">
              <a:spcBef>
                <a:spcPts val="0"/>
              </a:spcBef>
              <a:spcAft>
                <a:spcPts val="0"/>
              </a:spcAft>
              <a:buNone/>
            </a:pPr>
            <a:r>
              <a:rPr lang="en" sz="3100">
                <a:solidFill>
                  <a:schemeClr val="dk1"/>
                </a:solidFill>
              </a:rPr>
              <a:t>and</a:t>
            </a:r>
            <a:endParaRPr sz="3100">
              <a:solidFill>
                <a:schemeClr val="dk1"/>
              </a:solidFill>
            </a:endParaRPr>
          </a:p>
          <a:p>
            <a:pPr indent="0" lvl="0" marL="0" rtl="0" algn="ctr">
              <a:spcBef>
                <a:spcPts val="0"/>
              </a:spcBef>
              <a:spcAft>
                <a:spcPts val="0"/>
              </a:spcAft>
              <a:buNone/>
            </a:pPr>
            <a:r>
              <a:rPr lang="en" sz="3100">
                <a:solidFill>
                  <a:schemeClr val="dk1"/>
                </a:solidFill>
              </a:rPr>
              <a:t>trust the consensus</a:t>
            </a:r>
            <a:endParaRPr sz="3100">
              <a:solidFill>
                <a:schemeClr val="dk1"/>
              </a:solidFill>
            </a:endParaRPr>
          </a:p>
          <a:p>
            <a:pPr indent="0" lvl="0" marL="0" rtl="0" algn="ctr">
              <a:spcBef>
                <a:spcPts val="0"/>
              </a:spcBef>
              <a:spcAft>
                <a:spcPts val="0"/>
              </a:spcAft>
              <a:buNone/>
            </a:pPr>
            <a:r>
              <a:rPr lang="en" sz="3100">
                <a:solidFill>
                  <a:schemeClr val="dk1"/>
                </a:solidFill>
              </a:rPr>
              <a:t>of the relevant experts.</a:t>
            </a:r>
            <a:endParaRPr sz="3100">
              <a:solidFill>
                <a:schemeClr val="dk1"/>
              </a:solidFill>
            </a:endParaRPr>
          </a:p>
        </p:txBody>
      </p:sp>
      <p:sp>
        <p:nvSpPr>
          <p:cNvPr id="397" name="Google Shape;397;p59"/>
          <p:cNvSpPr txBox="1"/>
          <p:nvPr/>
        </p:nvSpPr>
        <p:spPr>
          <a:xfrm rot="-5400000">
            <a:off x="5118134" y="4333815"/>
            <a:ext cx="1133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rPr>
              <a:t>Image: Andy Moore cc2</a:t>
            </a:r>
            <a:endParaRPr sz="700">
              <a:solidFill>
                <a:schemeClr val="dk2"/>
              </a:solidFill>
            </a:endParaRPr>
          </a:p>
        </p:txBody>
      </p:sp>
      <p:pic>
        <p:nvPicPr>
          <p:cNvPr id="398" name="Google Shape;398;p59"/>
          <p:cNvPicPr preferRelativeResize="0"/>
          <p:nvPr/>
        </p:nvPicPr>
        <p:blipFill rotWithShape="1">
          <a:blip r:embed="rId3">
            <a:alphaModFix/>
          </a:blip>
          <a:srcRect b="0" l="22789" r="25836" t="0"/>
          <a:stretch/>
        </p:blipFill>
        <p:spPr>
          <a:xfrm>
            <a:off x="5727300" y="101275"/>
            <a:ext cx="3286375" cy="4845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243450" y="88125"/>
            <a:ext cx="4537326" cy="4979873"/>
          </a:xfrm>
          <a:prstGeom prst="rect">
            <a:avLst/>
          </a:prstGeom>
          <a:noFill/>
          <a:ln>
            <a:noFill/>
          </a:ln>
        </p:spPr>
      </p:pic>
      <p:sp>
        <p:nvSpPr>
          <p:cNvPr id="81" name="Google Shape;81;p17"/>
          <p:cNvSpPr txBox="1"/>
          <p:nvPr>
            <p:ph idx="1" type="subTitle"/>
          </p:nvPr>
        </p:nvSpPr>
        <p:spPr>
          <a:xfrm>
            <a:off x="4977975" y="1835425"/>
            <a:ext cx="3806700" cy="7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rPr>
              <a:t>Share your thoughts.</a:t>
            </a:r>
            <a:endParaRPr i="1" sz="2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152400" y="152400"/>
            <a:ext cx="2687276" cy="1940800"/>
          </a:xfrm>
          <a:prstGeom prst="rect">
            <a:avLst/>
          </a:prstGeom>
          <a:noFill/>
          <a:ln>
            <a:noFill/>
          </a:ln>
        </p:spPr>
      </p:pic>
      <p:sp>
        <p:nvSpPr>
          <p:cNvPr id="87" name="Google Shape;87;p18"/>
          <p:cNvSpPr txBox="1"/>
          <p:nvPr/>
        </p:nvSpPr>
        <p:spPr>
          <a:xfrm>
            <a:off x="152400" y="2093200"/>
            <a:ext cx="2778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multi-year data:  record lows</a:t>
            </a:r>
            <a:endParaRPr sz="1600">
              <a:solidFill>
                <a:schemeClr val="dk1"/>
              </a:solidFill>
            </a:endParaRPr>
          </a:p>
        </p:txBody>
      </p:sp>
      <p:sp>
        <p:nvSpPr>
          <p:cNvPr id="88" name="Google Shape;88;p18"/>
          <p:cNvSpPr txBox="1"/>
          <p:nvPr/>
        </p:nvSpPr>
        <p:spPr>
          <a:xfrm>
            <a:off x="3021675" y="152400"/>
            <a:ext cx="56991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Here's what the expert climatologists say.  </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 sz="2600">
                <a:solidFill>
                  <a:schemeClr val="dk1"/>
                </a:solidFill>
              </a:rPr>
              <a:t>They do not rely on a few isolated comparisons. They look at the </a:t>
            </a:r>
            <a:r>
              <a:rPr i="1" lang="en" sz="2600">
                <a:solidFill>
                  <a:schemeClr val="dk1"/>
                </a:solidFill>
              </a:rPr>
              <a:t>overall pattern</a:t>
            </a:r>
            <a:r>
              <a:rPr lang="en" sz="2600">
                <a:solidFill>
                  <a:schemeClr val="dk1"/>
                </a:solidFill>
              </a:rPr>
              <a:t> of the data.</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 sz="2600">
                <a:solidFill>
                  <a:schemeClr val="dk1"/>
                </a:solidFill>
              </a:rPr>
              <a:t>Looking across many years, the recent years show record lows in the extent of sea ice.</a:t>
            </a:r>
            <a:endParaRPr sz="2600">
              <a:solidFill>
                <a:schemeClr val="dk1"/>
              </a:solidFill>
            </a:endParaRPr>
          </a:p>
        </p:txBody>
      </p:sp>
    </p:spTree>
  </p:cSld>
  <p:clrMapOvr>
    <a:masterClrMapping/>
  </p:clrMapOvr>
  <mc:AlternateContent>
    <mc:Choice Requires="p14">
      <p:transition spd="med">
        <p14:flip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3145071" y="152421"/>
            <a:ext cx="2266097" cy="1940800"/>
          </a:xfrm>
          <a:prstGeom prst="rect">
            <a:avLst/>
          </a:prstGeom>
          <a:noFill/>
          <a:ln>
            <a:noFill/>
          </a:ln>
        </p:spPr>
      </p:pic>
      <p:sp>
        <p:nvSpPr>
          <p:cNvPr id="94" name="Google Shape;94;p19"/>
          <p:cNvSpPr txBox="1"/>
          <p:nvPr/>
        </p:nvSpPr>
        <p:spPr>
          <a:xfrm>
            <a:off x="3516875" y="2093200"/>
            <a:ext cx="1766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long-term trends</a:t>
            </a:r>
            <a:endParaRPr sz="1600">
              <a:solidFill>
                <a:schemeClr val="dk1"/>
              </a:solidFill>
            </a:endParaRPr>
          </a:p>
        </p:txBody>
      </p:sp>
      <p:sp>
        <p:nvSpPr>
          <p:cNvPr id="95" name="Google Shape;95;p19"/>
          <p:cNvSpPr txBox="1"/>
          <p:nvPr/>
        </p:nvSpPr>
        <p:spPr>
          <a:xfrm>
            <a:off x="555475" y="2524300"/>
            <a:ext cx="7920900" cy="22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rPr>
              <a:t>Nor do the e</a:t>
            </a:r>
            <a:r>
              <a:rPr lang="en" sz="2600">
                <a:solidFill>
                  <a:schemeClr val="dk1"/>
                </a:solidFill>
              </a:rPr>
              <a:t>xperts compare only two different points in time. They analyze </a:t>
            </a:r>
            <a:r>
              <a:rPr i="1" lang="en" sz="2600">
                <a:solidFill>
                  <a:schemeClr val="dk1"/>
                </a:solidFill>
              </a:rPr>
              <a:t>trends</a:t>
            </a:r>
            <a:r>
              <a:rPr lang="en" sz="2600">
                <a:solidFill>
                  <a:schemeClr val="dk1"/>
                </a:solidFill>
              </a:rPr>
              <a:t>.</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 sz="2600">
                <a:solidFill>
                  <a:schemeClr val="dk1"/>
                </a:solidFill>
              </a:rPr>
              <a:t>While</a:t>
            </a:r>
            <a:r>
              <a:rPr lang="en" sz="2600">
                <a:solidFill>
                  <a:schemeClr val="dk1"/>
                </a:solidFill>
              </a:rPr>
              <a:t> the yearly minimum of sea ice varies from year to year, the overall trend is a decrease.</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t/>
            </a:r>
            <a:endParaRPr sz="2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9" name="Shape 99"/>
        <p:cNvGrpSpPr/>
        <p:nvPr/>
      </p:nvGrpSpPr>
      <p:grpSpPr>
        <a:xfrm>
          <a:off x="0" y="0"/>
          <a:ext cx="0" cy="0"/>
          <a:chOff x="0" y="0"/>
          <a:chExt cx="0" cy="0"/>
        </a:xfrm>
      </p:grpSpPr>
      <p:pic>
        <p:nvPicPr>
          <p:cNvPr descr="https://tamino.wordpress.com/wp-content/uploads/2011/01/globe.jpg?w=500&amp;h=325" id="100" name="Google Shape;100;p20"/>
          <p:cNvPicPr preferRelativeResize="0"/>
          <p:nvPr/>
        </p:nvPicPr>
        <p:blipFill>
          <a:blip r:embed="rId3">
            <a:alphaModFix/>
          </a:blip>
          <a:stretch>
            <a:fillRect/>
          </a:stretch>
        </p:blipFill>
        <p:spPr>
          <a:xfrm>
            <a:off x="5785313" y="74813"/>
            <a:ext cx="3224550" cy="2095950"/>
          </a:xfrm>
          <a:prstGeom prst="rect">
            <a:avLst/>
          </a:prstGeom>
          <a:noFill/>
          <a:ln>
            <a:noFill/>
          </a:ln>
        </p:spPr>
      </p:pic>
      <p:sp>
        <p:nvSpPr>
          <p:cNvPr id="101" name="Google Shape;101;p20"/>
          <p:cNvSpPr txBox="1"/>
          <p:nvPr/>
        </p:nvSpPr>
        <p:spPr>
          <a:xfrm>
            <a:off x="5944925" y="2093200"/>
            <a:ext cx="2778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more complete (global) data</a:t>
            </a:r>
            <a:endParaRPr sz="1600">
              <a:solidFill>
                <a:schemeClr val="dk1"/>
              </a:solidFill>
            </a:endParaRPr>
          </a:p>
        </p:txBody>
      </p:sp>
      <p:sp>
        <p:nvSpPr>
          <p:cNvPr id="102" name="Google Shape;102;p20"/>
          <p:cNvSpPr txBox="1"/>
          <p:nvPr/>
        </p:nvSpPr>
        <p:spPr>
          <a:xfrm>
            <a:off x="333275" y="219075"/>
            <a:ext cx="52656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C</a:t>
            </a:r>
            <a:r>
              <a:rPr lang="en" sz="2600">
                <a:solidFill>
                  <a:schemeClr val="dk1"/>
                </a:solidFill>
              </a:rPr>
              <a:t>limatologists do not limit themselves to observations from a few isolated locations. </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 sz="2600">
                <a:solidFill>
                  <a:schemeClr val="dk1"/>
                </a:solidFill>
              </a:rPr>
              <a:t>They consider more complete, </a:t>
            </a:r>
            <a:r>
              <a:rPr i="1" lang="en" sz="2600">
                <a:solidFill>
                  <a:schemeClr val="dk1"/>
                </a:solidFill>
              </a:rPr>
              <a:t>global </a:t>
            </a:r>
            <a:r>
              <a:rPr lang="en" sz="2600">
                <a:solidFill>
                  <a:schemeClr val="dk1"/>
                </a:solidFill>
              </a:rPr>
              <a:t>data.</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 sz="2600">
                <a:solidFill>
                  <a:schemeClr val="dk1"/>
                </a:solidFill>
              </a:rPr>
              <a:t>The trend of sea ice coverage around the world is decreasing.</a:t>
            </a:r>
            <a:endParaRPr sz="2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6"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1178700" y="2571750"/>
            <a:ext cx="2778026" cy="2083519"/>
          </a:xfrm>
          <a:prstGeom prst="rect">
            <a:avLst/>
          </a:prstGeom>
          <a:noFill/>
          <a:ln>
            <a:noFill/>
          </a:ln>
        </p:spPr>
      </p:pic>
      <p:sp>
        <p:nvSpPr>
          <p:cNvPr id="108" name="Google Shape;108;p21"/>
          <p:cNvSpPr txBox="1"/>
          <p:nvPr/>
        </p:nvSpPr>
        <p:spPr>
          <a:xfrm>
            <a:off x="1117813" y="4702725"/>
            <a:ext cx="2899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sea ice floats–feedback loops</a:t>
            </a:r>
            <a:endParaRPr sz="1600">
              <a:solidFill>
                <a:schemeClr val="dk1"/>
              </a:solidFill>
            </a:endParaRPr>
          </a:p>
        </p:txBody>
      </p:sp>
      <p:sp>
        <p:nvSpPr>
          <p:cNvPr id="109" name="Google Shape;109;p21"/>
          <p:cNvSpPr txBox="1"/>
          <p:nvPr/>
        </p:nvSpPr>
        <p:spPr>
          <a:xfrm>
            <a:off x="2170825" y="606475"/>
            <a:ext cx="66897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Experts were curious about the puzzling increase in sea ice in particular years. </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n" sz="2600">
                <a:solidFill>
                  <a:schemeClr val="dk1"/>
                </a:solidFill>
              </a:rPr>
              <a:t>They considered </a:t>
            </a:r>
            <a:r>
              <a:rPr i="1" lang="en" sz="2600">
                <a:solidFill>
                  <a:schemeClr val="dk1"/>
                </a:solidFill>
              </a:rPr>
              <a:t>alternative explanations.</a:t>
            </a:r>
            <a:endParaRPr i="1" sz="2600">
              <a:solidFill>
                <a:schemeClr val="dk1"/>
              </a:solidFill>
            </a:endParaRPr>
          </a:p>
        </p:txBody>
      </p:sp>
      <p:sp>
        <p:nvSpPr>
          <p:cNvPr id="110" name="Google Shape;110;p21"/>
          <p:cNvSpPr txBox="1"/>
          <p:nvPr/>
        </p:nvSpPr>
        <p:spPr>
          <a:xfrm>
            <a:off x="4230875" y="2571750"/>
            <a:ext cx="4629600" cy="17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rPr>
              <a:t>Sea ice floats, and they learned that this can sometimes lead to more sea ice in some locations.</a:t>
            </a:r>
            <a:endParaRPr sz="2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