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EB Garamond"/>
      <p:regular r:id="rId25"/>
      <p:bold r:id="rId26"/>
      <p:italic r:id="rId27"/>
      <p:boldItalic r:id="rId28"/>
    </p:embeddedFont>
    <p:embeddedFont>
      <p:font typeface="Oswald"/>
      <p:regular r:id="rId29"/>
      <p:bold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EBGaramond-bold.fntdata"/><Relationship Id="rId25" Type="http://schemas.openxmlformats.org/officeDocument/2006/relationships/font" Target="fonts/EBGaramond-regular.fntdata"/><Relationship Id="rId28" Type="http://schemas.openxmlformats.org/officeDocument/2006/relationships/font" Target="fonts/EBGaramond-boldItalic.fntdata"/><Relationship Id="rId27" Type="http://schemas.openxmlformats.org/officeDocument/2006/relationships/font" Target="fonts/EBGaramon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Oswa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672d2b6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672d2b6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03ac0ad851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03ac0ad851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3ac0ad85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03ac0ad85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3ac0ad851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03ac0ad851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3ac0ad851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03ac0ad85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03ac0ad85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03ac0ad85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1148995b64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1148995b64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3ac0ad851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03ac0ad851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f672d2b694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f672d2b69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3ac0ad851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03ac0ad851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03ac0ad851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03ac0ad851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03ac0ad851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03ac0ad85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03ac0ad851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03ac0ad851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03ac0ad851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03ac0ad851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03ac0ad851_0_3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03ac0ad851_0_3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03ac0ad851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03ac0ad851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03ac0ad851_0_3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03ac0ad851_0_3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03ac0ad851_0_3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03ac0ad851_0_3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f672d2b694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f672d2b694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21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png"/><Relationship Id="rId4" Type="http://schemas.openxmlformats.org/officeDocument/2006/relationships/image" Target="../media/image9.png"/><Relationship Id="rId5" Type="http://schemas.openxmlformats.org/officeDocument/2006/relationships/image" Target="../media/image1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0.jpg"/><Relationship Id="rId5" Type="http://schemas.openxmlformats.org/officeDocument/2006/relationships/image" Target="../media/image19.jpg"/><Relationship Id="rId6" Type="http://schemas.openxmlformats.org/officeDocument/2006/relationships/image" Target="../media/image15.jpg"/><Relationship Id="rId7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7145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795950" y="94400"/>
            <a:ext cx="60093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r>
              <a:rPr lang="en" sz="5000">
                <a:solidFill>
                  <a:schemeClr val="dk1"/>
                </a:solidFill>
              </a:rPr>
              <a:t> </a:t>
            </a:r>
            <a:r>
              <a:rPr b="1" lang="en" sz="80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LIARS</a:t>
            </a:r>
            <a:r>
              <a:rPr lang="en" sz="3500">
                <a:solidFill>
                  <a:schemeClr val="dk1"/>
                </a:solidFill>
              </a:rPr>
              <a:t>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07475" y="4675525"/>
            <a:ext cx="231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© 2022. Douglas Allchin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588525" y="4675525"/>
            <a:ext cx="3450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http://shipseducation.net/misinfo/liars.htm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9375" y="1164998"/>
            <a:ext cx="2696949" cy="24305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2"/>
          <p:cNvSpPr txBox="1"/>
          <p:nvPr/>
        </p:nvSpPr>
        <p:spPr>
          <a:xfrm>
            <a:off x="234500" y="3735400"/>
            <a:ext cx="271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"Enslavement" by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Golden Lion Tamarins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descr="r/toronto - a bird on a railing" id="131" name="Google Shape;131;p23"/>
          <p:cNvPicPr preferRelativeResize="0"/>
          <p:nvPr/>
        </p:nvPicPr>
        <p:blipFill rotWithShape="1">
          <a:blip r:embed="rId3">
            <a:alphaModFix/>
          </a:blip>
          <a:srcRect b="20518" l="24648" r="17708" t="5407"/>
          <a:stretch/>
        </p:blipFill>
        <p:spPr>
          <a:xfrm>
            <a:off x="3327050" y="1139725"/>
            <a:ext cx="2521952" cy="243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2" name="Google Shape;132;p23"/>
          <p:cNvSpPr txBox="1"/>
          <p:nvPr/>
        </p:nvSpPr>
        <p:spPr>
          <a:xfrm>
            <a:off x="3413400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"Terrorism" by Peregrine Falcons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38" name="Google Shape;138;p24"/>
          <p:cNvPicPr preferRelativeResize="0"/>
          <p:nvPr/>
        </p:nvPicPr>
        <p:blipFill rotWithShape="1">
          <a:blip r:embed="rId3">
            <a:alphaModFix/>
          </a:blip>
          <a:srcRect b="0" l="12628" r="27206" t="0"/>
          <a:stretch/>
        </p:blipFill>
        <p:spPr>
          <a:xfrm>
            <a:off x="6224131" y="1139725"/>
            <a:ext cx="2599594" cy="243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4"/>
          <p:cNvSpPr txBox="1"/>
          <p:nvPr/>
        </p:nvSpPr>
        <p:spPr>
          <a:xfrm>
            <a:off x="6365325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"Arson" by Australian Raptors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45" name="Google Shape;145;p25"/>
          <p:cNvPicPr preferRelativeResize="0"/>
          <p:nvPr/>
        </p:nvPicPr>
        <p:blipFill rotWithShape="1">
          <a:blip r:embed="rId3">
            <a:alphaModFix/>
          </a:blip>
          <a:srcRect b="0" l="12628" r="27206" t="0"/>
          <a:stretch/>
        </p:blipFill>
        <p:spPr>
          <a:xfrm>
            <a:off x="6224131" y="1139725"/>
            <a:ext cx="2599594" cy="243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46" name="Google Shape;14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75" y="1164998"/>
            <a:ext cx="2696949" cy="24305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/toronto - a bird on a railing" id="147" name="Google Shape;147;p25"/>
          <p:cNvPicPr preferRelativeResize="0"/>
          <p:nvPr/>
        </p:nvPicPr>
        <p:blipFill rotWithShape="1">
          <a:blip r:embed="rId5">
            <a:alphaModFix/>
          </a:blip>
          <a:srcRect b="20518" l="24648" r="17708" t="5407"/>
          <a:stretch/>
        </p:blipFill>
        <p:spPr>
          <a:xfrm>
            <a:off x="3327050" y="1139725"/>
            <a:ext cx="2521952" cy="243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8" name="Google Shape;148;p25"/>
          <p:cNvSpPr txBox="1"/>
          <p:nvPr/>
        </p:nvSpPr>
        <p:spPr>
          <a:xfrm>
            <a:off x="234500" y="3735400"/>
            <a:ext cx="271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"Enslavement" by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Golden Lion Tamarins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49" name="Google Shape;149;p25"/>
          <p:cNvSpPr txBox="1"/>
          <p:nvPr/>
        </p:nvSpPr>
        <p:spPr>
          <a:xfrm>
            <a:off x="3413400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"Terrorism" by Peregrine Falcons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50" name="Google Shape;150;p25"/>
          <p:cNvSpPr txBox="1"/>
          <p:nvPr/>
        </p:nvSpPr>
        <p:spPr>
          <a:xfrm>
            <a:off x="6365325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"Arson" by Australian Raptors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12628" r="27206" t="0"/>
          <a:stretch/>
        </p:blipFill>
        <p:spPr>
          <a:xfrm>
            <a:off x="6224131" y="1139725"/>
            <a:ext cx="2599594" cy="2430550"/>
          </a:xfrm>
          <a:prstGeom prst="rect">
            <a:avLst/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9375" y="1164998"/>
            <a:ext cx="2696949" cy="243055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r/toronto - a bird on a railing" id="158" name="Google Shape;158;p26"/>
          <p:cNvPicPr preferRelativeResize="0"/>
          <p:nvPr/>
        </p:nvPicPr>
        <p:blipFill rotWithShape="1">
          <a:blip r:embed="rId5">
            <a:alphaModFix/>
          </a:blip>
          <a:srcRect b="20518" l="24648" r="17708" t="5407"/>
          <a:stretch/>
        </p:blipFill>
        <p:spPr>
          <a:xfrm>
            <a:off x="3327050" y="1139725"/>
            <a:ext cx="2521952" cy="24305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9" name="Google Shape;159;p26"/>
          <p:cNvSpPr txBox="1"/>
          <p:nvPr/>
        </p:nvSpPr>
        <p:spPr>
          <a:xfrm>
            <a:off x="234500" y="3735400"/>
            <a:ext cx="271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"Enslavement" by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Golden Lion Tamarins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0" name="Google Shape;160;p26"/>
          <p:cNvSpPr txBox="1"/>
          <p:nvPr/>
        </p:nvSpPr>
        <p:spPr>
          <a:xfrm>
            <a:off x="3413400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"Terrorism" by Peregrine Falcons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161" name="Google Shape;161;p26"/>
          <p:cNvSpPr txBox="1"/>
          <p:nvPr/>
        </p:nvSpPr>
        <p:spPr>
          <a:xfrm>
            <a:off x="6365325" y="3735400"/>
            <a:ext cx="2317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"Arson" by Australian Raptors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46775" cy="413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7"/>
          <p:cNvSpPr txBox="1"/>
          <p:nvPr/>
        </p:nvSpPr>
        <p:spPr>
          <a:xfrm>
            <a:off x="468300" y="4402925"/>
            <a:ext cx="806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Some common persuasive tactics (and a handy acronym to remember them).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/>
          <p:nvPr/>
        </p:nvSpPr>
        <p:spPr>
          <a:xfrm>
            <a:off x="1752000" y="412500"/>
            <a:ext cx="564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Innovative Scientific Methods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73" name="Google Shape;173;p28"/>
          <p:cNvPicPr preferRelativeResize="0"/>
          <p:nvPr/>
        </p:nvPicPr>
        <p:blipFill rotWithShape="1">
          <a:blip r:embed="rId3">
            <a:alphaModFix/>
          </a:blip>
          <a:srcRect b="14037" l="25752" r="28724" t="12200"/>
          <a:stretch/>
        </p:blipFill>
        <p:spPr>
          <a:xfrm>
            <a:off x="292850" y="1375600"/>
            <a:ext cx="1792776" cy="1634101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8"/>
          <p:cNvSpPr txBox="1"/>
          <p:nvPr/>
        </p:nvSpPr>
        <p:spPr>
          <a:xfrm>
            <a:off x="119888" y="3226150"/>
            <a:ext cx="213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NASA Equips Seals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with Tin Hats</a:t>
            </a:r>
            <a:endParaRPr b="1" sz="1600">
              <a:solidFill>
                <a:schemeClr val="dk1"/>
              </a:solidFill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2683" y="1282350"/>
            <a:ext cx="1857341" cy="17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04675" y="1282351"/>
            <a:ext cx="1584275" cy="17273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829150" y="1282350"/>
            <a:ext cx="1674682" cy="1727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8"/>
          <p:cNvSpPr txBox="1"/>
          <p:nvPr/>
        </p:nvSpPr>
        <p:spPr>
          <a:xfrm>
            <a:off x="2392088" y="3233050"/>
            <a:ext cx="213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Music Applied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to Plants Retested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79" name="Google Shape;179;p28"/>
          <p:cNvSpPr txBox="1"/>
          <p:nvPr/>
        </p:nvSpPr>
        <p:spPr>
          <a:xfrm>
            <a:off x="4527687" y="3103000"/>
            <a:ext cx="2277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New Manuscript: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Spallanzani Tested Bird Intelligence</a:t>
            </a:r>
            <a:endParaRPr b="1" sz="1600">
              <a:solidFill>
                <a:schemeClr val="dk1"/>
              </a:solidFill>
            </a:endParaRPr>
          </a:p>
        </p:txBody>
      </p:sp>
      <p:sp>
        <p:nvSpPr>
          <p:cNvPr id="180" name="Google Shape;180;p28"/>
          <p:cNvSpPr txBox="1"/>
          <p:nvPr/>
        </p:nvSpPr>
        <p:spPr>
          <a:xfrm>
            <a:off x="6761988" y="3156850"/>
            <a:ext cx="21387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CRISPR meets AI </a:t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to Address Climate Change</a:t>
            </a:r>
            <a:endParaRPr b="1"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/>
        </p:nvSpPr>
        <p:spPr>
          <a:xfrm>
            <a:off x="1879200" y="310650"/>
            <a:ext cx="53856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Startling Medical Diagnoses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3775" y="1010875"/>
            <a:ext cx="7075950" cy="398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/>
        </p:nvSpPr>
        <p:spPr>
          <a:xfrm>
            <a:off x="313950" y="31700"/>
            <a:ext cx="24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Hand-Sized Spiders Spread across U.S. 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575" y="870825"/>
            <a:ext cx="2638550" cy="412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30"/>
          <p:cNvPicPr preferRelativeResize="0"/>
          <p:nvPr/>
        </p:nvPicPr>
        <p:blipFill rotWithShape="1">
          <a:blip r:embed="rId4">
            <a:alphaModFix/>
          </a:blip>
          <a:srcRect b="0" l="22444" r="46985" t="19639"/>
          <a:stretch/>
        </p:blipFill>
        <p:spPr>
          <a:xfrm>
            <a:off x="3043400" y="870825"/>
            <a:ext cx="2985669" cy="4120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30"/>
          <p:cNvSpPr txBox="1"/>
          <p:nvPr/>
        </p:nvSpPr>
        <p:spPr>
          <a:xfrm>
            <a:off x="3043400" y="31700"/>
            <a:ext cx="2985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Whale Capsizes Boat–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Just Trying to Fish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6423500" y="31700"/>
            <a:ext cx="24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Insights on Blushing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from Karaoke Study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96" name="Google Shape;196;p30"/>
          <p:cNvPicPr preferRelativeResize="0"/>
          <p:nvPr/>
        </p:nvPicPr>
        <p:blipFill rotWithShape="1">
          <a:blip r:embed="rId5">
            <a:alphaModFix/>
          </a:blip>
          <a:srcRect b="0" l="25961" r="36027" t="0"/>
          <a:stretch/>
        </p:blipFill>
        <p:spPr>
          <a:xfrm>
            <a:off x="6246045" y="870825"/>
            <a:ext cx="2786704" cy="4120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/>
        </p:nvSpPr>
        <p:spPr>
          <a:xfrm>
            <a:off x="167600" y="31700"/>
            <a:ext cx="2578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Annoying Noise Traced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to Spider in Ear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6324300" y="31700"/>
            <a:ext cx="2743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Bacterium in 3-km-deep Cave Lives on Radioactivity</a:t>
            </a: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3" name="Google Shape;203;p31"/>
          <p:cNvSpPr txBox="1"/>
          <p:nvPr/>
        </p:nvSpPr>
        <p:spPr>
          <a:xfrm>
            <a:off x="3351350" y="31700"/>
            <a:ext cx="2431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Platypuses Fluoresce: Why?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04" name="Google Shape;204;p31"/>
          <p:cNvPicPr preferRelativeResize="0"/>
          <p:nvPr/>
        </p:nvPicPr>
        <p:blipFill rotWithShape="1">
          <a:blip r:embed="rId3">
            <a:alphaModFix/>
          </a:blip>
          <a:srcRect b="0" l="14086" r="12470" t="0"/>
          <a:stretch/>
        </p:blipFill>
        <p:spPr>
          <a:xfrm>
            <a:off x="189750" y="739700"/>
            <a:ext cx="2494626" cy="19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1"/>
          <p:cNvPicPr preferRelativeResize="0"/>
          <p:nvPr/>
        </p:nvPicPr>
        <p:blipFill rotWithShape="1">
          <a:blip r:embed="rId4">
            <a:alphaModFix/>
          </a:blip>
          <a:srcRect b="0" l="24226" r="20028" t="0"/>
          <a:stretch/>
        </p:blipFill>
        <p:spPr>
          <a:xfrm>
            <a:off x="6461950" y="770600"/>
            <a:ext cx="2431800" cy="273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9363" y="739700"/>
            <a:ext cx="2907587" cy="193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692125" y="3239100"/>
            <a:ext cx="2494625" cy="16630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31"/>
          <p:cNvSpPr txBox="1"/>
          <p:nvPr/>
        </p:nvSpPr>
        <p:spPr>
          <a:xfrm>
            <a:off x="6228175" y="3887775"/>
            <a:ext cx="2785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Astronauts Could Use Urine and Moon Dust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for Cement Houses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descr="Beetle larva lures and kills frogs, while the adult hunts and paralyses them" id="209" name="Google Shape;209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43800" y="2841850"/>
            <a:ext cx="1653000" cy="219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1"/>
          <p:cNvSpPr txBox="1"/>
          <p:nvPr/>
        </p:nvSpPr>
        <p:spPr>
          <a:xfrm>
            <a:off x="1896800" y="2956425"/>
            <a:ext cx="1568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Up-ended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Food Chain: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Beetle Larva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Eats Frog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24602"/>
          <a:stretch/>
        </p:blipFill>
        <p:spPr>
          <a:xfrm>
            <a:off x="207475" y="832625"/>
            <a:ext cx="4006624" cy="226565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3" name="Google Shape;63;p14"/>
          <p:cNvSpPr txBox="1"/>
          <p:nvPr/>
        </p:nvSpPr>
        <p:spPr>
          <a:xfrm>
            <a:off x="650188" y="908825"/>
            <a:ext cx="3121200" cy="6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Science</a:t>
            </a:r>
            <a:r>
              <a:rPr lang="en" sz="900">
                <a:solidFill>
                  <a:schemeClr val="dk1"/>
                </a:solidFill>
              </a:rPr>
              <a:t> </a:t>
            </a:r>
            <a:r>
              <a:rPr b="1" lang="en" sz="3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L</a:t>
            </a:r>
            <a:r>
              <a:rPr b="1" lang="en" sz="39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IARS</a:t>
            </a:r>
            <a:r>
              <a:rPr lang="en" sz="100">
                <a:solidFill>
                  <a:schemeClr val="dk1"/>
                </a:solidFill>
              </a:rPr>
              <a:t> </a:t>
            </a:r>
            <a:endParaRPr sz="100">
              <a:solidFill>
                <a:schemeClr val="dk1"/>
              </a:solidFill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4432300" y="373375"/>
            <a:ext cx="4566000" cy="35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Form a team of 3.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Find an incredible science news story.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Identify the theme. Each person writes a </a:t>
            </a:r>
            <a:r>
              <a:rPr i="1" lang="en" sz="2200">
                <a:solidFill>
                  <a:schemeClr val="dk1"/>
                </a:solidFill>
              </a:rPr>
              <a:t>fake</a:t>
            </a:r>
            <a:r>
              <a:rPr lang="en" sz="2200">
                <a:solidFill>
                  <a:schemeClr val="dk1"/>
                </a:solidFill>
              </a:rPr>
              <a:t> story based on the same theme.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Present the real story and best 2 fake stories to the class.</a:t>
            </a:r>
            <a:endParaRPr sz="22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AutoNum type="arabicPeriod"/>
            </a:pPr>
            <a:r>
              <a:rPr lang="en" sz="2200">
                <a:solidFill>
                  <a:schemeClr val="dk1"/>
                </a:solidFill>
              </a:rPr>
              <a:t>The class (and teacher!) votes. Then you reveal the real story.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663450" y="4092825"/>
            <a:ext cx="7817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200">
                <a:solidFill>
                  <a:schemeClr val="dk1"/>
                </a:solidFill>
              </a:rPr>
              <a:t>Afterwards, you discuss the most effective persuasive tactics.</a:t>
            </a:r>
            <a:endParaRPr i="1"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3344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Subglacial Lake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Extremophiles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090325"/>
            <a:ext cx="2535825" cy="2535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descr="Parasitic fungus that infects and kills spiders discovered in Brazil |  Global development | The Guardian" id="83" name="Google Shape;83;p17"/>
          <p:cNvPicPr preferRelativeResize="0"/>
          <p:nvPr/>
        </p:nvPicPr>
        <p:blipFill rotWithShape="1">
          <a:blip r:embed="rId3">
            <a:alphaModFix/>
          </a:blip>
          <a:srcRect b="0" l="4146" r="19494" t="0"/>
          <a:stretch/>
        </p:blipFill>
        <p:spPr>
          <a:xfrm>
            <a:off x="3136900" y="1101450"/>
            <a:ext cx="2581825" cy="2535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4" name="Google Shape;84;p17"/>
          <p:cNvSpPr txBox="1"/>
          <p:nvPr/>
        </p:nvSpPr>
        <p:spPr>
          <a:xfrm>
            <a:off x="3244850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"Zombie" Fungus Paralyzes Spiders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 rotWithShape="1">
          <a:blip r:embed="rId3">
            <a:alphaModFix/>
          </a:blip>
          <a:srcRect b="0" l="9812" r="13828" t="0"/>
          <a:stretch/>
        </p:blipFill>
        <p:spPr>
          <a:xfrm>
            <a:off x="6182900" y="1122275"/>
            <a:ext cx="2581824" cy="25358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1" name="Google Shape;91;p18"/>
          <p:cNvSpPr txBox="1"/>
          <p:nvPr/>
        </p:nvSpPr>
        <p:spPr>
          <a:xfrm>
            <a:off x="63117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Acoustic Mimicry in Himalayan Rats</a:t>
            </a:r>
            <a:endParaRPr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descr="Parasitic fungus that infects and kills spiders discovered in Brazil |  Global development | The Guardian" id="97" name="Google Shape;97;p19"/>
          <p:cNvPicPr preferRelativeResize="0"/>
          <p:nvPr/>
        </p:nvPicPr>
        <p:blipFill rotWithShape="1">
          <a:blip r:embed="rId3">
            <a:alphaModFix/>
          </a:blip>
          <a:srcRect b="0" l="4146" r="19494" t="0"/>
          <a:stretch/>
        </p:blipFill>
        <p:spPr>
          <a:xfrm>
            <a:off x="3136900" y="1101450"/>
            <a:ext cx="2581825" cy="2535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8" name="Google Shape;98;p19"/>
          <p:cNvSpPr txBox="1"/>
          <p:nvPr/>
        </p:nvSpPr>
        <p:spPr>
          <a:xfrm>
            <a:off x="3244850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"Zombie" Fungus Paralyzes Spiders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b="0" l="9812" r="13828" t="0"/>
          <a:stretch/>
        </p:blipFill>
        <p:spPr>
          <a:xfrm>
            <a:off x="6182900" y="1122275"/>
            <a:ext cx="2581824" cy="25358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0" name="Google Shape;100;p19"/>
          <p:cNvSpPr txBox="1"/>
          <p:nvPr/>
        </p:nvSpPr>
        <p:spPr>
          <a:xfrm>
            <a:off x="63117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Acoustic Mimicry in Himalayan Rats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01" name="Google Shape;101;p19"/>
          <p:cNvSpPr txBox="1"/>
          <p:nvPr/>
        </p:nvSpPr>
        <p:spPr>
          <a:xfrm>
            <a:off x="3344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Subglacial Lake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Extremophiles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090325"/>
            <a:ext cx="2535825" cy="2535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/>
        </p:nvSpPr>
        <p:spPr>
          <a:xfrm>
            <a:off x="2862875" y="323375"/>
            <a:ext cx="3939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Survival Strategies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  <p:pic>
        <p:nvPicPr>
          <p:cNvPr descr="Parasitic fungus that infects and kills spiders discovered in Brazil |  Global development | The Guardian"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4146" r="19494" t="0"/>
          <a:stretch/>
        </p:blipFill>
        <p:spPr>
          <a:xfrm>
            <a:off x="3136900" y="1101450"/>
            <a:ext cx="2581825" cy="2535825"/>
          </a:xfrm>
          <a:prstGeom prst="rect">
            <a:avLst/>
          </a:prstGeom>
          <a:noFill/>
          <a:ln cap="flat" cmpd="sng" w="114300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9" name="Google Shape;109;p20"/>
          <p:cNvSpPr txBox="1"/>
          <p:nvPr/>
        </p:nvSpPr>
        <p:spPr>
          <a:xfrm>
            <a:off x="3244850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"Zombie" Fungus Paralyzes Spiders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9812" r="13828" t="0"/>
          <a:stretch/>
        </p:blipFill>
        <p:spPr>
          <a:xfrm>
            <a:off x="6182900" y="1122275"/>
            <a:ext cx="2581824" cy="2535826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1" name="Google Shape;111;p20"/>
          <p:cNvSpPr txBox="1"/>
          <p:nvPr/>
        </p:nvSpPr>
        <p:spPr>
          <a:xfrm>
            <a:off x="63117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Acoustic Mimicry in Himalayan Rats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12" name="Google Shape;112;p20"/>
          <p:cNvSpPr txBox="1"/>
          <p:nvPr/>
        </p:nvSpPr>
        <p:spPr>
          <a:xfrm>
            <a:off x="334463" y="3751575"/>
            <a:ext cx="2324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Subglacial Lake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Extremophiles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600" y="1090325"/>
            <a:ext cx="2535825" cy="25358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/>
        </p:nvSpPr>
        <p:spPr>
          <a:xfrm>
            <a:off x="1271875" y="249800"/>
            <a:ext cx="6809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</a:rPr>
              <a:t>"Criminal" Behavior in Wild Animals</a:t>
            </a:r>
            <a:r>
              <a:rPr lang="en" sz="3000">
                <a:solidFill>
                  <a:schemeClr val="dk1"/>
                </a:solidFill>
              </a:rPr>
              <a:t> </a:t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