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2a11082a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22a11082a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2a11082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22a11082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2a11082a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22a11082a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2a11082a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22a11082a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22a11082a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22a11082a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2a11082a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2a11082a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2a11082ad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22a11082ad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2a11082a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22a11082a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89fe20e7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289fe20e7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22a11082a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22a11082a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8b683b75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8b683b75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289fe20e7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289fe20e7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89fe20e7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289fe20e7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289fe20e7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289fe20e7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22a11082a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22a11082a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89fe20e7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89fe20e7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289fe20e7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289fe20e7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89fe20e7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289fe20e7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89fe20e7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289fe20e7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89fe20e7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289fe20e7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89fe20e7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289fe20e7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8b683b7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28b683b7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22a11082a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22a11082a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22a11082a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22a11082a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28b683b75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28b683b75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289fe20e7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289fe20e7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2895232f6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2895232f6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22a11082a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22a11082a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2895232f6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2895232f6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22a11082a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22a11082a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2a11082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2a11082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2a11082a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22a11082a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2a11082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22a11082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22a11082a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22a11082a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2a11082a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2a11082a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25.jp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4.jpg"/><Relationship Id="rId7"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 Id="rId4" Type="http://schemas.openxmlformats.org/officeDocument/2006/relationships/hyperlink" Target="https://www.youtube.com/watch?v=kVxMuQgRuzs" TargetMode="External"/><Relationship Id="rId5" Type="http://schemas.openxmlformats.org/officeDocument/2006/relationships/hyperlink" Target="https://www.youtube.com/watch?v=kVxMuQgRuz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0.jpg"/><Relationship Id="rId4" Type="http://schemas.openxmlformats.org/officeDocument/2006/relationships/image" Target="../media/image31.jpg"/><Relationship Id="rId9" Type="http://schemas.openxmlformats.org/officeDocument/2006/relationships/image" Target="../media/image29.jpg"/><Relationship Id="rId5" Type="http://schemas.openxmlformats.org/officeDocument/2006/relationships/image" Target="../media/image18.jpg"/><Relationship Id="rId6" Type="http://schemas.openxmlformats.org/officeDocument/2006/relationships/image" Target="../media/image20.jpg"/><Relationship Id="rId7" Type="http://schemas.openxmlformats.org/officeDocument/2006/relationships/image" Target="../media/image25.jpg"/><Relationship Id="rId8" Type="http://schemas.openxmlformats.org/officeDocument/2006/relationships/image" Target="../media/image28.jpg"/><Relationship Id="rId11" Type="http://schemas.openxmlformats.org/officeDocument/2006/relationships/image" Target="../media/image22.jpg"/><Relationship Id="rId10" Type="http://schemas.openxmlformats.org/officeDocument/2006/relationships/image" Target="../media/image21.jpg"/><Relationship Id="rId13" Type="http://schemas.openxmlformats.org/officeDocument/2006/relationships/image" Target="../media/image37.jpg"/><Relationship Id="rId12" Type="http://schemas.openxmlformats.org/officeDocument/2006/relationships/image" Target="../media/image24.jpg"/><Relationship Id="rId14"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 Id="rId4" Type="http://schemas.openxmlformats.org/officeDocument/2006/relationships/image" Target="../media/image32.jpg"/><Relationship Id="rId9" Type="http://schemas.openxmlformats.org/officeDocument/2006/relationships/hyperlink" Target="http://doingbiology.net/carson.htm" TargetMode="External"/><Relationship Id="rId5" Type="http://schemas.openxmlformats.org/officeDocument/2006/relationships/image" Target="../media/image36.jpg"/><Relationship Id="rId6" Type="http://schemas.openxmlformats.org/officeDocument/2006/relationships/hyperlink" Target="http://shipseducation.net/misinfo" TargetMode="External"/><Relationship Id="rId7" Type="http://schemas.openxmlformats.org/officeDocument/2006/relationships/image" Target="../media/image34.jpg"/><Relationship Id="rId8" Type="http://schemas.openxmlformats.org/officeDocument/2006/relationships/hyperlink" Target="http://pesticides1963.net" TargetMode="External"/><Relationship Id="rId11" Type="http://schemas.openxmlformats.org/officeDocument/2006/relationships/hyperlink" Target="http://shipseducagtion.net/misinfo" TargetMode="External"/><Relationship Id="rId10" Type="http://schemas.openxmlformats.org/officeDocument/2006/relationships/hyperlink" Target="http://doingbiology.net" TargetMode="External"/></Relationships>
</file>

<file path=ppt/slides/_rels/slide4.xml.rels><?xml version="1.0" encoding="UTF-8" standalone="yes"?><Relationships xmlns="http://schemas.openxmlformats.org/package/2006/relationships"><Relationship Id="rId20" Type="http://schemas.openxmlformats.org/officeDocument/2006/relationships/hyperlink" Target="https://www.youtube.com/watch?v=gmF_bG5IVnM" TargetMode="External"/><Relationship Id="rId22" Type="http://schemas.openxmlformats.org/officeDocument/2006/relationships/hyperlink" Target="https://www.youtube.com/watch?v=2bD10bNuJYA" TargetMode="External"/><Relationship Id="rId21" Type="http://schemas.openxmlformats.org/officeDocument/2006/relationships/hyperlink" Target="https://www.youtube.com/watch?v=2bD10bNuJYA" TargetMode="External"/><Relationship Id="rId24" Type="http://schemas.openxmlformats.org/officeDocument/2006/relationships/hyperlink" Target="https://www.youtube.com/watch?v=D5L5i7ARdAY" TargetMode="External"/><Relationship Id="rId23" Type="http://schemas.openxmlformats.org/officeDocument/2006/relationships/hyperlink" Target="https://www.youtube.com/watch?v=D5L5i7ARdAY"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hyperlink" Target="https://www.youtube.com/watch?v=xcDP-PUgG3E" TargetMode="External"/><Relationship Id="rId9" Type="http://schemas.openxmlformats.org/officeDocument/2006/relationships/hyperlink" Target="https://www.youtube.com/watch?v=Ra6ujOa-E78" TargetMode="External"/><Relationship Id="rId26" Type="http://schemas.openxmlformats.org/officeDocument/2006/relationships/hyperlink" Target="https://www.youtube.com/watch?v=xcDP-PUgG3E" TargetMode="External"/><Relationship Id="rId25" Type="http://schemas.openxmlformats.org/officeDocument/2006/relationships/hyperlink" Target="https://www.youtube.com/watch?v=D5L5i7ARdAY" TargetMode="External"/><Relationship Id="rId28" Type="http://schemas.openxmlformats.org/officeDocument/2006/relationships/hyperlink" Target="https://www.youtube.com/watch?v=fz0w5_8GXZQ" TargetMode="External"/><Relationship Id="rId27" Type="http://schemas.openxmlformats.org/officeDocument/2006/relationships/hyperlink" Target="https://www.youtube.com/watch?v=fz0w5_8GXZQ" TargetMode="External"/><Relationship Id="rId5" Type="http://schemas.openxmlformats.org/officeDocument/2006/relationships/hyperlink" Target="https://www.youtube.com/watch?v=xcDP-PUgG3E" TargetMode="External"/><Relationship Id="rId6" Type="http://schemas.openxmlformats.org/officeDocument/2006/relationships/hyperlink" Target="https://www.youtube.com/watch?v=xcDP-PUgG3E" TargetMode="External"/><Relationship Id="rId29" Type="http://schemas.openxmlformats.org/officeDocument/2006/relationships/hyperlink" Target="https://www.youtube.com/watch?v=fz0w5_8GXZQ" TargetMode="External"/><Relationship Id="rId7" Type="http://schemas.openxmlformats.org/officeDocument/2006/relationships/hyperlink" Target="https://www.youtube.com/watch?v=Ra6ujOa-E78" TargetMode="External"/><Relationship Id="rId8" Type="http://schemas.openxmlformats.org/officeDocument/2006/relationships/hyperlink" Target="https://www.youtube.com/watch?v=Ra6ujOa-E78" TargetMode="External"/><Relationship Id="rId31" Type="http://schemas.openxmlformats.org/officeDocument/2006/relationships/hyperlink" Target="https://www.youtube.com/watch?v=m4IfxAQ4TqQ" TargetMode="External"/><Relationship Id="rId30" Type="http://schemas.openxmlformats.org/officeDocument/2006/relationships/hyperlink" Target="https://www.youtube.com/watch?v=xcDP-PUgG3E" TargetMode="External"/><Relationship Id="rId11" Type="http://schemas.openxmlformats.org/officeDocument/2006/relationships/hyperlink" Target="https://www.youtube.com/watch?v=9Cr_apcZkpY" TargetMode="External"/><Relationship Id="rId10" Type="http://schemas.openxmlformats.org/officeDocument/2006/relationships/hyperlink" Target="https://www.youtube.com/watch?v=Ra6ujOa-E78" TargetMode="External"/><Relationship Id="rId32" Type="http://schemas.openxmlformats.org/officeDocument/2006/relationships/hyperlink" Target="https://www.youtube.com/watch?v=m4IfxAQ4TqQ" TargetMode="External"/><Relationship Id="rId13" Type="http://schemas.openxmlformats.org/officeDocument/2006/relationships/hyperlink" Target="https://www.youtube.com/watch?v=xcDP-PUgG3E" TargetMode="External"/><Relationship Id="rId12" Type="http://schemas.openxmlformats.org/officeDocument/2006/relationships/hyperlink" Target="https://www.youtube.com/watch?v=9Cr_apcZkpY" TargetMode="External"/><Relationship Id="rId15" Type="http://schemas.openxmlformats.org/officeDocument/2006/relationships/hyperlink" Target="https://www.youtube.com/watch?v=xJz8Dii-kW4" TargetMode="External"/><Relationship Id="rId14" Type="http://schemas.openxmlformats.org/officeDocument/2006/relationships/hyperlink" Target="https://www.youtube.com/watch?v=DcjSi_79mVo" TargetMode="External"/><Relationship Id="rId17" Type="http://schemas.openxmlformats.org/officeDocument/2006/relationships/hyperlink" Target="https://www.youtube.com/watch?v=DcjSi_79mVo" TargetMode="External"/><Relationship Id="rId16" Type="http://schemas.openxmlformats.org/officeDocument/2006/relationships/hyperlink" Target="https://www.youtube.com/watch?v=DcjSi_79mVo" TargetMode="External"/><Relationship Id="rId19" Type="http://schemas.openxmlformats.org/officeDocument/2006/relationships/hyperlink" Target="https://www.youtube.com/watch?v=gmF_bG5IVnM" TargetMode="External"/><Relationship Id="rId18" Type="http://schemas.openxmlformats.org/officeDocument/2006/relationships/hyperlink" Target="https://www.youtube.com/watch?v=gmF_bG5IVn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5.jpg"/><Relationship Id="rId5"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2BC"/>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102675" y="353725"/>
            <a:ext cx="6938648" cy="3410524"/>
          </a:xfrm>
          <a:prstGeom prst="rect">
            <a:avLst/>
          </a:prstGeom>
          <a:noFill/>
          <a:ln cap="flat" cmpd="sng" w="19050">
            <a:solidFill>
              <a:srgbClr val="64500F"/>
            </a:solidFill>
            <a:prstDash val="solid"/>
            <a:round/>
            <a:headEnd len="sm" w="sm" type="none"/>
            <a:tailEnd len="sm" w="sm" type="none"/>
          </a:ln>
        </p:spPr>
      </p:pic>
      <p:sp>
        <p:nvSpPr>
          <p:cNvPr id="55" name="Google Shape;55;p13"/>
          <p:cNvSpPr txBox="1"/>
          <p:nvPr/>
        </p:nvSpPr>
        <p:spPr>
          <a:xfrm>
            <a:off x="89100" y="4626400"/>
            <a:ext cx="2673600" cy="4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 2025 Douglas Allchin</a:t>
            </a:r>
            <a:endParaRPr sz="1600">
              <a:solidFill>
                <a:schemeClr val="dk1"/>
              </a:solidFill>
            </a:endParaRPr>
          </a:p>
        </p:txBody>
      </p:sp>
      <p:sp>
        <p:nvSpPr>
          <p:cNvPr id="56" name="Google Shape;56;p13"/>
          <p:cNvSpPr txBox="1"/>
          <p:nvPr/>
        </p:nvSpPr>
        <p:spPr>
          <a:xfrm>
            <a:off x="3886200" y="4626400"/>
            <a:ext cx="5139900" cy="458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chemeClr val="dk1"/>
                </a:solidFill>
              </a:rPr>
              <a:t>http://shipseducation.net/misinfo/silentspring.htm</a:t>
            </a:r>
            <a:endParaRPr sz="1600">
              <a:solidFill>
                <a:schemeClr val="dk1"/>
              </a:solidFill>
            </a:endParaRPr>
          </a:p>
        </p:txBody>
      </p:sp>
      <p:sp>
        <p:nvSpPr>
          <p:cNvPr id="57" name="Google Shape;57;p13"/>
          <p:cNvSpPr txBox="1"/>
          <p:nvPr/>
        </p:nvSpPr>
        <p:spPr>
          <a:xfrm>
            <a:off x="338850" y="3764250"/>
            <a:ext cx="8466300" cy="59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85200C"/>
                </a:solidFill>
              </a:rPr>
              <a:t>The Noisy Response to </a:t>
            </a:r>
            <a:r>
              <a:rPr b="1" i="1" lang="en" sz="3000">
                <a:solidFill>
                  <a:srgbClr val="85200C"/>
                </a:solidFill>
              </a:rPr>
              <a:t>Silent Spring</a:t>
            </a:r>
            <a:r>
              <a:rPr b="1" lang="en" sz="3000">
                <a:solidFill>
                  <a:srgbClr val="85200C"/>
                </a:solidFill>
              </a:rPr>
              <a:t>, 1963</a:t>
            </a:r>
            <a:endParaRPr b="1" sz="3000">
              <a:solidFill>
                <a:srgbClr val="85200C"/>
              </a:solidFill>
            </a:endParaRPr>
          </a:p>
        </p:txBody>
      </p:sp>
      <p:sp>
        <p:nvSpPr>
          <p:cNvPr id="58" name="Google Shape;58;p13"/>
          <p:cNvSpPr txBox="1"/>
          <p:nvPr/>
        </p:nvSpPr>
        <p:spPr>
          <a:xfrm rot="-5400000">
            <a:off x="7942250" y="3249000"/>
            <a:ext cx="7038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AP Photo</a:t>
            </a:r>
            <a:endParaRPr sz="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826225" y="83800"/>
            <a:ext cx="3502650" cy="4944925"/>
          </a:xfrm>
          <a:prstGeom prst="rect">
            <a:avLst/>
          </a:prstGeom>
          <a:noFill/>
          <a:ln cap="flat" cmpd="sng" w="9525">
            <a:solidFill>
              <a:schemeClr val="dk1"/>
            </a:solidFill>
            <a:prstDash val="solid"/>
            <a:round/>
            <a:headEnd len="sm" w="sm" type="none"/>
            <a:tailEnd len="sm" w="sm" type="none"/>
          </a:ln>
        </p:spPr>
      </p:pic>
      <p:sp>
        <p:nvSpPr>
          <p:cNvPr id="133" name="Google Shape;133;p22"/>
          <p:cNvSpPr txBox="1"/>
          <p:nvPr/>
        </p:nvSpPr>
        <p:spPr>
          <a:xfrm>
            <a:off x="4646975" y="1489775"/>
            <a:ext cx="3773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Aug 28, 1963 — A civil rights march in Washington DC. draws 200,000 participants. The Reverend Martin Luther King, Jr. speaks, "I Have a Dream."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nvSpPr>
        <p:spPr>
          <a:xfrm>
            <a:off x="3996700" y="3654125"/>
            <a:ext cx="48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September, 1963 — It has been a year since nature writer Rachel Carson published her book </a:t>
            </a:r>
            <a:r>
              <a:rPr i="1" lang="en"/>
              <a:t>Silent Spring</a:t>
            </a:r>
            <a:r>
              <a:rPr lang="en"/>
              <a:t> on the dangers of the excessive use of pesticides. Controversy fills the media. </a:t>
            </a:r>
            <a:r>
              <a:rPr i="1" lang="en"/>
              <a:t>What scientific claims should we accept?</a:t>
            </a:r>
            <a:endParaRPr i="1"/>
          </a:p>
        </p:txBody>
      </p:sp>
      <p:pic>
        <p:nvPicPr>
          <p:cNvPr id="139" name="Google Shape;139;p23"/>
          <p:cNvPicPr preferRelativeResize="0"/>
          <p:nvPr/>
        </p:nvPicPr>
        <p:blipFill>
          <a:blip r:embed="rId3">
            <a:alphaModFix/>
          </a:blip>
          <a:stretch>
            <a:fillRect/>
          </a:stretch>
        </p:blipFill>
        <p:spPr>
          <a:xfrm>
            <a:off x="751475" y="297925"/>
            <a:ext cx="3027975" cy="4402899"/>
          </a:xfrm>
          <a:prstGeom prst="rect">
            <a:avLst/>
          </a:prstGeom>
          <a:noFill/>
          <a:ln>
            <a:noFill/>
          </a:ln>
        </p:spPr>
      </p:pic>
      <p:pic>
        <p:nvPicPr>
          <p:cNvPr id="140" name="Google Shape;140;p23"/>
          <p:cNvPicPr preferRelativeResize="0"/>
          <p:nvPr/>
        </p:nvPicPr>
        <p:blipFill rotWithShape="1">
          <a:blip r:embed="rId4">
            <a:alphaModFix/>
          </a:blip>
          <a:srcRect b="0" l="0" r="25384" t="23348"/>
          <a:stretch/>
        </p:blipFill>
        <p:spPr>
          <a:xfrm>
            <a:off x="4110675" y="374300"/>
            <a:ext cx="2208025" cy="30900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3">
            <a:alphaModFix/>
          </a:blip>
          <a:srcRect b="1743" l="3974" r="2076" t="1954"/>
          <a:stretch/>
        </p:blipFill>
        <p:spPr>
          <a:xfrm>
            <a:off x="1435825" y="247000"/>
            <a:ext cx="3322898" cy="4659702"/>
          </a:xfrm>
          <a:prstGeom prst="rect">
            <a:avLst/>
          </a:prstGeom>
          <a:noFill/>
          <a:ln cap="flat" cmpd="sng" w="9525">
            <a:solidFill>
              <a:schemeClr val="dk1"/>
            </a:solidFill>
            <a:prstDash val="solid"/>
            <a:round/>
            <a:headEnd len="sm" w="sm" type="none"/>
            <a:tailEnd len="sm" w="sm" type="none"/>
          </a:ln>
        </p:spPr>
      </p:pic>
      <p:sp>
        <p:nvSpPr>
          <p:cNvPr id="146" name="Google Shape;146;p24"/>
          <p:cNvSpPr txBox="1"/>
          <p:nvPr/>
        </p:nvSpPr>
        <p:spPr>
          <a:xfrm>
            <a:off x="4863425" y="1413175"/>
            <a:ext cx="3106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chemical industry has for many years been promoting the value and safety of pesticides, such as DDT.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5"/>
          <p:cNvPicPr preferRelativeResize="0"/>
          <p:nvPr/>
        </p:nvPicPr>
        <p:blipFill>
          <a:blip r:embed="rId3">
            <a:alphaModFix/>
          </a:blip>
          <a:stretch>
            <a:fillRect/>
          </a:stretch>
        </p:blipFill>
        <p:spPr>
          <a:xfrm>
            <a:off x="0" y="152400"/>
            <a:ext cx="4507300" cy="3305643"/>
          </a:xfrm>
          <a:prstGeom prst="rect">
            <a:avLst/>
          </a:prstGeom>
          <a:noFill/>
          <a:ln>
            <a:noFill/>
          </a:ln>
        </p:spPr>
      </p:pic>
      <p:pic>
        <p:nvPicPr>
          <p:cNvPr id="152" name="Google Shape;152;p25"/>
          <p:cNvPicPr preferRelativeResize="0"/>
          <p:nvPr/>
        </p:nvPicPr>
        <p:blipFill>
          <a:blip r:embed="rId4">
            <a:alphaModFix/>
          </a:blip>
          <a:stretch>
            <a:fillRect/>
          </a:stretch>
        </p:blipFill>
        <p:spPr>
          <a:xfrm>
            <a:off x="4735900" y="152400"/>
            <a:ext cx="4331900" cy="3032325"/>
          </a:xfrm>
          <a:prstGeom prst="rect">
            <a:avLst/>
          </a:prstGeom>
          <a:noFill/>
          <a:ln>
            <a:noFill/>
          </a:ln>
        </p:spPr>
      </p:pic>
      <p:sp>
        <p:nvSpPr>
          <p:cNvPr id="153" name="Google Shape;153;p25"/>
          <p:cNvSpPr txBox="1"/>
          <p:nvPr/>
        </p:nvSpPr>
        <p:spPr>
          <a:xfrm>
            <a:off x="280100" y="3610450"/>
            <a:ext cx="8542800" cy="13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Consumers are now presented with two contrasting views. On the one hand, Carson describes the threats to wildlife and human health. On the other, the chemical industry warns against loss of crops and the rise of insect-borne diseases. Both claim to speak for science. </a:t>
            </a:r>
            <a:endParaRPr sz="1600">
              <a:solidFill>
                <a:schemeClr val="dk1"/>
              </a:solidFill>
            </a:endParaRPr>
          </a:p>
          <a:p>
            <a:pPr indent="0" lvl="0" marL="0" rtl="0" algn="ctr">
              <a:lnSpc>
                <a:spcPct val="100000"/>
              </a:lnSpc>
              <a:spcBef>
                <a:spcPts val="1000"/>
              </a:spcBef>
              <a:spcAft>
                <a:spcPts val="0"/>
              </a:spcAft>
              <a:buNone/>
            </a:pPr>
            <a:r>
              <a:rPr b="1" i="1" lang="en" sz="1800">
                <a:solidFill>
                  <a:schemeClr val="dk1"/>
                </a:solidFill>
              </a:rPr>
              <a:t>Whose claims should we accept?</a:t>
            </a:r>
            <a:endParaRPr b="1" i="1"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2BC"/>
        </a:solidFill>
      </p:bgPr>
    </p:bg>
    <p:spTree>
      <p:nvGrpSpPr>
        <p:cNvPr id="157" name="Shape 157"/>
        <p:cNvGrpSpPr/>
        <p:nvPr/>
      </p:nvGrpSpPr>
      <p:grpSpPr>
        <a:xfrm>
          <a:off x="0" y="0"/>
          <a:ext cx="0" cy="0"/>
          <a:chOff x="0" y="0"/>
          <a:chExt cx="0" cy="0"/>
        </a:xfrm>
      </p:grpSpPr>
      <p:pic>
        <p:nvPicPr>
          <p:cNvPr id="158" name="Google Shape;158;p26"/>
          <p:cNvPicPr preferRelativeResize="0"/>
          <p:nvPr/>
        </p:nvPicPr>
        <p:blipFill>
          <a:blip r:embed="rId3">
            <a:alphaModFix/>
          </a:blip>
          <a:stretch>
            <a:fillRect/>
          </a:stretch>
        </p:blipFill>
        <p:spPr>
          <a:xfrm>
            <a:off x="1163476" y="228600"/>
            <a:ext cx="3182100" cy="4627025"/>
          </a:xfrm>
          <a:prstGeom prst="rect">
            <a:avLst/>
          </a:prstGeom>
          <a:noFill/>
          <a:ln>
            <a:noFill/>
          </a:ln>
        </p:spPr>
      </p:pic>
      <p:sp>
        <p:nvSpPr>
          <p:cNvPr id="159" name="Google Shape;159;p26"/>
          <p:cNvSpPr txBox="1"/>
          <p:nvPr/>
        </p:nvSpPr>
        <p:spPr>
          <a:xfrm>
            <a:off x="4493600" y="789550"/>
            <a:ext cx="3888300" cy="34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National Resarch Council has convened a panel on pesticides and wildlife relationships. And President Kennedy has asked his Science Advisory Committee to issue a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let's consider various book reviews that you could easily find in the media.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 sz="1900"/>
              <a:t>Make a short list of things you might be looking for in these reviews.</a:t>
            </a:r>
            <a:endParaRPr b="1" i="1"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3980375" y="303825"/>
            <a:ext cx="2614700" cy="1649275"/>
          </a:xfrm>
          <a:prstGeom prst="rect">
            <a:avLst/>
          </a:prstGeom>
          <a:noFill/>
          <a:ln>
            <a:noFill/>
          </a:ln>
        </p:spPr>
      </p:pic>
      <p:pic>
        <p:nvPicPr>
          <p:cNvPr id="165" name="Google Shape;165;p27"/>
          <p:cNvPicPr preferRelativeResize="0"/>
          <p:nvPr/>
        </p:nvPicPr>
        <p:blipFill>
          <a:blip r:embed="rId4">
            <a:alphaModFix/>
          </a:blip>
          <a:stretch>
            <a:fillRect/>
          </a:stretch>
        </p:blipFill>
        <p:spPr>
          <a:xfrm>
            <a:off x="314825" y="303825"/>
            <a:ext cx="3377300" cy="4449601"/>
          </a:xfrm>
          <a:prstGeom prst="rect">
            <a:avLst/>
          </a:prstGeom>
          <a:noFill/>
          <a:ln>
            <a:noFill/>
          </a:ln>
        </p:spPr>
      </p:pic>
      <p:sp>
        <p:nvSpPr>
          <p:cNvPr id="166" name="Google Shape;166;p27"/>
          <p:cNvSpPr txBox="1"/>
          <p:nvPr/>
        </p:nvSpPr>
        <p:spPr>
          <a:xfrm>
            <a:off x="3883100" y="2079950"/>
            <a:ext cx="4914300" cy="28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rPr>
              <a:t>TIME</a:t>
            </a:r>
            <a:r>
              <a:rPr lang="en">
                <a:solidFill>
                  <a:schemeClr val="dk1"/>
                </a:solidFill>
              </a:rPr>
              <a:t> magazine presents an assessment (that will contrast starkly with their judgment 40 years later):</a:t>
            </a:r>
            <a:endParaRPr>
              <a:solidFill>
                <a:schemeClr val="dk1"/>
              </a:solidFill>
            </a:endParaRPr>
          </a:p>
          <a:p>
            <a:pPr indent="0" lvl="0" marL="0" rtl="0" algn="l">
              <a:spcBef>
                <a:spcPts val="1000"/>
              </a:spcBef>
              <a:spcAft>
                <a:spcPts val="0"/>
              </a:spcAft>
              <a:buNone/>
            </a:pPr>
            <a:r>
              <a:rPr lang="en">
                <a:solidFill>
                  <a:schemeClr val="dk1"/>
                </a:solidFill>
              </a:rPr>
              <a:t> “Many scientists sympathize with Miss Carson's love of wildlife, and even with her mystical attachment to the balance of nature. But they fear that her emotional and inaccurate outburst in </a:t>
            </a:r>
            <a:r>
              <a:rPr i="1" lang="en">
                <a:solidFill>
                  <a:schemeClr val="dk1"/>
                </a:solidFill>
              </a:rPr>
              <a:t>Silent Spring</a:t>
            </a:r>
            <a:r>
              <a:rPr lang="en">
                <a:solidFill>
                  <a:schemeClr val="dk1"/>
                </a:solidFill>
              </a:rPr>
              <a:t> may do harm by alarming the nontechnical public, while doing no good for the things that she loves.”</a:t>
            </a:r>
            <a:endParaRPr>
              <a:solidFill>
                <a:schemeClr val="dk1"/>
              </a:solidFill>
            </a:endParaRPr>
          </a:p>
          <a:p>
            <a:pPr indent="0" lvl="0" marL="0" rtl="0" algn="l">
              <a:spcBef>
                <a:spcPts val="1000"/>
              </a:spcBef>
              <a:spcAft>
                <a:spcPts val="0"/>
              </a:spcAft>
              <a:buNone/>
            </a:pPr>
            <a:r>
              <a:rPr lang="en">
                <a:solidFill>
                  <a:schemeClr val="dk1"/>
                </a:solidFill>
              </a:rPr>
              <a:t>The book contains many </a:t>
            </a:r>
            <a:r>
              <a:rPr lang="en">
                <a:solidFill>
                  <a:schemeClr val="dk1"/>
                </a:solidFill>
              </a:rPr>
              <a:t>“oversimplifications and downright errors.” Carson's </a:t>
            </a:r>
            <a:r>
              <a:rPr lang="en">
                <a:solidFill>
                  <a:schemeClr val="dk1"/>
                </a:solidFill>
              </a:rPr>
              <a:t>claims are “unfair, one-sided, and hysterically overemphatic.”</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nvSpPr>
        <p:spPr>
          <a:xfrm>
            <a:off x="191125" y="552600"/>
            <a:ext cx="2844300" cy="449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rPr>
              <a:t>Sir: Granted Rachel Carson, in her new book Silent Spring, presents only one side of the chemical poison use controversy.</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Need TIME [Sept. 28] belittle her efforts on behalf of mankind? The chemical manufacturers have presented the "other side" of the controversy to the public so effectively that highly toxic pesticides are now used as carelessly as foot powder.</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TIME should have cheered Miss Carson's efforts to alert the public to pesticide dangers, and seconded her motion to step up research to discover target-specific, short-life pesticides and non-chemical pest controls, the use of which would assure that America will never have a "silent spring."</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THOMAS L. KIMBALL</a:t>
            </a:r>
            <a:br>
              <a:rPr lang="en" sz="1200">
                <a:solidFill>
                  <a:schemeClr val="dk1"/>
                </a:solidFill>
              </a:rPr>
            </a:br>
            <a:r>
              <a:rPr lang="en" sz="1200">
                <a:solidFill>
                  <a:schemeClr val="dk1"/>
                </a:solidFill>
              </a:rPr>
              <a:t>       Executive Director</a:t>
            </a:r>
            <a:br>
              <a:rPr lang="en" sz="1200">
                <a:solidFill>
                  <a:schemeClr val="dk1"/>
                </a:solidFill>
              </a:rPr>
            </a:br>
            <a:r>
              <a:rPr lang="en" sz="1200">
                <a:solidFill>
                  <a:schemeClr val="dk1"/>
                </a:solidFill>
              </a:rPr>
              <a:t>       National Wildlife Federation</a:t>
            </a:r>
            <a:br>
              <a:rPr lang="en" sz="1200">
                <a:solidFill>
                  <a:schemeClr val="dk1"/>
                </a:solidFill>
              </a:rPr>
            </a:br>
            <a:r>
              <a:rPr lang="en" sz="1200">
                <a:solidFill>
                  <a:schemeClr val="dk1"/>
                </a:solidFill>
              </a:rPr>
              <a:t>       Washington, D. C.</a:t>
            </a:r>
            <a:endParaRPr sz="1200">
              <a:solidFill>
                <a:schemeClr val="dk1"/>
              </a:solidFill>
            </a:endParaRPr>
          </a:p>
          <a:p>
            <a:pPr indent="0" lvl="0" marL="0" rtl="0" algn="l">
              <a:lnSpc>
                <a:spcPct val="100000"/>
              </a:lnSpc>
              <a:spcBef>
                <a:spcPts val="0"/>
              </a:spcBef>
              <a:spcAft>
                <a:spcPts val="0"/>
              </a:spcAft>
              <a:buNone/>
            </a:pPr>
            <a:r>
              <a:t/>
            </a:r>
            <a:endParaRPr sz="900">
              <a:solidFill>
                <a:schemeClr val="dk2"/>
              </a:solidFill>
            </a:endParaRPr>
          </a:p>
        </p:txBody>
      </p:sp>
      <p:sp>
        <p:nvSpPr>
          <p:cNvPr id="172" name="Google Shape;172;p28"/>
          <p:cNvSpPr txBox="1"/>
          <p:nvPr/>
        </p:nvSpPr>
        <p:spPr>
          <a:xfrm>
            <a:off x="3206700" y="533700"/>
            <a:ext cx="2844300" cy="428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rPr>
              <a:t>Sir: Thank you for allaying the fears of at least one member of the nontechnical and impressionable public. After reading installments of Miss Carson's book in a magazine last June, I was so struck with horror that I threw out all my insecticides and sprays. All summer long I had thrips on the grapevine, ants in the kitchen, and bugs at my barbecues.</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(MRS.) VICKI PATTERSON</a:t>
            </a:r>
            <a:br>
              <a:rPr lang="en" sz="1200">
                <a:solidFill>
                  <a:schemeClr val="dk1"/>
                </a:solidFill>
              </a:rPr>
            </a:br>
            <a:r>
              <a:rPr lang="en" sz="1200">
                <a:solidFill>
                  <a:schemeClr val="dk1"/>
                </a:solidFill>
              </a:rPr>
              <a:t>       West Newton, Mass.</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Sir: As a California citrus grower, I am in a position to know that nowhere in the world is the consumer so thoroughly protected from harmful residual chemicals as in the U.S. A pox on authors who will pervert the truth for a few lousy bucks.</a:t>
            </a:r>
            <a:endParaRPr sz="1200">
              <a:solidFill>
                <a:schemeClr val="dk1"/>
              </a:solidFill>
            </a:endParaRPr>
          </a:p>
          <a:p>
            <a:pPr indent="0" lvl="0" marL="0" rtl="0" algn="l">
              <a:lnSpc>
                <a:spcPct val="100000"/>
              </a:lnSpc>
              <a:spcBef>
                <a:spcPts val="0"/>
              </a:spcBef>
              <a:spcAft>
                <a:spcPts val="1200"/>
              </a:spcAft>
              <a:buNone/>
            </a:pPr>
            <a:r>
              <a:rPr lang="en" sz="1200">
                <a:solidFill>
                  <a:schemeClr val="dk1"/>
                </a:solidFill>
              </a:rPr>
              <a:t>       GEORGE BROOMELL</a:t>
            </a:r>
            <a:br>
              <a:rPr lang="en" sz="1200">
                <a:solidFill>
                  <a:schemeClr val="dk1"/>
                </a:solidFill>
              </a:rPr>
            </a:br>
            <a:r>
              <a:rPr lang="en" sz="1200">
                <a:solidFill>
                  <a:schemeClr val="dk1"/>
                </a:solidFill>
              </a:rPr>
              <a:t>       Tustin, Calif.</a:t>
            </a:r>
            <a:endParaRPr sz="900">
              <a:solidFill>
                <a:schemeClr val="dk2"/>
              </a:solidFill>
            </a:endParaRPr>
          </a:p>
        </p:txBody>
      </p:sp>
      <p:sp>
        <p:nvSpPr>
          <p:cNvPr id="173" name="Google Shape;173;p28"/>
          <p:cNvSpPr txBox="1"/>
          <p:nvPr/>
        </p:nvSpPr>
        <p:spPr>
          <a:xfrm>
            <a:off x="6223000" y="508300"/>
            <a:ext cx="2730600" cy="436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rPr>
              <a:t>Sir: Most scientists with whom I have spoken are of the opinion that Miss Carson used facts in her book, although they undoubtedly were carefully selected to promote her point of view. Apparently it was her candid opinion that the pesticide situation would never reach the public unless she used Madison Avenue tactics.</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No clear-thinking scientist is going to suggest eliminating the use of pesticides. However, they are going to pay more attention to weighing the pros and cons of elm v. robin type questions. Miss Carson has done her job well--stimulating thought, discussion and controversy.</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PATRICK R. DUGAN</a:t>
            </a:r>
            <a:br>
              <a:rPr lang="en" sz="1200">
                <a:solidFill>
                  <a:schemeClr val="dk1"/>
                </a:solidFill>
              </a:rPr>
            </a:br>
            <a:r>
              <a:rPr lang="en" sz="1200">
                <a:solidFill>
                  <a:schemeClr val="dk1"/>
                </a:solidFill>
              </a:rPr>
              <a:t>       Microbiological and Biochemical</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Center. Syracuse  University</a:t>
            </a:r>
            <a:endParaRPr sz="1200">
              <a:solidFill>
                <a:schemeClr val="dk1"/>
              </a:solidFill>
            </a:endParaRPr>
          </a:p>
          <a:p>
            <a:pPr indent="0" lvl="0" marL="0" rtl="0" algn="l">
              <a:lnSpc>
                <a:spcPct val="100000"/>
              </a:lnSpc>
              <a:spcBef>
                <a:spcPts val="0"/>
              </a:spcBef>
              <a:spcAft>
                <a:spcPts val="0"/>
              </a:spcAft>
              <a:buNone/>
            </a:pPr>
            <a:r>
              <a:rPr lang="en" sz="1200">
                <a:solidFill>
                  <a:schemeClr val="dk1"/>
                </a:solidFill>
              </a:rPr>
              <a:t>       Research Corp.</a:t>
            </a:r>
            <a:br>
              <a:rPr lang="en" sz="1200">
                <a:solidFill>
                  <a:schemeClr val="dk1"/>
                </a:solidFill>
              </a:rPr>
            </a:br>
            <a:r>
              <a:rPr lang="en" sz="1200">
                <a:solidFill>
                  <a:schemeClr val="dk1"/>
                </a:solidFill>
              </a:rPr>
              <a:t>       Syracuse, N.Y.</a:t>
            </a:r>
            <a:endParaRPr sz="1200">
              <a:solidFill>
                <a:schemeClr val="dk1"/>
              </a:solidFill>
            </a:endParaRPr>
          </a:p>
          <a:p>
            <a:pPr indent="0" lvl="0" marL="0" rtl="0" algn="l">
              <a:spcBef>
                <a:spcPts val="0"/>
              </a:spcBef>
              <a:spcAft>
                <a:spcPts val="0"/>
              </a:spcAft>
              <a:buNone/>
            </a:pPr>
            <a:r>
              <a:t/>
            </a:r>
            <a:endParaRPr sz="900">
              <a:solidFill>
                <a:schemeClr val="dk2"/>
              </a:solidFill>
            </a:endParaRPr>
          </a:p>
        </p:txBody>
      </p:sp>
      <p:pic>
        <p:nvPicPr>
          <p:cNvPr id="174" name="Google Shape;174;p28"/>
          <p:cNvPicPr preferRelativeResize="0"/>
          <p:nvPr/>
        </p:nvPicPr>
        <p:blipFill>
          <a:blip r:embed="rId3">
            <a:alphaModFix/>
          </a:blip>
          <a:stretch>
            <a:fillRect/>
          </a:stretch>
        </p:blipFill>
        <p:spPr>
          <a:xfrm>
            <a:off x="1981200" y="152400"/>
            <a:ext cx="1060584" cy="247800"/>
          </a:xfrm>
          <a:prstGeom prst="rect">
            <a:avLst/>
          </a:prstGeom>
          <a:noFill/>
          <a:ln>
            <a:noFill/>
          </a:ln>
        </p:spPr>
      </p:pic>
      <p:sp>
        <p:nvSpPr>
          <p:cNvPr id="175" name="Google Shape;175;p28"/>
          <p:cNvSpPr txBox="1"/>
          <p:nvPr/>
        </p:nvSpPr>
        <p:spPr>
          <a:xfrm>
            <a:off x="3454400" y="76200"/>
            <a:ext cx="2225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Letters: Silent Spring?</a:t>
            </a:r>
            <a:endParaRPr sz="1600"/>
          </a:p>
        </p:txBody>
      </p:sp>
      <p:sp>
        <p:nvSpPr>
          <p:cNvPr id="176" name="Google Shape;176;p28"/>
          <p:cNvSpPr txBox="1"/>
          <p:nvPr/>
        </p:nvSpPr>
        <p:spPr>
          <a:xfrm>
            <a:off x="6168925" y="60900"/>
            <a:ext cx="133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CC0000"/>
                </a:solidFill>
                <a:latin typeface="Times New Roman"/>
                <a:ea typeface="Times New Roman"/>
                <a:cs typeface="Times New Roman"/>
                <a:sym typeface="Times New Roman"/>
              </a:rPr>
              <a:t>Oct. 5, 1962</a:t>
            </a:r>
            <a:endParaRPr sz="1800">
              <a:solidFill>
                <a:srgbClr val="CC0000"/>
              </a:solidFill>
              <a:latin typeface="Times New Roman"/>
              <a:ea typeface="Times New Roman"/>
              <a:cs typeface="Times New Roman"/>
              <a:sym typeface="Times New Roman"/>
            </a:endParaRPr>
          </a:p>
        </p:txBody>
      </p:sp>
      <p:cxnSp>
        <p:nvCxnSpPr>
          <p:cNvPr id="177" name="Google Shape;177;p28"/>
          <p:cNvCxnSpPr/>
          <p:nvPr/>
        </p:nvCxnSpPr>
        <p:spPr>
          <a:xfrm flipH="1">
            <a:off x="266600" y="487675"/>
            <a:ext cx="8674200" cy="255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9"/>
          <p:cNvPicPr preferRelativeResize="0"/>
          <p:nvPr/>
        </p:nvPicPr>
        <p:blipFill>
          <a:blip r:embed="rId3">
            <a:alphaModFix/>
          </a:blip>
          <a:stretch>
            <a:fillRect/>
          </a:stretch>
        </p:blipFill>
        <p:spPr>
          <a:xfrm>
            <a:off x="759125" y="587775"/>
            <a:ext cx="2738625" cy="3443200"/>
          </a:xfrm>
          <a:prstGeom prst="rect">
            <a:avLst/>
          </a:prstGeom>
          <a:noFill/>
          <a:ln cap="flat" cmpd="sng" w="9525">
            <a:solidFill>
              <a:schemeClr val="dk1"/>
            </a:solidFill>
            <a:prstDash val="solid"/>
            <a:round/>
            <a:headEnd len="sm" w="sm" type="none"/>
            <a:tailEnd len="sm" w="sm" type="none"/>
          </a:ln>
        </p:spPr>
      </p:pic>
      <p:sp>
        <p:nvSpPr>
          <p:cNvPr id="183" name="Google Shape;183;p29"/>
          <p:cNvSpPr txBox="1"/>
          <p:nvPr/>
        </p:nvSpPr>
        <p:spPr>
          <a:xfrm>
            <a:off x="3781225" y="725900"/>
            <a:ext cx="5118000" cy="3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Review for </a:t>
            </a:r>
            <a:r>
              <a:rPr i="1" lang="en" sz="1600"/>
              <a:t>The Saturday Evening Post</a:t>
            </a:r>
            <a:endParaRPr i="1"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“The Myth of the Pesticide Menace.”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a:p>
        </p:txBody>
      </p:sp>
      <p:sp>
        <p:nvSpPr>
          <p:cNvPr id="184" name="Google Shape;184;p29"/>
          <p:cNvSpPr txBox="1"/>
          <p:nvPr/>
        </p:nvSpPr>
        <p:spPr>
          <a:xfrm>
            <a:off x="759125" y="4048025"/>
            <a:ext cx="273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Neil Diamond, science writer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0"/>
          <p:cNvPicPr preferRelativeResize="0"/>
          <p:nvPr/>
        </p:nvPicPr>
        <p:blipFill>
          <a:blip r:embed="rId3">
            <a:alphaModFix/>
          </a:blip>
          <a:stretch>
            <a:fillRect/>
          </a:stretch>
        </p:blipFill>
        <p:spPr>
          <a:xfrm>
            <a:off x="454325" y="587775"/>
            <a:ext cx="2738625" cy="3443200"/>
          </a:xfrm>
          <a:prstGeom prst="rect">
            <a:avLst/>
          </a:prstGeom>
          <a:noFill/>
          <a:ln cap="flat" cmpd="sng" w="9525">
            <a:solidFill>
              <a:schemeClr val="dk1"/>
            </a:solidFill>
            <a:prstDash val="solid"/>
            <a:round/>
            <a:headEnd len="sm" w="sm" type="none"/>
            <a:tailEnd len="sm" w="sm" type="none"/>
          </a:ln>
        </p:spPr>
      </p:pic>
      <p:sp>
        <p:nvSpPr>
          <p:cNvPr id="190" name="Google Shape;190;p30"/>
          <p:cNvSpPr txBox="1"/>
          <p:nvPr/>
        </p:nvSpPr>
        <p:spPr>
          <a:xfrm>
            <a:off x="3452825" y="475875"/>
            <a:ext cx="5476800" cy="44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Review for </a:t>
            </a:r>
            <a:r>
              <a:rPr i="1" lang="en" sz="1500"/>
              <a:t>The Saturday Evening Post</a:t>
            </a:r>
            <a:endParaRPr sz="1500"/>
          </a:p>
          <a:p>
            <a:pPr indent="0" lvl="0" marL="0" rtl="0" algn="l">
              <a:spcBef>
                <a:spcPts val="0"/>
              </a:spcBef>
              <a:spcAft>
                <a:spcPts val="0"/>
              </a:spcAft>
              <a:buNone/>
            </a:pPr>
            <a:r>
              <a:rPr lang="en" sz="1500"/>
              <a:t>“The Myth of the 'Pesticide Menace' ”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“An emotional, alarmist book”</a:t>
            </a:r>
            <a:endParaRPr sz="1500"/>
          </a:p>
          <a:p>
            <a:pPr indent="0" lvl="0" marL="0" rtl="0" algn="l">
              <a:spcBef>
                <a:spcPts val="0"/>
              </a:spcBef>
              <a:spcAft>
                <a:spcPts val="0"/>
              </a:spcAft>
              <a:buNone/>
            </a:pPr>
            <a:r>
              <a:rPr lang="en" sz="1500"/>
              <a:t>"Thanks to a woman named Rachel Carson, a big fuss has been stirred up to scare the American public out its wits."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solidFill>
                  <a:schemeClr val="dk1"/>
                </a:solidFill>
              </a:rPr>
              <a:t>"the attention-getting quality inherent in any exaggeration"</a:t>
            </a:r>
            <a:endParaRPr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lang="en" sz="1500"/>
              <a:t>"It was just what the American public wanted to hear. No matter that Miss Carson's conclusions were preconceived, no matter that her arguments were more emotional than accurate. </a:t>
            </a:r>
            <a:r>
              <a:rPr i="1" lang="en" sz="1500"/>
              <a:t>Silent Spring</a:t>
            </a:r>
            <a:r>
              <a:rPr lang="en" sz="1500"/>
              <a:t> became a bestseller and conversational fad."</a:t>
            </a:r>
            <a:endParaRPr sz="1500"/>
          </a:p>
          <a:p>
            <a:pPr indent="0" lvl="0" marL="0" rtl="0" algn="l">
              <a:spcBef>
                <a:spcPts val="0"/>
              </a:spcBef>
              <a:spcAft>
                <a:spcPts val="0"/>
              </a:spcAft>
              <a:buNone/>
            </a:pPr>
            <a:r>
              <a:t/>
            </a:r>
            <a:endParaRPr sz="1600"/>
          </a:p>
          <a:p>
            <a:pPr indent="0" lvl="0" marL="0" rtl="0" algn="l">
              <a:spcBef>
                <a:spcPts val="0"/>
              </a:spcBef>
              <a:spcAft>
                <a:spcPts val="0"/>
              </a:spcAft>
              <a:buNone/>
            </a:pPr>
            <a:r>
              <a:rPr lang="en" sz="1600"/>
              <a:t>________</a:t>
            </a:r>
            <a:endParaRPr sz="1600"/>
          </a:p>
          <a:p>
            <a:pPr indent="0" lvl="0" marL="0" rtl="0" algn="l">
              <a:spcBef>
                <a:spcPts val="0"/>
              </a:spcBef>
              <a:spcAft>
                <a:spcPts val="0"/>
              </a:spcAft>
              <a:buNone/>
            </a:pPr>
            <a:r>
              <a:rPr lang="en" sz="1300"/>
              <a:t>In the byline, Diamond is profiled as an original collaborator with “Miss Carson." but </a:t>
            </a:r>
            <a:r>
              <a:rPr lang="en" sz="1300"/>
              <a:t>apparently having </a:t>
            </a:r>
            <a:r>
              <a:rPr lang="en" sz="1300"/>
              <a:t>disagreed with her approach, discontinued. In fact, Diamond declined to complete the research that Carson planned, and he was asked to withdraw.</a:t>
            </a:r>
            <a:endParaRPr sz="1300"/>
          </a:p>
        </p:txBody>
      </p:sp>
      <p:sp>
        <p:nvSpPr>
          <p:cNvPr id="191" name="Google Shape;191;p30"/>
          <p:cNvSpPr txBox="1"/>
          <p:nvPr/>
        </p:nvSpPr>
        <p:spPr>
          <a:xfrm>
            <a:off x="382900" y="3964700"/>
            <a:ext cx="273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Neil Diamond</a:t>
            </a:r>
            <a:endParaRPr/>
          </a:p>
          <a:p>
            <a:pPr indent="0" lvl="0" marL="0" rtl="0" algn="l">
              <a:spcBef>
                <a:spcPts val="0"/>
              </a:spcBef>
              <a:spcAft>
                <a:spcPts val="0"/>
              </a:spcAft>
              <a:buNone/>
            </a:pPr>
            <a:r>
              <a:rPr lang="en"/>
              <a:t>(science writer)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1"/>
          <p:cNvPicPr preferRelativeResize="0"/>
          <p:nvPr/>
        </p:nvPicPr>
        <p:blipFill>
          <a:blip r:embed="rId3">
            <a:alphaModFix/>
          </a:blip>
          <a:stretch>
            <a:fillRect/>
          </a:stretch>
        </p:blipFill>
        <p:spPr>
          <a:xfrm>
            <a:off x="1079500" y="381000"/>
            <a:ext cx="2262653" cy="3065775"/>
          </a:xfrm>
          <a:prstGeom prst="rect">
            <a:avLst/>
          </a:prstGeom>
          <a:noFill/>
          <a:ln cap="flat" cmpd="sng" w="9525">
            <a:solidFill>
              <a:schemeClr val="dk1"/>
            </a:solidFill>
            <a:prstDash val="solid"/>
            <a:round/>
            <a:headEnd len="sm" w="sm" type="none"/>
            <a:tailEnd len="sm" w="sm" type="none"/>
          </a:ln>
        </p:spPr>
      </p:pic>
      <p:pic>
        <p:nvPicPr>
          <p:cNvPr id="197" name="Google Shape;197;p31"/>
          <p:cNvPicPr preferRelativeResize="0"/>
          <p:nvPr/>
        </p:nvPicPr>
        <p:blipFill>
          <a:blip r:embed="rId4">
            <a:alphaModFix/>
          </a:blip>
          <a:stretch>
            <a:fillRect/>
          </a:stretch>
        </p:blipFill>
        <p:spPr>
          <a:xfrm>
            <a:off x="5900965" y="381000"/>
            <a:ext cx="2061935" cy="3065775"/>
          </a:xfrm>
          <a:prstGeom prst="rect">
            <a:avLst/>
          </a:prstGeom>
          <a:noFill/>
          <a:ln cap="flat" cmpd="sng" w="9525">
            <a:solidFill>
              <a:schemeClr val="dk1"/>
            </a:solidFill>
            <a:prstDash val="solid"/>
            <a:round/>
            <a:headEnd len="sm" w="sm" type="none"/>
            <a:tailEnd len="sm" w="sm" type="none"/>
          </a:ln>
        </p:spPr>
      </p:pic>
      <p:pic>
        <p:nvPicPr>
          <p:cNvPr id="198" name="Google Shape;198;p31"/>
          <p:cNvPicPr preferRelativeResize="0"/>
          <p:nvPr/>
        </p:nvPicPr>
        <p:blipFill>
          <a:blip r:embed="rId5">
            <a:alphaModFix/>
          </a:blip>
          <a:stretch>
            <a:fillRect/>
          </a:stretch>
        </p:blipFill>
        <p:spPr>
          <a:xfrm>
            <a:off x="3603457" y="381000"/>
            <a:ext cx="2009775" cy="3065775"/>
          </a:xfrm>
          <a:prstGeom prst="rect">
            <a:avLst/>
          </a:prstGeom>
          <a:noFill/>
          <a:ln cap="flat" cmpd="sng" w="9525">
            <a:solidFill>
              <a:schemeClr val="dk1"/>
            </a:solidFill>
            <a:prstDash val="solid"/>
            <a:round/>
            <a:headEnd len="sm" w="sm" type="none"/>
            <a:tailEnd len="sm" w="sm" type="none"/>
          </a:ln>
        </p:spPr>
      </p:pic>
      <p:sp>
        <p:nvSpPr>
          <p:cNvPr id="199" name="Google Shape;199;p31"/>
          <p:cNvSpPr txBox="1"/>
          <p:nvPr/>
        </p:nvSpPr>
        <p:spPr>
          <a:xfrm>
            <a:off x="1079500" y="3488600"/>
            <a:ext cx="217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Robert White-Stevens</a:t>
            </a:r>
            <a:endParaRPr/>
          </a:p>
          <a:p>
            <a:pPr indent="0" lvl="0" marL="0" rtl="0" algn="l">
              <a:spcBef>
                <a:spcPts val="0"/>
              </a:spcBef>
              <a:spcAft>
                <a:spcPts val="0"/>
              </a:spcAft>
              <a:buNone/>
            </a:pPr>
            <a:r>
              <a:rPr lang="en"/>
              <a:t>(chemist)</a:t>
            </a:r>
            <a:endParaRPr/>
          </a:p>
        </p:txBody>
      </p:sp>
      <p:sp>
        <p:nvSpPr>
          <p:cNvPr id="200" name="Google Shape;200;p31"/>
          <p:cNvSpPr txBox="1"/>
          <p:nvPr/>
        </p:nvSpPr>
        <p:spPr>
          <a:xfrm>
            <a:off x="3490238" y="3488600"/>
            <a:ext cx="217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Thomas Jukes</a:t>
            </a:r>
            <a:endParaRPr/>
          </a:p>
          <a:p>
            <a:pPr indent="0" lvl="0" marL="0" rtl="0" algn="l">
              <a:spcBef>
                <a:spcPts val="0"/>
              </a:spcBef>
              <a:spcAft>
                <a:spcPts val="0"/>
              </a:spcAft>
              <a:buNone/>
            </a:pPr>
            <a:r>
              <a:rPr lang="en"/>
              <a:t>(biochemist)</a:t>
            </a:r>
            <a:endParaRPr/>
          </a:p>
        </p:txBody>
      </p:sp>
      <p:sp>
        <p:nvSpPr>
          <p:cNvPr id="201" name="Google Shape;201;p31"/>
          <p:cNvSpPr txBox="1"/>
          <p:nvPr/>
        </p:nvSpPr>
        <p:spPr>
          <a:xfrm>
            <a:off x="5874525" y="3446775"/>
            <a:ext cx="217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William Darby</a:t>
            </a:r>
            <a:endParaRPr/>
          </a:p>
          <a:p>
            <a:pPr indent="0" lvl="0" marL="0" rtl="0" algn="l">
              <a:spcBef>
                <a:spcPts val="0"/>
              </a:spcBef>
              <a:spcAft>
                <a:spcPts val="0"/>
              </a:spcAft>
              <a:buNone/>
            </a:pPr>
            <a:r>
              <a:rPr lang="en"/>
              <a:t>(nutritionist)</a:t>
            </a:r>
            <a:endParaRPr/>
          </a:p>
        </p:txBody>
      </p:sp>
      <p:sp>
        <p:nvSpPr>
          <p:cNvPr id="202" name="Google Shape;202;p31"/>
          <p:cNvSpPr txBox="1"/>
          <p:nvPr/>
        </p:nvSpPr>
        <p:spPr>
          <a:xfrm>
            <a:off x="840275" y="4022000"/>
            <a:ext cx="75117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representatives of the chemical industry</a:t>
            </a:r>
            <a:endParaRPr sz="1800"/>
          </a:p>
          <a:p>
            <a:pPr indent="0" lvl="0" marL="0" rtl="0" algn="ctr">
              <a:spcBef>
                <a:spcPts val="0"/>
              </a:spcBef>
              <a:spcAft>
                <a:spcPts val="0"/>
              </a:spcAft>
              <a:buNone/>
            </a:pPr>
            <a:r>
              <a:rPr lang="en" sz="1800"/>
              <a:t>writing in </a:t>
            </a:r>
            <a:r>
              <a:rPr i="1" lang="en" sz="1800"/>
              <a:t>Chemical Week</a:t>
            </a:r>
            <a:r>
              <a:rPr lang="en" sz="1800"/>
              <a:t> and </a:t>
            </a:r>
            <a:r>
              <a:rPr i="1" lang="en" sz="1800"/>
              <a:t>Chemical and Engineering News</a:t>
            </a:r>
            <a:endParaRPr i="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130772" y="139675"/>
            <a:ext cx="2330075" cy="3388126"/>
          </a:xfrm>
          <a:prstGeom prst="rect">
            <a:avLst/>
          </a:prstGeom>
          <a:noFill/>
          <a:ln>
            <a:noFill/>
          </a:ln>
        </p:spPr>
      </p:pic>
      <p:sp>
        <p:nvSpPr>
          <p:cNvPr id="64" name="Google Shape;64;p14"/>
          <p:cNvSpPr txBox="1"/>
          <p:nvPr/>
        </p:nvSpPr>
        <p:spPr>
          <a:xfrm>
            <a:off x="1070550" y="3666850"/>
            <a:ext cx="7307700" cy="114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In</a:t>
            </a:r>
            <a:r>
              <a:rPr lang="en" sz="1800"/>
              <a:t> 1962 nature writer Rachel Carson published </a:t>
            </a:r>
            <a:r>
              <a:rPr i="1" lang="en" sz="1800"/>
              <a:t>Silent Spring</a:t>
            </a:r>
            <a:r>
              <a:rPr lang="en" sz="1800"/>
              <a:t>, a powerful indictment</a:t>
            </a:r>
            <a:r>
              <a:rPr lang="en" sz="1800"/>
              <a:t> on the dangers of the excessive use of pesticides. </a:t>
            </a:r>
            <a:endParaRPr sz="1800"/>
          </a:p>
          <a:p>
            <a:pPr indent="0" lvl="0" marL="0" rtl="0" algn="l">
              <a:spcBef>
                <a:spcPts val="1000"/>
              </a:spcBef>
              <a:spcAft>
                <a:spcPts val="0"/>
              </a:spcAft>
              <a:buNone/>
            </a:pPr>
            <a:r>
              <a:rPr lang="en" sz="1800"/>
              <a:t>Her work helped ignite an emerging environmental movement.</a:t>
            </a:r>
            <a:endParaRPr i="1" sz="1800"/>
          </a:p>
        </p:txBody>
      </p:sp>
      <p:pic>
        <p:nvPicPr>
          <p:cNvPr id="65" name="Google Shape;65;p14"/>
          <p:cNvPicPr preferRelativeResize="0"/>
          <p:nvPr/>
        </p:nvPicPr>
        <p:blipFill rotWithShape="1">
          <a:blip r:embed="rId4">
            <a:alphaModFix/>
          </a:blip>
          <a:srcRect b="0" l="0" r="25384" t="23348"/>
          <a:stretch/>
        </p:blipFill>
        <p:spPr>
          <a:xfrm>
            <a:off x="4683150" y="190756"/>
            <a:ext cx="2330075" cy="326084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2"/>
          <p:cNvPicPr preferRelativeResize="0"/>
          <p:nvPr/>
        </p:nvPicPr>
        <p:blipFill>
          <a:blip r:embed="rId3">
            <a:alphaModFix/>
          </a:blip>
          <a:stretch>
            <a:fillRect/>
          </a:stretch>
        </p:blipFill>
        <p:spPr>
          <a:xfrm>
            <a:off x="546100" y="381000"/>
            <a:ext cx="2262653" cy="3065775"/>
          </a:xfrm>
          <a:prstGeom prst="rect">
            <a:avLst/>
          </a:prstGeom>
          <a:noFill/>
          <a:ln cap="flat" cmpd="sng" w="9525">
            <a:solidFill>
              <a:schemeClr val="dk1"/>
            </a:solidFill>
            <a:prstDash val="solid"/>
            <a:round/>
            <a:headEnd len="sm" w="sm" type="none"/>
            <a:tailEnd len="sm" w="sm" type="none"/>
          </a:ln>
        </p:spPr>
      </p:pic>
      <p:sp>
        <p:nvSpPr>
          <p:cNvPr id="208" name="Google Shape;208;p32"/>
          <p:cNvSpPr txBox="1"/>
          <p:nvPr/>
        </p:nvSpPr>
        <p:spPr>
          <a:xfrm>
            <a:off x="546100" y="3488600"/>
            <a:ext cx="2177100" cy="14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Robert White-Stevens</a:t>
            </a:r>
            <a:endParaRPr/>
          </a:p>
          <a:p>
            <a:pPr indent="0" lvl="0" marL="0" rtl="0" algn="l">
              <a:spcBef>
                <a:spcPts val="0"/>
              </a:spcBef>
              <a:spcAft>
                <a:spcPts val="0"/>
              </a:spcAft>
              <a:buNone/>
            </a:pPr>
            <a:r>
              <a:rPr lang="en"/>
              <a:t>(chemist, American Cyanamid Corp.)</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t>comments on </a:t>
            </a:r>
            <a:r>
              <a:rPr i="1" lang="en" sz="1200"/>
              <a:t>CBS Reports</a:t>
            </a:r>
            <a:r>
              <a:rPr lang="en" sz="1200"/>
              <a:t> documentary</a:t>
            </a:r>
            <a:endParaRPr sz="1200"/>
          </a:p>
        </p:txBody>
      </p:sp>
      <p:sp>
        <p:nvSpPr>
          <p:cNvPr id="209" name="Google Shape;209;p32"/>
          <p:cNvSpPr txBox="1"/>
          <p:nvPr/>
        </p:nvSpPr>
        <p:spPr>
          <a:xfrm>
            <a:off x="3182850" y="304600"/>
            <a:ext cx="5627100" cy="43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"Miss Carson maintains that the balance of nature is a major force in the survival of man, whereas the modern chemist, the modern biologist, the modern scientist believes that man is steadily controlling nature."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"The major claims in Miss Rachel Carson's book, </a:t>
            </a:r>
            <a:r>
              <a:rPr i="1" lang="en" sz="1500">
                <a:solidFill>
                  <a:schemeClr val="dk1"/>
                </a:solidFill>
              </a:rPr>
              <a:t>Silent Spring</a:t>
            </a:r>
            <a:r>
              <a:rPr lang="en" sz="1500">
                <a:solidFill>
                  <a:schemeClr val="dk1"/>
                </a:solidFill>
              </a:rPr>
              <a:t>, are gross distortions of the actual facts, completely unsupported by scientific experimental evidence, and general practical experience in the field."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"The real threat then to the survival of man is not chemical but biological, in the shape of hordes of insects that can denude our forests, sweep over our crop lands, ravage our food supply and leave in their wake a train of destitution and hunger, conveying to an undernourished population the major diseases and scourges of mankind. If man were to follow the teachings of Miss Carson, we would return to the Dark Ages, and the insects and diseases and vermin would once again inherit the earth."</a:t>
            </a:r>
            <a:endParaRPr sz="15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3"/>
          <p:cNvPicPr preferRelativeResize="0"/>
          <p:nvPr/>
        </p:nvPicPr>
        <p:blipFill>
          <a:blip r:embed="rId3">
            <a:alphaModFix/>
          </a:blip>
          <a:stretch>
            <a:fillRect/>
          </a:stretch>
        </p:blipFill>
        <p:spPr>
          <a:xfrm>
            <a:off x="784057" y="381000"/>
            <a:ext cx="2009775" cy="3065775"/>
          </a:xfrm>
          <a:prstGeom prst="rect">
            <a:avLst/>
          </a:prstGeom>
          <a:noFill/>
          <a:ln cap="flat" cmpd="sng" w="9525">
            <a:solidFill>
              <a:schemeClr val="dk1"/>
            </a:solidFill>
            <a:prstDash val="solid"/>
            <a:round/>
            <a:headEnd len="sm" w="sm" type="none"/>
            <a:tailEnd len="sm" w="sm" type="none"/>
          </a:ln>
        </p:spPr>
      </p:pic>
      <p:sp>
        <p:nvSpPr>
          <p:cNvPr id="215" name="Google Shape;215;p33"/>
          <p:cNvSpPr txBox="1"/>
          <p:nvPr/>
        </p:nvSpPr>
        <p:spPr>
          <a:xfrm>
            <a:off x="670838" y="3488600"/>
            <a:ext cx="217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Thomas Jukes</a:t>
            </a:r>
            <a:endParaRPr/>
          </a:p>
          <a:p>
            <a:pPr indent="0" lvl="0" marL="0" rtl="0" algn="l">
              <a:spcBef>
                <a:spcPts val="0"/>
              </a:spcBef>
              <a:spcAft>
                <a:spcPts val="0"/>
              </a:spcAft>
              <a:buNone/>
            </a:pPr>
            <a:r>
              <a:rPr lang="en"/>
              <a:t>(biochemist, American Cyanamid Corp.)</a:t>
            </a:r>
            <a:endParaRPr/>
          </a:p>
        </p:txBody>
      </p:sp>
      <p:sp>
        <p:nvSpPr>
          <p:cNvPr id="216" name="Google Shape;216;p33"/>
          <p:cNvSpPr txBox="1"/>
          <p:nvPr/>
        </p:nvSpPr>
        <p:spPr>
          <a:xfrm>
            <a:off x="3093725" y="317350"/>
            <a:ext cx="5207100" cy="36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1963 article in </a:t>
            </a:r>
            <a:r>
              <a:rPr i="1" lang="en" sz="1600"/>
              <a:t>American Scientist</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DDT is able control many diseases, including malaria, typhus, dengue, plague, and cholera. The harms are negligible. People who worry about pesticides in their food and the environment are “alarmist.”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"Progress in American agriculture must not become … hamstrung by legislation resulting from inaccurate statements regarding the dangers of pesticides. The right to publish confers the obligation to tell the story without distortion, omission, misquotation, or innuendo. … At stake is no less than the protection of the free world from hunger and disease,”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4"/>
          <p:cNvPicPr preferRelativeResize="0"/>
          <p:nvPr/>
        </p:nvPicPr>
        <p:blipFill>
          <a:blip r:embed="rId3">
            <a:alphaModFix/>
          </a:blip>
          <a:stretch>
            <a:fillRect/>
          </a:stretch>
        </p:blipFill>
        <p:spPr>
          <a:xfrm>
            <a:off x="566965" y="381000"/>
            <a:ext cx="2061935" cy="3065775"/>
          </a:xfrm>
          <a:prstGeom prst="rect">
            <a:avLst/>
          </a:prstGeom>
          <a:noFill/>
          <a:ln cap="flat" cmpd="sng" w="9525">
            <a:solidFill>
              <a:schemeClr val="dk1"/>
            </a:solidFill>
            <a:prstDash val="solid"/>
            <a:round/>
            <a:headEnd len="sm" w="sm" type="none"/>
            <a:tailEnd len="sm" w="sm" type="none"/>
          </a:ln>
        </p:spPr>
      </p:pic>
      <p:sp>
        <p:nvSpPr>
          <p:cNvPr id="222" name="Google Shape;222;p34"/>
          <p:cNvSpPr txBox="1"/>
          <p:nvPr/>
        </p:nvSpPr>
        <p:spPr>
          <a:xfrm>
            <a:off x="540525" y="3446775"/>
            <a:ext cx="217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William Darby</a:t>
            </a:r>
            <a:endParaRPr/>
          </a:p>
          <a:p>
            <a:pPr indent="0" lvl="0" marL="0" rtl="0" algn="l">
              <a:spcBef>
                <a:spcPts val="0"/>
              </a:spcBef>
              <a:spcAft>
                <a:spcPts val="0"/>
              </a:spcAft>
              <a:buNone/>
            </a:pPr>
            <a:r>
              <a:rPr lang="en"/>
              <a:t>(nutritionist, Vanderbilt School of Medicine)</a:t>
            </a:r>
            <a:endParaRPr/>
          </a:p>
        </p:txBody>
      </p:sp>
      <p:sp>
        <p:nvSpPr>
          <p:cNvPr id="223" name="Google Shape;223;p34"/>
          <p:cNvSpPr txBox="1"/>
          <p:nvPr/>
        </p:nvSpPr>
        <p:spPr>
          <a:xfrm>
            <a:off x="2928225" y="207725"/>
            <a:ext cx="5729100" cy="45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review for </a:t>
            </a:r>
            <a:r>
              <a:rPr i="1" lang="en" sz="1500">
                <a:solidFill>
                  <a:schemeClr val="dk1"/>
                </a:solidFill>
              </a:rPr>
              <a:t>Chemical and Engineering News</a:t>
            </a:r>
            <a:endParaRPr i="1" sz="1500">
              <a:solidFill>
                <a:schemeClr val="dk1"/>
              </a:solidFill>
            </a:endParaRPr>
          </a:p>
          <a:p>
            <a:pPr indent="0" lvl="0" marL="0" rtl="0" algn="l">
              <a:spcBef>
                <a:spcPts val="0"/>
              </a:spcBef>
              <a:spcAft>
                <a:spcPts val="0"/>
              </a:spcAft>
              <a:buNone/>
            </a:pPr>
            <a:r>
              <a:rPr lang="en" sz="1500">
                <a:solidFill>
                  <a:schemeClr val="dk1"/>
                </a:solidFill>
              </a:rPr>
              <a:t>"Silence, Miss Carson"</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"The public may be misled by this book." It will appeal to "those readers who are as uncritical as the author," such as "organic gardeners, the antiflouride leaguers, the worshipers of 'natural foods,' those who cling to the philosophy of a vital principal, and pseudo-scientists and faddists."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Miss Carson's "ignorance or biases on some of the considera- tions throws doubt on her competence to judge policy."</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Banning pesticides would mean “disease, epidemics, starvation, misery and suffering incomparable and intolerable to modern man.”</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"The responsible scientist should read this book to understand the ignorance of those writing on the subject and the educational task which lies ahead."</a:t>
            </a:r>
            <a:endParaRPr sz="15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5"/>
          <p:cNvPicPr preferRelativeResize="0"/>
          <p:nvPr/>
        </p:nvPicPr>
        <p:blipFill>
          <a:blip r:embed="rId3">
            <a:alphaModFix/>
          </a:blip>
          <a:stretch>
            <a:fillRect/>
          </a:stretch>
        </p:blipFill>
        <p:spPr>
          <a:xfrm>
            <a:off x="152400" y="152400"/>
            <a:ext cx="1590675" cy="2314575"/>
          </a:xfrm>
          <a:prstGeom prst="rect">
            <a:avLst/>
          </a:prstGeom>
          <a:noFill/>
          <a:ln cap="flat" cmpd="sng" w="9525">
            <a:solidFill>
              <a:schemeClr val="dk1"/>
            </a:solidFill>
            <a:prstDash val="solid"/>
            <a:round/>
            <a:headEnd len="sm" w="sm" type="none"/>
            <a:tailEnd len="sm" w="sm" type="none"/>
          </a:ln>
        </p:spPr>
      </p:pic>
      <p:pic>
        <p:nvPicPr>
          <p:cNvPr id="229" name="Google Shape;229;p35"/>
          <p:cNvPicPr preferRelativeResize="0"/>
          <p:nvPr/>
        </p:nvPicPr>
        <p:blipFill>
          <a:blip r:embed="rId4">
            <a:alphaModFix/>
          </a:blip>
          <a:stretch>
            <a:fillRect/>
          </a:stretch>
        </p:blipFill>
        <p:spPr>
          <a:xfrm>
            <a:off x="1895475" y="152400"/>
            <a:ext cx="1590675" cy="2310981"/>
          </a:xfrm>
          <a:prstGeom prst="rect">
            <a:avLst/>
          </a:prstGeom>
          <a:noFill/>
          <a:ln cap="flat" cmpd="sng" w="9525">
            <a:solidFill>
              <a:schemeClr val="dk1"/>
            </a:solidFill>
            <a:prstDash val="solid"/>
            <a:round/>
            <a:headEnd len="sm" w="sm" type="none"/>
            <a:tailEnd len="sm" w="sm" type="none"/>
          </a:ln>
        </p:spPr>
      </p:pic>
      <p:pic>
        <p:nvPicPr>
          <p:cNvPr id="230" name="Google Shape;230;p35"/>
          <p:cNvPicPr preferRelativeResize="0"/>
          <p:nvPr/>
        </p:nvPicPr>
        <p:blipFill>
          <a:blip r:embed="rId5">
            <a:alphaModFix/>
          </a:blip>
          <a:stretch>
            <a:fillRect/>
          </a:stretch>
        </p:blipFill>
        <p:spPr>
          <a:xfrm>
            <a:off x="3638550" y="152400"/>
            <a:ext cx="1750739" cy="2310975"/>
          </a:xfrm>
          <a:prstGeom prst="rect">
            <a:avLst/>
          </a:prstGeom>
          <a:noFill/>
          <a:ln cap="flat" cmpd="sng" w="9525">
            <a:solidFill>
              <a:schemeClr val="dk1"/>
            </a:solidFill>
            <a:prstDash val="solid"/>
            <a:round/>
            <a:headEnd len="sm" w="sm" type="none"/>
            <a:tailEnd len="sm" w="sm" type="none"/>
          </a:ln>
        </p:spPr>
      </p:pic>
      <p:pic>
        <p:nvPicPr>
          <p:cNvPr id="231" name="Google Shape;231;p35"/>
          <p:cNvPicPr preferRelativeResize="0"/>
          <p:nvPr/>
        </p:nvPicPr>
        <p:blipFill>
          <a:blip r:embed="rId6">
            <a:alphaModFix/>
          </a:blip>
          <a:stretch>
            <a:fillRect/>
          </a:stretch>
        </p:blipFill>
        <p:spPr>
          <a:xfrm>
            <a:off x="5541695" y="152400"/>
            <a:ext cx="1568347" cy="2310975"/>
          </a:xfrm>
          <a:prstGeom prst="rect">
            <a:avLst/>
          </a:prstGeom>
          <a:noFill/>
          <a:ln cap="flat" cmpd="sng" w="9525">
            <a:solidFill>
              <a:schemeClr val="dk1"/>
            </a:solidFill>
            <a:prstDash val="solid"/>
            <a:round/>
            <a:headEnd len="sm" w="sm" type="none"/>
            <a:tailEnd len="sm" w="sm" type="none"/>
          </a:ln>
        </p:spPr>
      </p:pic>
      <p:sp>
        <p:nvSpPr>
          <p:cNvPr id="232" name="Google Shape;232;p35"/>
          <p:cNvSpPr txBox="1"/>
          <p:nvPr/>
        </p:nvSpPr>
        <p:spPr>
          <a:xfrm>
            <a:off x="76050" y="2488425"/>
            <a:ext cx="16959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Lamont Cole</a:t>
            </a:r>
            <a:endParaRPr/>
          </a:p>
          <a:p>
            <a:pPr indent="0" lvl="0" marL="0" rtl="0" algn="l">
              <a:spcBef>
                <a:spcPts val="0"/>
              </a:spcBef>
              <a:spcAft>
                <a:spcPts val="0"/>
              </a:spcAft>
              <a:buNone/>
            </a:pPr>
            <a:r>
              <a:rPr lang="en"/>
              <a:t>(ecologist)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Scientific American</a:t>
            </a:r>
            <a:endParaRPr i="1"/>
          </a:p>
        </p:txBody>
      </p:sp>
      <p:sp>
        <p:nvSpPr>
          <p:cNvPr id="233" name="Google Shape;233;p35"/>
          <p:cNvSpPr txBox="1"/>
          <p:nvPr/>
        </p:nvSpPr>
        <p:spPr>
          <a:xfrm>
            <a:off x="1833000" y="2463375"/>
            <a:ext cx="1750800" cy="15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Clarence Cottam</a:t>
            </a:r>
            <a:endParaRPr/>
          </a:p>
          <a:p>
            <a:pPr indent="0" lvl="0" marL="0" rtl="0" algn="l">
              <a:spcBef>
                <a:spcPts val="0"/>
              </a:spcBef>
              <a:spcAft>
                <a:spcPts val="0"/>
              </a:spcAft>
              <a:buNone/>
            </a:pPr>
            <a:r>
              <a:rPr lang="en"/>
              <a:t>(wildlife biologist)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Sierra Club Bulletin</a:t>
            </a:r>
            <a:endParaRPr i="1"/>
          </a:p>
        </p:txBody>
      </p:sp>
      <p:sp>
        <p:nvSpPr>
          <p:cNvPr id="234" name="Google Shape;234;p35"/>
          <p:cNvSpPr txBox="1"/>
          <p:nvPr/>
        </p:nvSpPr>
        <p:spPr>
          <a:xfrm>
            <a:off x="3602425" y="2466975"/>
            <a:ext cx="1695900" cy="13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Robert Rudd</a:t>
            </a:r>
            <a:endParaRPr/>
          </a:p>
          <a:p>
            <a:pPr indent="0" lvl="0" marL="0" rtl="0" algn="l">
              <a:spcBef>
                <a:spcPts val="0"/>
              </a:spcBef>
              <a:spcAft>
                <a:spcPts val="0"/>
              </a:spcAft>
              <a:buNone/>
            </a:pPr>
            <a:r>
              <a:rPr lang="en"/>
              <a:t>(entomologist &amp; textbook author)</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Pacific Discovery</a:t>
            </a:r>
            <a:endParaRPr i="1"/>
          </a:p>
        </p:txBody>
      </p:sp>
      <p:sp>
        <p:nvSpPr>
          <p:cNvPr id="235" name="Google Shape;235;p35"/>
          <p:cNvSpPr txBox="1"/>
          <p:nvPr/>
        </p:nvSpPr>
        <p:spPr>
          <a:xfrm>
            <a:off x="5465500" y="2463375"/>
            <a:ext cx="1639200" cy="14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George Wallace</a:t>
            </a:r>
            <a:endParaRPr/>
          </a:p>
          <a:p>
            <a:pPr indent="0" lvl="0" marL="0" rtl="0" algn="l">
              <a:spcBef>
                <a:spcPts val="0"/>
              </a:spcBef>
              <a:spcAft>
                <a:spcPts val="0"/>
              </a:spcAft>
              <a:buNone/>
            </a:pPr>
            <a:r>
              <a:rPr lang="en"/>
              <a:t>(zoologist)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Cranbrook Inst. of Science Bulletin</a:t>
            </a:r>
            <a:endParaRPr i="1"/>
          </a:p>
        </p:txBody>
      </p:sp>
      <p:sp>
        <p:nvSpPr>
          <p:cNvPr id="236" name="Google Shape;236;p35"/>
          <p:cNvSpPr txBox="1"/>
          <p:nvPr/>
        </p:nvSpPr>
        <p:spPr>
          <a:xfrm>
            <a:off x="7157875" y="2463375"/>
            <a:ext cx="1695900" cy="13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Roland Clement</a:t>
            </a:r>
            <a:endParaRPr/>
          </a:p>
          <a:p>
            <a:pPr indent="0" lvl="0" marL="0" rtl="0" algn="l">
              <a:spcBef>
                <a:spcPts val="0"/>
              </a:spcBef>
              <a:spcAft>
                <a:spcPts val="0"/>
              </a:spcAft>
              <a:buNone/>
            </a:pPr>
            <a:r>
              <a:rPr lang="en"/>
              <a:t>(naturalist)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Audubon</a:t>
            </a:r>
            <a:endParaRPr i="1"/>
          </a:p>
        </p:txBody>
      </p:sp>
      <p:sp>
        <p:nvSpPr>
          <p:cNvPr id="237" name="Google Shape;237;p35"/>
          <p:cNvSpPr txBox="1"/>
          <p:nvPr/>
        </p:nvSpPr>
        <p:spPr>
          <a:xfrm>
            <a:off x="840275" y="4022000"/>
            <a:ext cx="75117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biologists</a:t>
            </a:r>
            <a:endParaRPr sz="1800"/>
          </a:p>
          <a:p>
            <a:pPr indent="0" lvl="0" marL="0" rtl="0" algn="ctr">
              <a:spcBef>
                <a:spcPts val="0"/>
              </a:spcBef>
              <a:spcAft>
                <a:spcPts val="0"/>
              </a:spcAft>
              <a:buNone/>
            </a:pPr>
            <a:r>
              <a:rPr lang="en" sz="1800"/>
              <a:t>reviewing </a:t>
            </a:r>
            <a:r>
              <a:rPr i="1" lang="en" sz="1800"/>
              <a:t>Silent Spring</a:t>
            </a:r>
            <a:r>
              <a:rPr lang="en" sz="1800"/>
              <a:t> for a popular audience</a:t>
            </a:r>
            <a:endParaRPr i="1" sz="1800"/>
          </a:p>
        </p:txBody>
      </p:sp>
      <p:pic>
        <p:nvPicPr>
          <p:cNvPr id="238" name="Google Shape;238;p35"/>
          <p:cNvPicPr preferRelativeResize="0"/>
          <p:nvPr/>
        </p:nvPicPr>
        <p:blipFill rotWithShape="1">
          <a:blip r:embed="rId7">
            <a:alphaModFix/>
          </a:blip>
          <a:srcRect b="0" l="6602" r="9497" t="0"/>
          <a:stretch/>
        </p:blipFill>
        <p:spPr>
          <a:xfrm>
            <a:off x="7283300" y="152400"/>
            <a:ext cx="1590675" cy="230350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6"/>
          <p:cNvPicPr preferRelativeResize="0"/>
          <p:nvPr/>
        </p:nvPicPr>
        <p:blipFill>
          <a:blip r:embed="rId3">
            <a:alphaModFix/>
          </a:blip>
          <a:stretch>
            <a:fillRect/>
          </a:stretch>
        </p:blipFill>
        <p:spPr>
          <a:xfrm>
            <a:off x="381000" y="609600"/>
            <a:ext cx="2193125" cy="3191200"/>
          </a:xfrm>
          <a:prstGeom prst="rect">
            <a:avLst/>
          </a:prstGeom>
          <a:noFill/>
          <a:ln cap="flat" cmpd="sng" w="9525">
            <a:solidFill>
              <a:schemeClr val="dk1"/>
            </a:solidFill>
            <a:prstDash val="solid"/>
            <a:round/>
            <a:headEnd len="sm" w="sm" type="none"/>
            <a:tailEnd len="sm" w="sm" type="none"/>
          </a:ln>
        </p:spPr>
      </p:pic>
      <p:sp>
        <p:nvSpPr>
          <p:cNvPr id="244" name="Google Shape;244;p36"/>
          <p:cNvSpPr txBox="1"/>
          <p:nvPr/>
        </p:nvSpPr>
        <p:spPr>
          <a:xfrm>
            <a:off x="299875" y="3800800"/>
            <a:ext cx="16959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Lamont Cole</a:t>
            </a:r>
            <a:endParaRPr/>
          </a:p>
          <a:p>
            <a:pPr indent="0" lvl="0" marL="0" rtl="0" algn="l">
              <a:spcBef>
                <a:spcPts val="0"/>
              </a:spcBef>
              <a:spcAft>
                <a:spcPts val="0"/>
              </a:spcAft>
              <a:buNone/>
            </a:pPr>
            <a:r>
              <a:rPr lang="en"/>
              <a:t>(ecologist)</a:t>
            </a:r>
            <a:endParaRPr i="1"/>
          </a:p>
        </p:txBody>
      </p:sp>
      <p:sp>
        <p:nvSpPr>
          <p:cNvPr id="245" name="Google Shape;245;p36"/>
          <p:cNvSpPr txBox="1"/>
          <p:nvPr/>
        </p:nvSpPr>
        <p:spPr>
          <a:xfrm>
            <a:off x="2876100" y="469125"/>
            <a:ext cx="5577600" cy="38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review for </a:t>
            </a:r>
            <a:r>
              <a:rPr i="1" lang="en" sz="1500"/>
              <a:t>Scientific American</a:t>
            </a:r>
            <a:endParaRPr i="1" sz="1500"/>
          </a:p>
          <a:p>
            <a:pPr indent="0" lvl="0" marL="0" rtl="0" algn="l">
              <a:spcBef>
                <a:spcPts val="0"/>
              </a:spcBef>
              <a:spcAft>
                <a:spcPts val="0"/>
              </a:spcAft>
              <a:buNone/>
            </a:pPr>
            <a:r>
              <a:rPr lang="en" sz="1500"/>
              <a:t>"Rachel Carson's indictment of the wide use of pesticides</a:t>
            </a:r>
            <a:r>
              <a:rPr i="1" lang="en" sz="1500"/>
              <a:t>"</a:t>
            </a:r>
            <a:endParaRPr i="1" sz="1500"/>
          </a:p>
          <a:p>
            <a:pPr indent="0" lvl="0" marL="0" rtl="0" algn="l">
              <a:spcBef>
                <a:spcPts val="0"/>
              </a:spcBef>
              <a:spcAft>
                <a:spcPts val="0"/>
              </a:spcAft>
              <a:buNone/>
            </a:pPr>
            <a:r>
              <a:t/>
            </a:r>
            <a:endParaRPr i="1" sz="1500"/>
          </a:p>
          <a:p>
            <a:pPr indent="0" lvl="0" marL="0" rtl="0" algn="l">
              <a:spcBef>
                <a:spcPts val="0"/>
              </a:spcBef>
              <a:spcAft>
                <a:spcPts val="0"/>
              </a:spcAft>
              <a:buNone/>
            </a:pPr>
            <a:r>
              <a:rPr lang="en" sz="1500">
                <a:solidFill>
                  <a:schemeClr val="dk1"/>
                </a:solidFill>
              </a:rPr>
              <a:t>“As an ecologist, I am glad this provocative book has been written. That is not to say I consider it a fair and impartial appraisal of all the evidence." However, "the extreme opposite has been impressed on the public by skilled professional molders of public opinion.” … </a:t>
            </a:r>
            <a:r>
              <a:rPr lang="en" sz="1500"/>
              <a:t>“Errors of fact are so infrequent, trivial and irrelevant to the main themes that it would be ungallant to dwell on then.”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"Anyone will recognize this is an argument that is bound to arouse the ire of powerful elements in our society." … "Where does the truth lie? It lies in part with Miss Carson, who presents enough solidly established facts to justify some alarm."</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a:blip r:embed="rId3">
            <a:alphaModFix/>
          </a:blip>
          <a:stretch>
            <a:fillRect/>
          </a:stretch>
        </p:blipFill>
        <p:spPr>
          <a:xfrm>
            <a:off x="557925" y="712000"/>
            <a:ext cx="2047150" cy="2974175"/>
          </a:xfrm>
          <a:prstGeom prst="rect">
            <a:avLst/>
          </a:prstGeom>
          <a:noFill/>
          <a:ln cap="flat" cmpd="sng" w="9525">
            <a:solidFill>
              <a:schemeClr val="dk1"/>
            </a:solidFill>
            <a:prstDash val="solid"/>
            <a:round/>
            <a:headEnd len="sm" w="sm" type="none"/>
            <a:tailEnd len="sm" w="sm" type="none"/>
          </a:ln>
        </p:spPr>
      </p:pic>
      <p:sp>
        <p:nvSpPr>
          <p:cNvPr id="251" name="Google Shape;251;p37"/>
          <p:cNvSpPr txBox="1"/>
          <p:nvPr/>
        </p:nvSpPr>
        <p:spPr>
          <a:xfrm>
            <a:off x="461425" y="3668275"/>
            <a:ext cx="17508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Clarence Cottam</a:t>
            </a:r>
            <a:endParaRPr/>
          </a:p>
          <a:p>
            <a:pPr indent="0" lvl="0" marL="0" rtl="0" algn="l">
              <a:spcBef>
                <a:spcPts val="0"/>
              </a:spcBef>
              <a:spcAft>
                <a:spcPts val="0"/>
              </a:spcAft>
              <a:buNone/>
            </a:pPr>
            <a:r>
              <a:rPr lang="en"/>
              <a:t>(wildlife biologist)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i="1"/>
          </a:p>
        </p:txBody>
      </p:sp>
      <p:sp>
        <p:nvSpPr>
          <p:cNvPr id="252" name="Google Shape;252;p37"/>
          <p:cNvSpPr txBox="1"/>
          <p:nvPr/>
        </p:nvSpPr>
        <p:spPr>
          <a:xfrm>
            <a:off x="2876100" y="545325"/>
            <a:ext cx="5244000" cy="40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review for </a:t>
            </a:r>
            <a:r>
              <a:rPr i="1" lang="en" sz="1500"/>
              <a:t>Sierra Club Bulletin</a:t>
            </a:r>
            <a:r>
              <a:rPr lang="en" sz="1500"/>
              <a:t>"</a:t>
            </a:r>
            <a:endParaRPr sz="1500"/>
          </a:p>
          <a:p>
            <a:pPr indent="0" lvl="0" marL="0" rtl="0" algn="l">
              <a:spcBef>
                <a:spcPts val="0"/>
              </a:spcBef>
              <a:spcAft>
                <a:spcPts val="0"/>
              </a:spcAft>
              <a:buNone/>
            </a:pPr>
            <a:r>
              <a:rPr lang="en" sz="1500"/>
              <a:t>"A Noisy Reaction to </a:t>
            </a:r>
            <a:r>
              <a:rPr i="1" lang="en" sz="1500"/>
              <a:t>Silent Spring</a:t>
            </a:r>
            <a:r>
              <a:rPr lang="en" sz="1500"/>
              <a: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"No book since Harriet Beecher Stowe's </a:t>
            </a:r>
            <a:r>
              <a:rPr i="1" lang="en" sz="1500"/>
              <a:t>Uncle Tom's Cabin</a:t>
            </a:r>
            <a:r>
              <a:rPr lang="en"/>
              <a:t> has stirred the American public or Washington officialdom as this beautifully written and well documented appraisal of the pesticide problem."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not surprising that the most extreme reactions against this skillfully and effectively written document have come from those whose purse strings and employment are threatened." … "Some in the field of economic entomology, particularly those who receive financial support directly, or for their laboratories, have been violent in their opposition to the book." …</a:t>
            </a:r>
            <a:endParaRPr/>
          </a:p>
          <a:p>
            <a:pPr indent="0" lvl="0" marL="0" rtl="0" algn="l">
              <a:spcBef>
                <a:spcPts val="0"/>
              </a:spcBef>
              <a:spcAft>
                <a:spcPts val="0"/>
              </a:spcAft>
              <a:buNone/>
            </a:pPr>
            <a:r>
              <a:rPr lang="en"/>
              <a:t>"In the vigorous campaign against </a:t>
            </a:r>
            <a:r>
              <a:rPr i="1" lang="en"/>
              <a:t>Silent Spring</a:t>
            </a:r>
            <a:r>
              <a:rPr lang="en"/>
              <a:t>, t</a:t>
            </a:r>
            <a:r>
              <a:rPr lang="en"/>
              <a:t>h</a:t>
            </a:r>
            <a:r>
              <a:rPr lang="en"/>
              <a:t>e philosophy seems to exist that it makes little difference what line of attack is followed if only the book is condemned."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8"/>
          <p:cNvPicPr preferRelativeResize="0"/>
          <p:nvPr/>
        </p:nvPicPr>
        <p:blipFill>
          <a:blip r:embed="rId3">
            <a:alphaModFix/>
          </a:blip>
          <a:stretch>
            <a:fillRect/>
          </a:stretch>
        </p:blipFill>
        <p:spPr>
          <a:xfrm>
            <a:off x="403778" y="664350"/>
            <a:ext cx="2235175" cy="2950400"/>
          </a:xfrm>
          <a:prstGeom prst="rect">
            <a:avLst/>
          </a:prstGeom>
          <a:noFill/>
          <a:ln cap="flat" cmpd="sng" w="9525">
            <a:solidFill>
              <a:schemeClr val="dk1"/>
            </a:solidFill>
            <a:prstDash val="solid"/>
            <a:round/>
            <a:headEnd len="sm" w="sm" type="none"/>
            <a:tailEnd len="sm" w="sm" type="none"/>
          </a:ln>
        </p:spPr>
      </p:pic>
      <p:sp>
        <p:nvSpPr>
          <p:cNvPr id="258" name="Google Shape;258;p38"/>
          <p:cNvSpPr txBox="1"/>
          <p:nvPr/>
        </p:nvSpPr>
        <p:spPr>
          <a:xfrm>
            <a:off x="316300" y="3526625"/>
            <a:ext cx="2322600" cy="10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Robert Rudd</a:t>
            </a:r>
            <a:endParaRPr/>
          </a:p>
          <a:p>
            <a:pPr indent="0" lvl="0" marL="0" rtl="0" algn="l">
              <a:spcBef>
                <a:spcPts val="0"/>
              </a:spcBef>
              <a:spcAft>
                <a:spcPts val="0"/>
              </a:spcAft>
              <a:buNone/>
            </a:pPr>
            <a:r>
              <a:rPr lang="en"/>
              <a:t>(entomologist &amp; author of the textbook </a:t>
            </a:r>
            <a:r>
              <a:rPr i="1" lang="en"/>
              <a:t>P</a:t>
            </a:r>
            <a:r>
              <a:rPr i="1" lang="en">
                <a:solidFill>
                  <a:schemeClr val="dk1"/>
                </a:solidFill>
              </a:rPr>
              <a:t>esticides and the Living Landscape</a:t>
            </a:r>
            <a:r>
              <a:rPr lang="en"/>
              <a:t>)</a:t>
            </a:r>
            <a:endParaRPr i="1"/>
          </a:p>
        </p:txBody>
      </p:sp>
      <p:sp>
        <p:nvSpPr>
          <p:cNvPr id="259" name="Google Shape;259;p38"/>
          <p:cNvSpPr txBox="1"/>
          <p:nvPr/>
        </p:nvSpPr>
        <p:spPr>
          <a:xfrm>
            <a:off x="2934800" y="541200"/>
            <a:ext cx="5646300" cy="39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review for </a:t>
            </a:r>
            <a:r>
              <a:rPr i="1" lang="en" sz="1500"/>
              <a:t>Pacific Discovery</a:t>
            </a:r>
            <a:endParaRPr i="1" sz="1500"/>
          </a:p>
          <a:p>
            <a:pPr indent="0" lvl="0" marL="0" rtl="0" algn="l">
              <a:spcBef>
                <a:spcPts val="0"/>
              </a:spcBef>
              <a:spcAft>
                <a:spcPts val="0"/>
              </a:spcAft>
              <a:buNone/>
            </a:pPr>
            <a:r>
              <a:rPr i="1" lang="en" sz="1500"/>
              <a:t>"</a:t>
            </a:r>
            <a:r>
              <a:rPr lang="en" sz="1500"/>
              <a:t>The Chemical Countryside"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have cause to suspect that the products of our technology may be unwisely applied, and in the long run harm us more than help us."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t>
            </a:r>
            <a:r>
              <a:rPr i="1" lang="en" sz="1500"/>
              <a:t>Silent Spring</a:t>
            </a:r>
            <a:r>
              <a:rPr lang="en" sz="1500"/>
              <a:t> is a credit to its writer. But while conceding her literary abilities, her critics challenge her technical competence. … Are the correct?" … "In my opinion she is eminently qualified to present the facts, synthesis and argument."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i="1" lang="en" sz="1500"/>
              <a:t>"Silent Spring</a:t>
            </a:r>
            <a:r>
              <a:rPr lang="en" sz="1500"/>
              <a:t> is not just another fine literary work of the sort we expect from Miss Carson. It is, as well, biological warning, social commentary, and moral reminder. Insistently, she calls upon technological man to pause and take stock."</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9"/>
          <p:cNvPicPr preferRelativeResize="0"/>
          <p:nvPr/>
        </p:nvPicPr>
        <p:blipFill>
          <a:blip r:embed="rId3">
            <a:alphaModFix/>
          </a:blip>
          <a:stretch>
            <a:fillRect/>
          </a:stretch>
        </p:blipFill>
        <p:spPr>
          <a:xfrm>
            <a:off x="458778" y="664350"/>
            <a:ext cx="2091175" cy="3081350"/>
          </a:xfrm>
          <a:prstGeom prst="rect">
            <a:avLst/>
          </a:prstGeom>
          <a:noFill/>
          <a:ln cap="flat" cmpd="sng" w="9525">
            <a:solidFill>
              <a:schemeClr val="dk1"/>
            </a:solidFill>
            <a:prstDash val="solid"/>
            <a:round/>
            <a:headEnd len="sm" w="sm" type="none"/>
            <a:tailEnd len="sm" w="sm" type="none"/>
          </a:ln>
        </p:spPr>
      </p:pic>
      <p:sp>
        <p:nvSpPr>
          <p:cNvPr id="265" name="Google Shape;265;p39"/>
          <p:cNvSpPr txBox="1"/>
          <p:nvPr/>
        </p:nvSpPr>
        <p:spPr>
          <a:xfrm>
            <a:off x="2876100" y="545325"/>
            <a:ext cx="5244000" cy="3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500"/>
              <a:t>Cranbrook Institute Bulletin #41</a:t>
            </a:r>
            <a:endParaRPr i="1" sz="1500"/>
          </a:p>
          <a:p>
            <a:pPr indent="0" lvl="0" marL="0" rtl="0" algn="l">
              <a:spcBef>
                <a:spcPts val="0"/>
              </a:spcBef>
              <a:spcAft>
                <a:spcPts val="0"/>
              </a:spcAft>
              <a:buNone/>
            </a:pPr>
            <a:r>
              <a:rPr lang="en"/>
              <a:t>"Bird Mortality in the Dutch Elm Disease Program in Michigan</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"From the evidence submitted in this report it should be clear that mortality to birds has been high in many of the control programs designed to protect Dutch elms from disease."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"Though it is not within the scope of this report to criticize or evaluate the earnest efforts of operators or administrators to try to save the valuable elm trees, we are inclined to question the whole program … on ecological grounds. Any program which destroys 80 or more species of birds and unknown numbers of beneficial predatory and parasitic insects needs further study."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66" name="Google Shape;266;p39"/>
          <p:cNvSpPr txBox="1"/>
          <p:nvPr/>
        </p:nvSpPr>
        <p:spPr>
          <a:xfrm>
            <a:off x="405350" y="3745700"/>
            <a:ext cx="1568400" cy="6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George Wallace</a:t>
            </a:r>
            <a:endParaRPr/>
          </a:p>
          <a:p>
            <a:pPr indent="0" lvl="0" marL="0" rtl="0" algn="l">
              <a:spcBef>
                <a:spcPts val="0"/>
              </a:spcBef>
              <a:spcAft>
                <a:spcPts val="0"/>
              </a:spcAft>
              <a:buNone/>
            </a:pPr>
            <a:r>
              <a:rPr lang="en"/>
              <a:t>(zoologist)</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nvSpPr>
        <p:spPr>
          <a:xfrm>
            <a:off x="430850" y="3343275"/>
            <a:ext cx="1695900" cy="6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Roland Clement</a:t>
            </a:r>
            <a:endParaRPr/>
          </a:p>
          <a:p>
            <a:pPr indent="0" lvl="0" marL="0" rtl="0" algn="l">
              <a:spcBef>
                <a:spcPts val="0"/>
              </a:spcBef>
              <a:spcAft>
                <a:spcPts val="0"/>
              </a:spcAft>
              <a:buNone/>
            </a:pPr>
            <a:r>
              <a:rPr lang="en"/>
              <a:t>(naturalist)</a:t>
            </a:r>
            <a:endParaRPr/>
          </a:p>
          <a:p>
            <a:pPr indent="0" lvl="0" marL="0" rtl="0" algn="l">
              <a:spcBef>
                <a:spcPts val="0"/>
              </a:spcBef>
              <a:spcAft>
                <a:spcPts val="0"/>
              </a:spcAft>
              <a:buNone/>
            </a:pPr>
            <a:r>
              <a:t/>
            </a:r>
            <a:endParaRPr i="1"/>
          </a:p>
        </p:txBody>
      </p:sp>
      <p:sp>
        <p:nvSpPr>
          <p:cNvPr id="272" name="Google Shape;272;p40"/>
          <p:cNvSpPr txBox="1"/>
          <p:nvPr/>
        </p:nvSpPr>
        <p:spPr>
          <a:xfrm>
            <a:off x="2899900" y="402450"/>
            <a:ext cx="5451900" cy="3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t>review (and related commentaries) for </a:t>
            </a:r>
            <a:r>
              <a:rPr i="1" lang="en" sz="1500"/>
              <a:t>Audubon</a:t>
            </a:r>
            <a:r>
              <a:rPr lang="en" sz="1500"/>
              <a:t> magazine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"This disarmingly eloquent book by one of America's favorite science writers is a two-fisted indictment of our modern devotion to the technological solution of man's problem in pushing nature to yield him more and more and more."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"Miss Carson's book is more than a compilation of facts and figures, the blunders and the near misses involved in the use of pesticides these past 15 years and more. It is a thoughtful questioning of the impact of these poisonous materials on the fabric--that web of life–which has to this day made our earth productive."</a:t>
            </a:r>
            <a:endParaRPr sz="1500"/>
          </a:p>
        </p:txBody>
      </p:sp>
      <p:pic>
        <p:nvPicPr>
          <p:cNvPr id="273" name="Google Shape;273;p40"/>
          <p:cNvPicPr preferRelativeResize="0"/>
          <p:nvPr/>
        </p:nvPicPr>
        <p:blipFill rotWithShape="1">
          <a:blip r:embed="rId3">
            <a:alphaModFix/>
          </a:blip>
          <a:srcRect b="0" l="6602" r="9497" t="0"/>
          <a:stretch/>
        </p:blipFill>
        <p:spPr>
          <a:xfrm>
            <a:off x="522000" y="473850"/>
            <a:ext cx="2024275" cy="2931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nvSpPr>
        <p:spPr>
          <a:xfrm>
            <a:off x="3946175" y="544550"/>
            <a:ext cx="4112700" cy="15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Ira Baldwin</a:t>
            </a:r>
            <a:endParaRPr/>
          </a:p>
          <a:p>
            <a:pPr indent="0" lvl="0" marL="0" rtl="0" algn="l">
              <a:spcBef>
                <a:spcPts val="0"/>
              </a:spcBef>
              <a:spcAft>
                <a:spcPts val="0"/>
              </a:spcAft>
              <a:buNone/>
            </a:pPr>
            <a:r>
              <a:rPr lang="en"/>
              <a:t>(agricultural bacteriologist),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reviewed Carson's book for the prestigious research journal, </a:t>
            </a:r>
            <a:r>
              <a:rPr i="1" lang="en"/>
              <a:t>Science</a:t>
            </a:r>
            <a:endParaRPr/>
          </a:p>
        </p:txBody>
      </p:sp>
      <p:sp>
        <p:nvSpPr>
          <p:cNvPr id="279" name="Google Shape;279;p41"/>
          <p:cNvSpPr txBox="1"/>
          <p:nvPr/>
        </p:nvSpPr>
        <p:spPr>
          <a:xfrm>
            <a:off x="1433750" y="3832150"/>
            <a:ext cx="6498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rPr>
              <a:t>Chair of the National Research Council Committee</a:t>
            </a:r>
            <a:endParaRPr b="1" sz="1900">
              <a:solidFill>
                <a:schemeClr val="dk1"/>
              </a:solidFill>
            </a:endParaRPr>
          </a:p>
          <a:p>
            <a:pPr indent="0" lvl="0" marL="0" rtl="0" algn="ctr">
              <a:spcBef>
                <a:spcPts val="0"/>
              </a:spcBef>
              <a:spcAft>
                <a:spcPts val="0"/>
              </a:spcAft>
              <a:buNone/>
            </a:pPr>
            <a:r>
              <a:rPr b="1" lang="en" sz="1900">
                <a:solidFill>
                  <a:schemeClr val="dk1"/>
                </a:solidFill>
              </a:rPr>
              <a:t>on Pest Control and Wildlife Relationships</a:t>
            </a:r>
            <a:endParaRPr b="1" sz="1900"/>
          </a:p>
        </p:txBody>
      </p:sp>
      <p:pic>
        <p:nvPicPr>
          <p:cNvPr id="280" name="Google Shape;280;p41"/>
          <p:cNvPicPr preferRelativeResize="0"/>
          <p:nvPr/>
        </p:nvPicPr>
        <p:blipFill>
          <a:blip r:embed="rId3">
            <a:alphaModFix/>
          </a:blip>
          <a:stretch>
            <a:fillRect/>
          </a:stretch>
        </p:blipFill>
        <p:spPr>
          <a:xfrm>
            <a:off x="1097900" y="470500"/>
            <a:ext cx="2664976" cy="31757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28600" y="152400"/>
            <a:ext cx="3623314" cy="4838701"/>
          </a:xfrm>
          <a:prstGeom prst="rect">
            <a:avLst/>
          </a:prstGeom>
          <a:noFill/>
          <a:ln>
            <a:noFill/>
          </a:ln>
        </p:spPr>
      </p:pic>
      <p:sp>
        <p:nvSpPr>
          <p:cNvPr id="71" name="Google Shape;71;p15"/>
          <p:cNvSpPr txBox="1"/>
          <p:nvPr/>
        </p:nvSpPr>
        <p:spPr>
          <a:xfrm>
            <a:off x="4036050" y="310650"/>
            <a:ext cx="4876200" cy="3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Carson would later be named as one of the most influential "Persons of the Century" </a:t>
            </a:r>
            <a:r>
              <a:rPr lang="en" sz="1700">
                <a:solidFill>
                  <a:schemeClr val="dk1"/>
                </a:solidFill>
              </a:rPr>
              <a:t>by </a:t>
            </a:r>
            <a:r>
              <a:rPr i="1" lang="en" sz="1700">
                <a:solidFill>
                  <a:schemeClr val="dk1"/>
                </a:solidFill>
              </a:rPr>
              <a:t>TIME </a:t>
            </a:r>
            <a:r>
              <a:rPr lang="en" sz="1700">
                <a:solidFill>
                  <a:schemeClr val="dk1"/>
                </a:solidFill>
              </a:rPr>
              <a:t>magazine:</a:t>
            </a:r>
            <a:endParaRPr sz="1700">
              <a:solidFill>
                <a:schemeClr val="dk1"/>
              </a:solidFill>
            </a:endParaRPr>
          </a:p>
          <a:p>
            <a:pPr indent="0" lvl="0" marL="0" rtl="0" algn="l">
              <a:spcBef>
                <a:spcPts val="1000"/>
              </a:spcBef>
              <a:spcAft>
                <a:spcPts val="0"/>
              </a:spcAft>
              <a:buNone/>
            </a:pPr>
            <a:r>
              <a:rPr lang="en" sz="1700">
                <a:solidFill>
                  <a:schemeClr val="dk1"/>
                </a:solidFill>
              </a:rPr>
              <a:t>      "Nearly 40 years later, [</a:t>
            </a:r>
            <a:r>
              <a:rPr i="1" lang="en" sz="1700">
                <a:solidFill>
                  <a:schemeClr val="dk1"/>
                </a:solidFill>
              </a:rPr>
              <a:t>Silent Spring</a:t>
            </a:r>
            <a:r>
              <a:rPr lang="en" sz="1700">
                <a:solidFill>
                  <a:schemeClr val="dk1"/>
                </a:solidFill>
              </a:rPr>
              <a:t>] is still regarded as the cornerstone of the new environmentalism. Carson was not a born crusader but an intelligent and dedicated woman who rose heroically to the occasion. She was rightly confident about her facts as well as her ability to present them. Secure in the approval of her peers, she remained remarkably serene in the face of her accusers."</a:t>
            </a:r>
            <a:endParaRPr sz="1700">
              <a:solidFill>
                <a:schemeClr val="dk1"/>
              </a:solidFill>
            </a:endParaRPr>
          </a:p>
        </p:txBody>
      </p:sp>
      <p:sp>
        <p:nvSpPr>
          <p:cNvPr id="72" name="Google Shape;72;p15"/>
          <p:cNvSpPr txBox="1"/>
          <p:nvPr/>
        </p:nvSpPr>
        <p:spPr>
          <a:xfrm>
            <a:off x="3921100" y="4549800"/>
            <a:ext cx="48762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In 2020, </a:t>
            </a:r>
            <a:r>
              <a:rPr i="1" lang="en" sz="1100">
                <a:solidFill>
                  <a:schemeClr val="dk1"/>
                </a:solidFill>
              </a:rPr>
              <a:t>Time</a:t>
            </a:r>
            <a:r>
              <a:rPr lang="en" sz="1100">
                <a:solidFill>
                  <a:schemeClr val="dk1"/>
                </a:solidFill>
              </a:rPr>
              <a:t> reimagined its annual iconic cover image for 1963, supposing Carson had been named "Woman of the Year."</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nvSpPr>
        <p:spPr>
          <a:xfrm>
            <a:off x="3107450" y="439800"/>
            <a:ext cx="5550000" cy="42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review for the research journal, </a:t>
            </a:r>
            <a:r>
              <a:rPr i="1" lang="en"/>
              <a:t>Science</a:t>
            </a:r>
            <a:endParaRPr i="1"/>
          </a:p>
          <a:p>
            <a:pPr indent="0" lvl="0" marL="0" rtl="0" algn="l">
              <a:spcBef>
                <a:spcPts val="0"/>
              </a:spcBef>
              <a:spcAft>
                <a:spcPts val="0"/>
              </a:spcAft>
              <a:buNone/>
            </a:pPr>
            <a:r>
              <a:rPr i="1" lang="en"/>
              <a:t>"</a:t>
            </a:r>
            <a:r>
              <a:rPr lang="en"/>
              <a:t>Chemicals and Pests"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a:r>
            <a:r>
              <a:rPr i="1" lang="en">
                <a:solidFill>
                  <a:schemeClr val="dk1"/>
                </a:solidFill>
              </a:rPr>
              <a:t>Silent Spring</a:t>
            </a:r>
            <a:r>
              <a:rPr lang="en">
                <a:solidFill>
                  <a:schemeClr val="dk1"/>
                </a:solidFill>
              </a:rPr>
              <a:t> is superbly written and beautifully </a:t>
            </a:r>
            <a:r>
              <a:rPr lang="en">
                <a:solidFill>
                  <a:schemeClr val="dk1"/>
                </a:solidFill>
              </a:rPr>
              <a:t>illustrated </a:t>
            </a:r>
            <a:r>
              <a:rPr lang="en">
                <a:solidFill>
                  <a:schemeClr val="dk1"/>
                </a:solidFill>
              </a:rPr>
              <a:t>with line drawings. The author has made an exhaustive study of the facts bearing on the problem [of pesticides]. It is not, however, a judicial review or a balancing of the gains and losses; rather, it is the prosecuting attorney’s impassioned plea for action against the use of these new materials which have received such widespread acceptance, acceptance accorded because of the obvious benefits their use has conferred.”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story of </a:t>
            </a:r>
            <a:r>
              <a:rPr i="1" lang="en">
                <a:solidFill>
                  <a:schemeClr val="dk1"/>
                </a:solidFill>
              </a:rPr>
              <a:t>Silent Spring</a:t>
            </a:r>
            <a:r>
              <a:rPr lang="en">
                <a:solidFill>
                  <a:schemeClr val="dk1"/>
                </a:solidFill>
              </a:rPr>
              <a:t>, so well told by Rachel Carson, even though it presents only one side of a very complex problem, will serve a useful purpose, if research on better methods of pest control are stimulated and if all concerned with the production, control and use of pesticides are stimulated to exercise greater care in the protection of the public welfare."</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86" name="Google Shape;286;p42"/>
          <p:cNvSpPr txBox="1"/>
          <p:nvPr/>
        </p:nvSpPr>
        <p:spPr>
          <a:xfrm>
            <a:off x="357800" y="3462950"/>
            <a:ext cx="2526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Ira Baldwin</a:t>
            </a:r>
            <a:endParaRPr>
              <a:solidFill>
                <a:schemeClr val="dk1"/>
              </a:solidFill>
            </a:endParaRPr>
          </a:p>
          <a:p>
            <a:pPr indent="0" lvl="0" marL="0" rtl="0" algn="l">
              <a:spcBef>
                <a:spcPts val="0"/>
              </a:spcBef>
              <a:spcAft>
                <a:spcPts val="0"/>
              </a:spcAft>
              <a:buNone/>
            </a:pPr>
            <a:r>
              <a:rPr lang="en">
                <a:solidFill>
                  <a:schemeClr val="dk1"/>
                </a:solidFill>
              </a:rPr>
              <a:t>(agricultural bacteriologist)</a:t>
            </a:r>
            <a:endParaRPr>
              <a:solidFill>
                <a:schemeClr val="dk1"/>
              </a:solidFill>
            </a:endParaRPr>
          </a:p>
          <a:p>
            <a:pPr indent="0" lvl="0" marL="0" rtl="0" algn="l">
              <a:spcBef>
                <a:spcPts val="0"/>
              </a:spcBef>
              <a:spcAft>
                <a:spcPts val="0"/>
              </a:spcAft>
              <a:buNone/>
            </a:pPr>
            <a:r>
              <a:rPr lang="en" sz="1200">
                <a:solidFill>
                  <a:schemeClr val="dk1"/>
                </a:solidFill>
              </a:rPr>
              <a:t>Chair of the National Research Council  Committee on Pest Control and Wildlife Relationships</a:t>
            </a:r>
            <a:endParaRPr sz="700">
              <a:solidFill>
                <a:schemeClr val="dk1"/>
              </a:solidFill>
            </a:endParaRPr>
          </a:p>
        </p:txBody>
      </p:sp>
      <p:pic>
        <p:nvPicPr>
          <p:cNvPr id="287" name="Google Shape;287;p42"/>
          <p:cNvPicPr preferRelativeResize="0"/>
          <p:nvPr/>
        </p:nvPicPr>
        <p:blipFill>
          <a:blip r:embed="rId3">
            <a:alphaModFix/>
          </a:blip>
          <a:stretch>
            <a:fillRect/>
          </a:stretch>
        </p:blipFill>
        <p:spPr>
          <a:xfrm>
            <a:off x="437350" y="546878"/>
            <a:ext cx="2447050" cy="291607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3"/>
          <p:cNvPicPr preferRelativeResize="0"/>
          <p:nvPr/>
        </p:nvPicPr>
        <p:blipFill>
          <a:blip r:embed="rId3">
            <a:alphaModFix/>
          </a:blip>
          <a:stretch>
            <a:fillRect/>
          </a:stretch>
        </p:blipFill>
        <p:spPr>
          <a:xfrm>
            <a:off x="152400" y="152400"/>
            <a:ext cx="5089796" cy="4838700"/>
          </a:xfrm>
          <a:prstGeom prst="rect">
            <a:avLst/>
          </a:prstGeom>
          <a:noFill/>
          <a:ln>
            <a:noFill/>
          </a:ln>
        </p:spPr>
      </p:pic>
      <p:sp>
        <p:nvSpPr>
          <p:cNvPr id="293" name="Google Shape;293;p43"/>
          <p:cNvSpPr txBox="1"/>
          <p:nvPr/>
        </p:nvSpPr>
        <p:spPr>
          <a:xfrm>
            <a:off x="5398125" y="304900"/>
            <a:ext cx="34758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900">
                <a:solidFill>
                  <a:schemeClr val="dk1"/>
                </a:solidFill>
              </a:rPr>
              <a:t>CBS Reports</a:t>
            </a:r>
            <a:endParaRPr b="1" i="1" sz="1900">
              <a:solidFill>
                <a:schemeClr val="dk1"/>
              </a:solidFill>
            </a:endParaRPr>
          </a:p>
          <a:p>
            <a:pPr indent="0" lvl="0" marL="0" rtl="0" algn="l">
              <a:spcBef>
                <a:spcPts val="0"/>
              </a:spcBef>
              <a:spcAft>
                <a:spcPts val="0"/>
              </a:spcAft>
              <a:buNone/>
            </a:pPr>
            <a:r>
              <a:rPr b="1" lang="en" sz="1900">
                <a:solidFill>
                  <a:schemeClr val="dk1"/>
                </a:solidFill>
              </a:rPr>
              <a:t>investigative TV journalism</a:t>
            </a:r>
            <a:endParaRPr b="1" sz="1900">
              <a:solidFill>
                <a:schemeClr val="dk1"/>
              </a:solidFill>
            </a:endParaRPr>
          </a:p>
        </p:txBody>
      </p:sp>
      <p:sp>
        <p:nvSpPr>
          <p:cNvPr id="294" name="Google Shape;294;p43"/>
          <p:cNvSpPr txBox="1"/>
          <p:nvPr/>
        </p:nvSpPr>
        <p:spPr>
          <a:xfrm>
            <a:off x="5397950" y="1235675"/>
            <a:ext cx="3475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interviews with:</a:t>
            </a:r>
            <a:endParaRPr/>
          </a:p>
          <a:p>
            <a:pPr indent="-317500" lvl="0" marL="457200" rtl="0" algn="l">
              <a:spcBef>
                <a:spcPts val="0"/>
              </a:spcBef>
              <a:spcAft>
                <a:spcPts val="0"/>
              </a:spcAft>
              <a:buSzPts val="1400"/>
              <a:buChar char="●"/>
            </a:pPr>
            <a:r>
              <a:rPr lang="en"/>
              <a:t>White-Stevens (speaking on behalf the chemical industry)</a:t>
            </a:r>
            <a:endParaRPr/>
          </a:p>
          <a:p>
            <a:pPr indent="-317500" lvl="0" marL="457200" rtl="0" algn="l">
              <a:spcBef>
                <a:spcPts val="0"/>
              </a:spcBef>
              <a:spcAft>
                <a:spcPts val="0"/>
              </a:spcAft>
              <a:buSzPts val="1400"/>
              <a:buChar char="●"/>
            </a:pPr>
            <a:r>
              <a:rPr lang="en"/>
              <a:t>Luther Terry (Surgeon General)</a:t>
            </a:r>
            <a:endParaRPr/>
          </a:p>
          <a:p>
            <a:pPr indent="-317500" lvl="0" marL="457200" rtl="0" algn="l">
              <a:spcBef>
                <a:spcPts val="0"/>
              </a:spcBef>
              <a:spcAft>
                <a:spcPts val="0"/>
              </a:spcAft>
              <a:buSzPts val="1400"/>
              <a:buChar char="●"/>
            </a:pPr>
            <a:r>
              <a:rPr lang="en"/>
              <a:t>George Larrick (Food and Drug Adminstration)</a:t>
            </a:r>
            <a:endParaRPr/>
          </a:p>
          <a:p>
            <a:pPr indent="-317500" lvl="0" marL="457200" rtl="0" algn="l">
              <a:spcBef>
                <a:spcPts val="0"/>
              </a:spcBef>
              <a:spcAft>
                <a:spcPts val="0"/>
              </a:spcAft>
              <a:buSzPts val="1400"/>
              <a:buChar char="●"/>
            </a:pPr>
            <a:r>
              <a:rPr lang="en"/>
              <a:t>Orville Freeman (Secretary of Agriculture)</a:t>
            </a:r>
            <a:endParaRPr/>
          </a:p>
          <a:p>
            <a:pPr indent="-317500" lvl="0" marL="457200" rtl="0" algn="l">
              <a:spcBef>
                <a:spcPts val="0"/>
              </a:spcBef>
              <a:spcAft>
                <a:spcPts val="0"/>
              </a:spcAft>
              <a:buSzPts val="1400"/>
              <a:buChar char="●"/>
            </a:pPr>
            <a:r>
              <a:rPr lang="en"/>
              <a:t>others from the Public Health Service and the U.S. Fish and Wildlife Research Center</a:t>
            </a:r>
            <a:endParaRPr/>
          </a:p>
          <a:p>
            <a:pPr indent="-317500" lvl="0" marL="457200" rtl="0" algn="l">
              <a:spcBef>
                <a:spcPts val="0"/>
              </a:spcBef>
              <a:spcAft>
                <a:spcPts val="0"/>
              </a:spcAft>
              <a:buSzPts val="1400"/>
              <a:buChar char="●"/>
            </a:pPr>
            <a:r>
              <a:rPr lang="en"/>
              <a:t>Rachel Carson</a:t>
            </a:r>
            <a:endParaRPr/>
          </a:p>
        </p:txBody>
      </p:sp>
      <p:sp>
        <p:nvSpPr>
          <p:cNvPr id="295" name="Google Shape;295;p43"/>
          <p:cNvSpPr txBox="1"/>
          <p:nvPr/>
        </p:nvSpPr>
        <p:spPr>
          <a:xfrm>
            <a:off x="5398125" y="4374475"/>
            <a:ext cx="30000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aired April 3, 1963</a:t>
            </a:r>
            <a:endParaRPr/>
          </a:p>
          <a:p>
            <a:pPr indent="0" lvl="0" marL="0" rtl="0" algn="l">
              <a:spcBef>
                <a:spcPts val="0"/>
              </a:spcBef>
              <a:spcAft>
                <a:spcPts val="0"/>
              </a:spcAft>
              <a:buNone/>
            </a:pPr>
            <a:r>
              <a:rPr lang="en"/>
              <a:t>Available on </a:t>
            </a:r>
            <a:r>
              <a:rPr lang="en" u="sng">
                <a:solidFill>
                  <a:srgbClr val="1155CC"/>
                </a:solidFill>
                <a:hlinkClick r:id="rId4">
                  <a:extLst>
                    <a:ext uri="{A12FA001-AC4F-418D-AE19-62706E023703}">
                      <ahyp:hlinkClr val="tx"/>
                    </a:ext>
                  </a:extLst>
                </a:hlinkClick>
              </a:rPr>
              <a:t>YouTube</a:t>
            </a:r>
            <a:endParaRPr>
              <a:solidFill>
                <a:srgbClr val="1155CC"/>
              </a:solidFill>
            </a:endParaRPr>
          </a:p>
        </p:txBody>
      </p:sp>
      <p:sp>
        <p:nvSpPr>
          <p:cNvPr id="296" name="Google Shape;296;p43">
            <a:hlinkClick r:id="rId5"/>
          </p:cNvPr>
          <p:cNvSpPr/>
          <p:nvPr/>
        </p:nvSpPr>
        <p:spPr>
          <a:xfrm>
            <a:off x="151050" y="148800"/>
            <a:ext cx="5092500" cy="4845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44"/>
          <p:cNvPicPr preferRelativeResize="0"/>
          <p:nvPr/>
        </p:nvPicPr>
        <p:blipFill>
          <a:blip r:embed="rId3">
            <a:alphaModFix/>
          </a:blip>
          <a:stretch>
            <a:fillRect/>
          </a:stretch>
        </p:blipFill>
        <p:spPr>
          <a:xfrm>
            <a:off x="381000" y="457200"/>
            <a:ext cx="2384599" cy="2266951"/>
          </a:xfrm>
          <a:prstGeom prst="rect">
            <a:avLst/>
          </a:prstGeom>
          <a:noFill/>
          <a:ln>
            <a:noFill/>
          </a:ln>
        </p:spPr>
      </p:pic>
      <p:sp>
        <p:nvSpPr>
          <p:cNvPr id="302" name="Google Shape;302;p44"/>
          <p:cNvSpPr txBox="1"/>
          <p:nvPr/>
        </p:nvSpPr>
        <p:spPr>
          <a:xfrm>
            <a:off x="304800" y="2742600"/>
            <a:ext cx="2384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1"/>
                </a:solidFill>
              </a:rPr>
              <a:t>CBS Reports</a:t>
            </a:r>
            <a:endParaRPr i="1" sz="1500">
              <a:solidFill>
                <a:schemeClr val="dk1"/>
              </a:solidFill>
            </a:endParaRPr>
          </a:p>
          <a:p>
            <a:pPr indent="0" lvl="0" marL="0" rtl="0" algn="l">
              <a:spcBef>
                <a:spcPts val="0"/>
              </a:spcBef>
              <a:spcAft>
                <a:spcPts val="0"/>
              </a:spcAft>
              <a:buNone/>
            </a:pPr>
            <a:r>
              <a:rPr lang="en" sz="1500">
                <a:solidFill>
                  <a:schemeClr val="dk1"/>
                </a:solidFill>
              </a:rPr>
              <a:t>"The Silent Spring of Rachel Carson"</a:t>
            </a:r>
            <a:endParaRPr sz="1500">
              <a:solidFill>
                <a:schemeClr val="dk1"/>
              </a:solidFill>
            </a:endParaRPr>
          </a:p>
        </p:txBody>
      </p:sp>
      <p:sp>
        <p:nvSpPr>
          <p:cNvPr id="303" name="Google Shape;303;p44"/>
          <p:cNvSpPr txBox="1"/>
          <p:nvPr/>
        </p:nvSpPr>
        <p:spPr>
          <a:xfrm>
            <a:off x="3055550" y="353400"/>
            <a:ext cx="5703600" cy="41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program begins by reviewing the various uses and the obvious benefits of synthetic pesticides, and the general safety of crop foods (under allowable residue limits)</a:t>
            </a:r>
            <a:r>
              <a:rPr lang="en">
                <a:solidFill>
                  <a:schemeClr val="dk1"/>
                </a:solidFill>
              </a:rPr>
              <a:t> sold at grocers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Carson then presents her concerns about: </a:t>
            </a:r>
            <a:r>
              <a:rPr lang="en">
                <a:solidFill>
                  <a:schemeClr val="dk1"/>
                </a:solidFill>
              </a:rPr>
              <a:t>agricultural </a:t>
            </a:r>
            <a:r>
              <a:rPr lang="en"/>
              <a:t>workers and consumers exposed the chemicals without proper cautions; the cumulative effect of repeated exposure; the detrimental effect on beneficial insects, such as pollinators; the poisoning of aquatic life and, through the food chain, birds. She also draws attention to the development of pesticide-resistant insects through </a:t>
            </a:r>
            <a:r>
              <a:rPr lang="en">
                <a:solidFill>
                  <a:schemeClr val="dk1"/>
                </a:solidFill>
              </a:rPr>
              <a:t>natural selection</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program tries to assess the scale of the problem. They note annual deaths attributed to pesticide poisoning, and the 137 insects know to be resistant to some pesticide. At the same time, they dispel the nightmarish images sometimes </a:t>
            </a:r>
            <a:r>
              <a:rPr lang="en"/>
              <a:t>associated with </a:t>
            </a:r>
            <a:r>
              <a:rPr lang="en"/>
              <a:t>Carson's claims.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general, they confirm Carson's basic cautionary message and emphasize the need for more research and better government regulation.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nvSpPr>
        <p:spPr>
          <a:xfrm>
            <a:off x="3055550" y="228600"/>
            <a:ext cx="5703600" cy="47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Robert White-Stevens </a:t>
            </a:r>
            <a:r>
              <a:rPr lang="en"/>
              <a:t>(quoted earlier, for the chemical industry)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George Larrick</a:t>
            </a:r>
            <a:r>
              <a:rPr lang="en"/>
              <a:t> (Food and Drug Administration)</a:t>
            </a:r>
            <a:endParaRPr/>
          </a:p>
          <a:p>
            <a:pPr indent="0" lvl="0" marL="0" rtl="0" algn="l">
              <a:spcBef>
                <a:spcPts val="0"/>
              </a:spcBef>
              <a:spcAft>
                <a:spcPts val="0"/>
              </a:spcAft>
              <a:buNone/>
            </a:pPr>
            <a:r>
              <a:rPr lang="en"/>
              <a:t>The book "causes all of us to take a new look at our responsibilities."</a:t>
            </a:r>
            <a:endParaRPr/>
          </a:p>
          <a:p>
            <a:pPr indent="0" lvl="0" marL="0" rtl="0" algn="l">
              <a:spcBef>
                <a:spcPts val="0"/>
              </a:spcBef>
              <a:spcAft>
                <a:spcPts val="0"/>
              </a:spcAft>
              <a:buNone/>
            </a:pPr>
            <a:r>
              <a:rPr lang="en"/>
              <a:t>He acknowledges that current controls are not "truly sufficient."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Orville Freeman</a:t>
            </a:r>
            <a:r>
              <a:rPr lang="en"/>
              <a:t> (Secretary of Agriculture)</a:t>
            </a:r>
            <a:endParaRPr/>
          </a:p>
          <a:p>
            <a:pPr indent="0" lvl="0" marL="0" rtl="0" algn="l">
              <a:spcBef>
                <a:spcPts val="0"/>
              </a:spcBef>
              <a:spcAft>
                <a:spcPts val="0"/>
              </a:spcAft>
              <a:buNone/>
            </a:pPr>
            <a:r>
              <a:rPr lang="en"/>
              <a:t>acknowledges that prior to the book, the public had not been adequately alerted to the various dangers of pesticides.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John Buckley</a:t>
            </a:r>
            <a:r>
              <a:rPr lang="en"/>
              <a:t> (U.S. Fish &amp; Wildlife Research Center"</a:t>
            </a:r>
            <a:endParaRPr/>
          </a:p>
          <a:p>
            <a:pPr indent="0" lvl="0" marL="0" rtl="0" algn="l">
              <a:spcBef>
                <a:spcPts val="0"/>
              </a:spcBef>
              <a:spcAft>
                <a:spcPts val="0"/>
              </a:spcAft>
              <a:buNone/>
            </a:pPr>
            <a:r>
              <a:rPr lang="en"/>
              <a:t>"There is no doubt that the use of pesticides has resulted in extensive damage to wildlife." Harms to birds are well documented.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Page Nicholson</a:t>
            </a:r>
            <a:r>
              <a:rPr lang="en"/>
              <a:t> (U.S. Public Health Service)</a:t>
            </a:r>
            <a:endParaRPr/>
          </a:p>
          <a:p>
            <a:pPr indent="0" lvl="0" marL="0" rtl="0" algn="l">
              <a:spcBef>
                <a:spcPts val="0"/>
              </a:spcBef>
              <a:spcAft>
                <a:spcPts val="0"/>
              </a:spcAft>
              <a:buNone/>
            </a:pPr>
            <a:r>
              <a:rPr lang="en"/>
              <a:t>admits lack of knowledge about the contamination of ground water and its consequent effects.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solidFill>
                  <a:schemeClr val="dk1"/>
                </a:solidFill>
              </a:rPr>
              <a:t>Luther Terry</a:t>
            </a:r>
            <a:r>
              <a:rPr lang="en">
                <a:solidFill>
                  <a:schemeClr val="dk1"/>
                </a:solidFill>
              </a:rPr>
              <a:t> (Surgeon General)</a:t>
            </a:r>
            <a:endParaRPr>
              <a:solidFill>
                <a:schemeClr val="dk1"/>
              </a:solidFill>
            </a:endParaRPr>
          </a:p>
          <a:p>
            <a:pPr indent="0" lvl="0" marL="0" rtl="0" algn="l">
              <a:spcBef>
                <a:spcPts val="0"/>
              </a:spcBef>
              <a:spcAft>
                <a:spcPts val="0"/>
              </a:spcAft>
              <a:buNone/>
            </a:pPr>
            <a:r>
              <a:rPr lang="en">
                <a:solidFill>
                  <a:schemeClr val="dk1"/>
                </a:solidFill>
              </a:rPr>
              <a:t>expresses concern about not knowing about the low-level, long-range effects of exposure.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pic>
        <p:nvPicPr>
          <p:cNvPr id="309" name="Google Shape;309;p45"/>
          <p:cNvPicPr preferRelativeResize="0"/>
          <p:nvPr/>
        </p:nvPicPr>
        <p:blipFill>
          <a:blip r:embed="rId3">
            <a:alphaModFix/>
          </a:blip>
          <a:stretch>
            <a:fillRect/>
          </a:stretch>
        </p:blipFill>
        <p:spPr>
          <a:xfrm>
            <a:off x="381000" y="457200"/>
            <a:ext cx="2384599" cy="2266951"/>
          </a:xfrm>
          <a:prstGeom prst="rect">
            <a:avLst/>
          </a:prstGeom>
          <a:noFill/>
          <a:ln>
            <a:noFill/>
          </a:ln>
        </p:spPr>
      </p:pic>
      <p:sp>
        <p:nvSpPr>
          <p:cNvPr id="310" name="Google Shape;310;p45"/>
          <p:cNvSpPr txBox="1"/>
          <p:nvPr/>
        </p:nvSpPr>
        <p:spPr>
          <a:xfrm>
            <a:off x="304800" y="2742600"/>
            <a:ext cx="2384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1"/>
                </a:solidFill>
              </a:rPr>
              <a:t>CBS Reports</a:t>
            </a:r>
            <a:endParaRPr i="1" sz="1500">
              <a:solidFill>
                <a:schemeClr val="dk1"/>
              </a:solidFill>
            </a:endParaRPr>
          </a:p>
          <a:p>
            <a:pPr indent="0" lvl="0" marL="0" rtl="0" algn="l">
              <a:spcBef>
                <a:spcPts val="0"/>
              </a:spcBef>
              <a:spcAft>
                <a:spcPts val="0"/>
              </a:spcAft>
              <a:buNone/>
            </a:pPr>
            <a:r>
              <a:rPr lang="en" sz="1500">
                <a:solidFill>
                  <a:schemeClr val="dk1"/>
                </a:solidFill>
              </a:rPr>
              <a:t>"The Silent Spring of Rachel Carson"</a:t>
            </a:r>
            <a:endParaRPr sz="15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2BC"/>
        </a:solidFill>
      </p:bgPr>
    </p:bg>
    <p:spTree>
      <p:nvGrpSpPr>
        <p:cNvPr id="314" name="Shape 314"/>
        <p:cNvGrpSpPr/>
        <p:nvPr/>
      </p:nvGrpSpPr>
      <p:grpSpPr>
        <a:xfrm>
          <a:off x="0" y="0"/>
          <a:ext cx="0" cy="0"/>
          <a:chOff x="0" y="0"/>
          <a:chExt cx="0" cy="0"/>
        </a:xfrm>
      </p:grpSpPr>
      <p:pic>
        <p:nvPicPr>
          <p:cNvPr id="315" name="Google Shape;315;p46"/>
          <p:cNvPicPr preferRelativeResize="0"/>
          <p:nvPr/>
        </p:nvPicPr>
        <p:blipFill>
          <a:blip r:embed="rId3">
            <a:alphaModFix/>
          </a:blip>
          <a:stretch>
            <a:fillRect/>
          </a:stretch>
        </p:blipFill>
        <p:spPr>
          <a:xfrm>
            <a:off x="7140628" y="419775"/>
            <a:ext cx="1784122" cy="1696099"/>
          </a:xfrm>
          <a:prstGeom prst="rect">
            <a:avLst/>
          </a:prstGeom>
          <a:noFill/>
          <a:ln>
            <a:noFill/>
          </a:ln>
        </p:spPr>
      </p:pic>
      <p:pic>
        <p:nvPicPr>
          <p:cNvPr id="316" name="Google Shape;316;p46"/>
          <p:cNvPicPr preferRelativeResize="0"/>
          <p:nvPr/>
        </p:nvPicPr>
        <p:blipFill>
          <a:blip r:embed="rId4">
            <a:alphaModFix/>
          </a:blip>
          <a:stretch>
            <a:fillRect/>
          </a:stretch>
        </p:blipFill>
        <p:spPr>
          <a:xfrm>
            <a:off x="5673693" y="204800"/>
            <a:ext cx="827329" cy="1255678"/>
          </a:xfrm>
          <a:prstGeom prst="rect">
            <a:avLst/>
          </a:prstGeom>
          <a:noFill/>
          <a:ln>
            <a:noFill/>
          </a:ln>
        </p:spPr>
      </p:pic>
      <p:pic>
        <p:nvPicPr>
          <p:cNvPr id="317" name="Google Shape;317;p46"/>
          <p:cNvPicPr preferRelativeResize="0"/>
          <p:nvPr/>
        </p:nvPicPr>
        <p:blipFill>
          <a:blip r:embed="rId5">
            <a:alphaModFix/>
          </a:blip>
          <a:stretch>
            <a:fillRect/>
          </a:stretch>
        </p:blipFill>
        <p:spPr>
          <a:xfrm>
            <a:off x="432300" y="2065375"/>
            <a:ext cx="947900" cy="1191789"/>
          </a:xfrm>
          <a:prstGeom prst="rect">
            <a:avLst/>
          </a:prstGeom>
          <a:noFill/>
          <a:ln>
            <a:noFill/>
          </a:ln>
        </p:spPr>
      </p:pic>
      <p:pic>
        <p:nvPicPr>
          <p:cNvPr id="318" name="Google Shape;318;p46"/>
          <p:cNvPicPr preferRelativeResize="0"/>
          <p:nvPr/>
        </p:nvPicPr>
        <p:blipFill>
          <a:blip r:embed="rId6">
            <a:alphaModFix/>
          </a:blip>
          <a:stretch>
            <a:fillRect/>
          </a:stretch>
        </p:blipFill>
        <p:spPr>
          <a:xfrm>
            <a:off x="2011825" y="204800"/>
            <a:ext cx="970956" cy="1279250"/>
          </a:xfrm>
          <a:prstGeom prst="rect">
            <a:avLst/>
          </a:prstGeom>
          <a:noFill/>
          <a:ln>
            <a:noFill/>
          </a:ln>
        </p:spPr>
      </p:pic>
      <p:pic>
        <p:nvPicPr>
          <p:cNvPr id="319" name="Google Shape;319;p46"/>
          <p:cNvPicPr preferRelativeResize="0"/>
          <p:nvPr/>
        </p:nvPicPr>
        <p:blipFill>
          <a:blip r:embed="rId7">
            <a:alphaModFix/>
          </a:blip>
          <a:stretch>
            <a:fillRect/>
          </a:stretch>
        </p:blipFill>
        <p:spPr>
          <a:xfrm>
            <a:off x="4080826" y="204800"/>
            <a:ext cx="884824" cy="1279250"/>
          </a:xfrm>
          <a:prstGeom prst="rect">
            <a:avLst/>
          </a:prstGeom>
          <a:noFill/>
          <a:ln>
            <a:noFill/>
          </a:ln>
        </p:spPr>
      </p:pic>
      <p:pic>
        <p:nvPicPr>
          <p:cNvPr id="320" name="Google Shape;320;p46"/>
          <p:cNvPicPr preferRelativeResize="0"/>
          <p:nvPr/>
        </p:nvPicPr>
        <p:blipFill>
          <a:blip r:embed="rId8">
            <a:alphaModFix/>
          </a:blip>
          <a:stretch>
            <a:fillRect/>
          </a:stretch>
        </p:blipFill>
        <p:spPr>
          <a:xfrm>
            <a:off x="3094913" y="204800"/>
            <a:ext cx="862440" cy="1279249"/>
          </a:xfrm>
          <a:prstGeom prst="rect">
            <a:avLst/>
          </a:prstGeom>
          <a:noFill/>
          <a:ln>
            <a:noFill/>
          </a:ln>
        </p:spPr>
      </p:pic>
      <p:pic>
        <p:nvPicPr>
          <p:cNvPr id="321" name="Google Shape;321;p46"/>
          <p:cNvPicPr preferRelativeResize="0"/>
          <p:nvPr/>
        </p:nvPicPr>
        <p:blipFill>
          <a:blip r:embed="rId9">
            <a:alphaModFix/>
          </a:blip>
          <a:stretch>
            <a:fillRect/>
          </a:stretch>
        </p:blipFill>
        <p:spPr>
          <a:xfrm>
            <a:off x="1760751" y="1977936"/>
            <a:ext cx="945943" cy="1279238"/>
          </a:xfrm>
          <a:prstGeom prst="rect">
            <a:avLst/>
          </a:prstGeom>
          <a:noFill/>
          <a:ln>
            <a:noFill/>
          </a:ln>
        </p:spPr>
      </p:pic>
      <p:pic>
        <p:nvPicPr>
          <p:cNvPr id="322" name="Google Shape;322;p46"/>
          <p:cNvPicPr preferRelativeResize="0"/>
          <p:nvPr/>
        </p:nvPicPr>
        <p:blipFill>
          <a:blip r:embed="rId10">
            <a:alphaModFix/>
          </a:blip>
          <a:stretch>
            <a:fillRect/>
          </a:stretch>
        </p:blipFill>
        <p:spPr>
          <a:xfrm>
            <a:off x="2797323" y="1977936"/>
            <a:ext cx="945942" cy="1277251"/>
          </a:xfrm>
          <a:prstGeom prst="rect">
            <a:avLst/>
          </a:prstGeom>
          <a:noFill/>
          <a:ln>
            <a:noFill/>
          </a:ln>
        </p:spPr>
      </p:pic>
      <p:pic>
        <p:nvPicPr>
          <p:cNvPr id="323" name="Google Shape;323;p46"/>
          <p:cNvPicPr preferRelativeResize="0"/>
          <p:nvPr/>
        </p:nvPicPr>
        <p:blipFill>
          <a:blip r:embed="rId11">
            <a:alphaModFix/>
          </a:blip>
          <a:stretch>
            <a:fillRect/>
          </a:stretch>
        </p:blipFill>
        <p:spPr>
          <a:xfrm>
            <a:off x="3833894" y="1977936"/>
            <a:ext cx="1041129" cy="1277249"/>
          </a:xfrm>
          <a:prstGeom prst="rect">
            <a:avLst/>
          </a:prstGeom>
          <a:noFill/>
          <a:ln>
            <a:noFill/>
          </a:ln>
        </p:spPr>
      </p:pic>
      <p:pic>
        <p:nvPicPr>
          <p:cNvPr id="324" name="Google Shape;324;p46"/>
          <p:cNvPicPr preferRelativeResize="0"/>
          <p:nvPr/>
        </p:nvPicPr>
        <p:blipFill>
          <a:blip r:embed="rId12">
            <a:alphaModFix/>
          </a:blip>
          <a:stretch>
            <a:fillRect/>
          </a:stretch>
        </p:blipFill>
        <p:spPr>
          <a:xfrm>
            <a:off x="4965656" y="1977936"/>
            <a:ext cx="932665" cy="1277249"/>
          </a:xfrm>
          <a:prstGeom prst="rect">
            <a:avLst/>
          </a:prstGeom>
          <a:noFill/>
          <a:ln>
            <a:noFill/>
          </a:ln>
        </p:spPr>
      </p:pic>
      <p:pic>
        <p:nvPicPr>
          <p:cNvPr id="325" name="Google Shape;325;p46"/>
          <p:cNvPicPr preferRelativeResize="0"/>
          <p:nvPr/>
        </p:nvPicPr>
        <p:blipFill>
          <a:blip r:embed="rId13">
            <a:alphaModFix/>
          </a:blip>
          <a:stretch>
            <a:fillRect/>
          </a:stretch>
        </p:blipFill>
        <p:spPr>
          <a:xfrm>
            <a:off x="5988955" y="1977936"/>
            <a:ext cx="974771" cy="1279238"/>
          </a:xfrm>
          <a:prstGeom prst="rect">
            <a:avLst/>
          </a:prstGeom>
          <a:noFill/>
          <a:ln>
            <a:noFill/>
          </a:ln>
        </p:spPr>
      </p:pic>
      <p:sp>
        <p:nvSpPr>
          <p:cNvPr id="326" name="Google Shape;326;p46"/>
          <p:cNvSpPr txBox="1"/>
          <p:nvPr/>
        </p:nvSpPr>
        <p:spPr>
          <a:xfrm>
            <a:off x="1580538" y="3478925"/>
            <a:ext cx="6037800" cy="15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600">
                <a:solidFill>
                  <a:schemeClr val="dk1"/>
                </a:solidFill>
              </a:rPr>
              <a:t>In retrospect, what were the roles of each of these voices in the media?</a:t>
            </a:r>
            <a:endParaRPr b="1" i="1" sz="2600">
              <a:solidFill>
                <a:schemeClr val="dk1"/>
              </a:solidFill>
            </a:endParaRPr>
          </a:p>
          <a:p>
            <a:pPr indent="0" lvl="0" marL="0" rtl="0" algn="l">
              <a:spcBef>
                <a:spcPts val="0"/>
              </a:spcBef>
              <a:spcAft>
                <a:spcPts val="0"/>
              </a:spcAft>
              <a:buNone/>
            </a:pPr>
            <a:r>
              <a:rPr b="1" i="1" lang="en" sz="2600">
                <a:solidFill>
                  <a:schemeClr val="dk1"/>
                </a:solidFill>
              </a:rPr>
              <a:t>Which were ultimately most reliable?</a:t>
            </a:r>
            <a:endParaRPr b="1" i="1" sz="2600">
              <a:solidFill>
                <a:schemeClr val="dk1"/>
              </a:solidFill>
            </a:endParaRPr>
          </a:p>
        </p:txBody>
      </p:sp>
      <p:pic>
        <p:nvPicPr>
          <p:cNvPr id="327" name="Google Shape;327;p46"/>
          <p:cNvPicPr preferRelativeResize="0"/>
          <p:nvPr/>
        </p:nvPicPr>
        <p:blipFill>
          <a:blip r:embed="rId14">
            <a:alphaModFix/>
          </a:blip>
          <a:stretch>
            <a:fillRect/>
          </a:stretch>
        </p:blipFill>
        <p:spPr>
          <a:xfrm>
            <a:off x="223550" y="175250"/>
            <a:ext cx="1287366" cy="16960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2BC"/>
        </a:solidFill>
      </p:bgPr>
    </p:bg>
    <p:spTree>
      <p:nvGrpSpPr>
        <p:cNvPr id="331" name="Shape 331"/>
        <p:cNvGrpSpPr/>
        <p:nvPr/>
      </p:nvGrpSpPr>
      <p:grpSpPr>
        <a:xfrm>
          <a:off x="0" y="0"/>
          <a:ext cx="0" cy="0"/>
          <a:chOff x="0" y="0"/>
          <a:chExt cx="0" cy="0"/>
        </a:xfrm>
      </p:grpSpPr>
      <p:sp>
        <p:nvSpPr>
          <p:cNvPr id="332" name="Google Shape;332;p47"/>
          <p:cNvSpPr txBox="1"/>
          <p:nvPr/>
        </p:nvSpPr>
        <p:spPr>
          <a:xfrm>
            <a:off x="2806700" y="266700"/>
            <a:ext cx="5841900" cy="41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7"/>
          <p:cNvSpPr txBox="1"/>
          <p:nvPr/>
        </p:nvSpPr>
        <p:spPr>
          <a:xfrm>
            <a:off x="3517900" y="655325"/>
            <a:ext cx="5511900" cy="36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Review:</a:t>
            </a:r>
            <a:endParaRPr b="1" sz="2400">
              <a:solidFill>
                <a:schemeClr val="dk1"/>
              </a:solidFill>
            </a:endParaRPr>
          </a:p>
          <a:p>
            <a:pPr indent="0" lvl="0" marL="0" rtl="0" algn="l">
              <a:spcBef>
                <a:spcPts val="0"/>
              </a:spcBef>
              <a:spcAft>
                <a:spcPts val="0"/>
              </a:spcAft>
              <a:buNone/>
            </a:pPr>
            <a:r>
              <a:rPr b="1" i="1" lang="en" sz="2400">
                <a:solidFill>
                  <a:schemeClr val="dk1"/>
                </a:solidFill>
              </a:rPr>
              <a:t>What have you learned about …</a:t>
            </a:r>
            <a:endParaRPr b="1" i="1" sz="2400">
              <a:solidFill>
                <a:schemeClr val="dk1"/>
              </a:solidFill>
            </a:endParaRPr>
          </a:p>
          <a:p>
            <a:pPr indent="0" lvl="0" marL="0" rtl="0" algn="l">
              <a:spcBef>
                <a:spcPts val="0"/>
              </a:spcBef>
              <a:spcAft>
                <a:spcPts val="0"/>
              </a:spcAft>
              <a:buNone/>
            </a:pPr>
            <a:r>
              <a:t/>
            </a:r>
            <a:endParaRPr i="1"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credibility and relevant expertise?</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conflict of interest?</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scientific consensus?</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media gatekeepers (journalists)?</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disinformation &amp; persuasive tactics?</a:t>
            </a:r>
            <a:endParaRPr sz="2400">
              <a:solidFill>
                <a:schemeClr val="dk1"/>
              </a:solidFill>
            </a:endParaRPr>
          </a:p>
        </p:txBody>
      </p:sp>
      <p:pic>
        <p:nvPicPr>
          <p:cNvPr id="334" name="Google Shape;334;p47"/>
          <p:cNvPicPr preferRelativeResize="0"/>
          <p:nvPr/>
        </p:nvPicPr>
        <p:blipFill>
          <a:blip r:embed="rId3">
            <a:alphaModFix/>
          </a:blip>
          <a:stretch>
            <a:fillRect/>
          </a:stretch>
        </p:blipFill>
        <p:spPr>
          <a:xfrm>
            <a:off x="198276" y="258238"/>
            <a:ext cx="3182100" cy="4627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4500F"/>
        </a:solidFill>
      </p:bgPr>
    </p:bg>
    <p:spTree>
      <p:nvGrpSpPr>
        <p:cNvPr id="338" name="Shape 338"/>
        <p:cNvGrpSpPr/>
        <p:nvPr/>
      </p:nvGrpSpPr>
      <p:grpSpPr>
        <a:xfrm>
          <a:off x="0" y="0"/>
          <a:ext cx="0" cy="0"/>
          <a:chOff x="0" y="0"/>
          <a:chExt cx="0" cy="0"/>
        </a:xfrm>
      </p:grpSpPr>
      <p:pic>
        <p:nvPicPr>
          <p:cNvPr id="339" name="Google Shape;339;p48"/>
          <p:cNvPicPr preferRelativeResize="0"/>
          <p:nvPr/>
        </p:nvPicPr>
        <p:blipFill>
          <a:blip r:embed="rId3">
            <a:alphaModFix/>
          </a:blip>
          <a:stretch>
            <a:fillRect/>
          </a:stretch>
        </p:blipFill>
        <p:spPr>
          <a:xfrm>
            <a:off x="622300" y="846525"/>
            <a:ext cx="2929776" cy="2250150"/>
          </a:xfrm>
          <a:prstGeom prst="rect">
            <a:avLst/>
          </a:prstGeom>
          <a:noFill/>
          <a:ln>
            <a:noFill/>
          </a:ln>
        </p:spPr>
      </p:pic>
      <p:pic>
        <p:nvPicPr>
          <p:cNvPr id="340" name="Google Shape;340;p48"/>
          <p:cNvPicPr preferRelativeResize="0"/>
          <p:nvPr/>
        </p:nvPicPr>
        <p:blipFill>
          <a:blip r:embed="rId4">
            <a:alphaModFix/>
          </a:blip>
          <a:stretch>
            <a:fillRect/>
          </a:stretch>
        </p:blipFill>
        <p:spPr>
          <a:xfrm>
            <a:off x="4094417" y="846525"/>
            <a:ext cx="1719008" cy="2250150"/>
          </a:xfrm>
          <a:prstGeom prst="rect">
            <a:avLst/>
          </a:prstGeom>
          <a:noFill/>
          <a:ln>
            <a:noFill/>
          </a:ln>
        </p:spPr>
      </p:pic>
      <p:sp>
        <p:nvSpPr>
          <p:cNvPr id="341" name="Google Shape;341;p48"/>
          <p:cNvSpPr txBox="1"/>
          <p:nvPr/>
        </p:nvSpPr>
        <p:spPr>
          <a:xfrm>
            <a:off x="2355900" y="248900"/>
            <a:ext cx="44322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Sources &amp; Additional Reading/Activities</a:t>
            </a:r>
            <a:endParaRPr sz="1800">
              <a:solidFill>
                <a:schemeClr val="lt1"/>
              </a:solidFill>
            </a:endParaRPr>
          </a:p>
        </p:txBody>
      </p:sp>
      <p:pic>
        <p:nvPicPr>
          <p:cNvPr id="342" name="Google Shape;342;p48"/>
          <p:cNvPicPr preferRelativeResize="0"/>
          <p:nvPr/>
        </p:nvPicPr>
        <p:blipFill>
          <a:blip r:embed="rId5">
            <a:alphaModFix/>
          </a:blip>
          <a:stretch>
            <a:fillRect/>
          </a:stretch>
        </p:blipFill>
        <p:spPr>
          <a:xfrm>
            <a:off x="6766789" y="1151326"/>
            <a:ext cx="1196975" cy="1009025"/>
          </a:xfrm>
          <a:prstGeom prst="rect">
            <a:avLst/>
          </a:prstGeom>
          <a:noFill/>
          <a:ln>
            <a:noFill/>
          </a:ln>
        </p:spPr>
      </p:pic>
      <p:pic>
        <p:nvPicPr>
          <p:cNvPr id="343" name="Google Shape;343;p48">
            <a:hlinkClick r:id="rId6"/>
          </p:cNvPr>
          <p:cNvPicPr preferRelativeResize="0"/>
          <p:nvPr/>
        </p:nvPicPr>
        <p:blipFill>
          <a:blip r:embed="rId7">
            <a:alphaModFix/>
          </a:blip>
          <a:stretch>
            <a:fillRect/>
          </a:stretch>
        </p:blipFill>
        <p:spPr>
          <a:xfrm>
            <a:off x="2387600" y="3733125"/>
            <a:ext cx="4368799" cy="942876"/>
          </a:xfrm>
          <a:prstGeom prst="rect">
            <a:avLst/>
          </a:prstGeom>
          <a:noFill/>
          <a:ln>
            <a:noFill/>
          </a:ln>
        </p:spPr>
      </p:pic>
      <p:sp>
        <p:nvSpPr>
          <p:cNvPr id="344" name="Google Shape;344;p48"/>
          <p:cNvSpPr txBox="1"/>
          <p:nvPr/>
        </p:nvSpPr>
        <p:spPr>
          <a:xfrm>
            <a:off x="889738" y="3096675"/>
            <a:ext cx="23949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lt1"/>
                </a:solidFill>
                <a:hlinkClick r:id="rId8">
                  <a:extLst>
                    <a:ext uri="{A12FA001-AC4F-418D-AE19-62706E023703}">
                      <ahyp:hlinkClr val="tx"/>
                    </a:ext>
                  </a:extLst>
                </a:hlinkClick>
              </a:rPr>
              <a:t>http://pesticides1963.net</a:t>
            </a:r>
            <a:endParaRPr sz="1800">
              <a:solidFill>
                <a:schemeClr val="lt1"/>
              </a:solidFill>
            </a:endParaRPr>
          </a:p>
        </p:txBody>
      </p:sp>
      <p:sp>
        <p:nvSpPr>
          <p:cNvPr id="345" name="Google Shape;345;p48"/>
          <p:cNvSpPr txBox="1"/>
          <p:nvPr/>
        </p:nvSpPr>
        <p:spPr>
          <a:xfrm>
            <a:off x="3991825" y="3096675"/>
            <a:ext cx="1924200" cy="4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lt1"/>
                </a:solidFill>
                <a:hlinkClick r:id="rId9">
                  <a:extLst>
                    <a:ext uri="{A12FA001-AC4F-418D-AE19-62706E023703}">
                      <ahyp:hlinkClr val="tx"/>
                    </a:ext>
                  </a:extLst>
                </a:hlinkClick>
              </a:rPr>
              <a:t>http://doingbiology.net/carson.htm</a:t>
            </a:r>
            <a:endParaRPr sz="1800">
              <a:solidFill>
                <a:schemeClr val="lt1"/>
              </a:solidFill>
            </a:endParaRPr>
          </a:p>
        </p:txBody>
      </p:sp>
      <p:sp>
        <p:nvSpPr>
          <p:cNvPr id="346" name="Google Shape;346;p48"/>
          <p:cNvSpPr txBox="1"/>
          <p:nvPr/>
        </p:nvSpPr>
        <p:spPr>
          <a:xfrm>
            <a:off x="6289325" y="2077800"/>
            <a:ext cx="2151900" cy="6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lt1"/>
                </a:solidFill>
                <a:hlinkClick r:id="rId10">
                  <a:extLst>
                    <a:ext uri="{A12FA001-AC4F-418D-AE19-62706E023703}">
                      <ahyp:hlinkClr val="tx"/>
                    </a:ext>
                  </a:extLst>
                </a:hlinkClick>
              </a:rPr>
              <a:t>http://shipseducation.net/misinfo/library.htm</a:t>
            </a:r>
            <a:endParaRPr sz="1800">
              <a:solidFill>
                <a:schemeClr val="lt1"/>
              </a:solidFill>
            </a:endParaRPr>
          </a:p>
        </p:txBody>
      </p:sp>
      <p:sp>
        <p:nvSpPr>
          <p:cNvPr id="347" name="Google Shape;347;p48"/>
          <p:cNvSpPr txBox="1"/>
          <p:nvPr/>
        </p:nvSpPr>
        <p:spPr>
          <a:xfrm>
            <a:off x="3107100" y="4599800"/>
            <a:ext cx="2929800" cy="4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lt1"/>
                </a:solidFill>
                <a:hlinkClick r:id="rId11">
                  <a:extLst>
                    <a:ext uri="{A12FA001-AC4F-418D-AE19-62706E023703}">
                      <ahyp:hlinkClr val="tx"/>
                    </a:ext>
                  </a:extLst>
                </a:hlinkClick>
              </a:rPr>
              <a:t>http://shipseducagtion.net/misinfo</a:t>
            </a:r>
            <a:endParaRPr sz="18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2135600" y="152400"/>
            <a:ext cx="4872810" cy="4838700"/>
          </a:xfrm>
          <a:prstGeom prst="rect">
            <a:avLst/>
          </a:prstGeom>
          <a:noFill/>
          <a:ln>
            <a:noFill/>
          </a:ln>
        </p:spPr>
      </p:pic>
      <p:sp>
        <p:nvSpPr>
          <p:cNvPr id="78" name="Google Shape;78;p16">
            <a:hlinkClick r:id="rId4"/>
          </p:cNvPr>
          <p:cNvSpPr txBox="1"/>
          <p:nvPr/>
        </p:nvSpPr>
        <p:spPr>
          <a:xfrm>
            <a:off x="458350" y="1431050"/>
            <a:ext cx="3042900" cy="4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dk1"/>
                </a:solidFill>
                <a:hlinkClick r:id="rId5">
                  <a:extLst>
                    <a:ext uri="{A12FA001-AC4F-418D-AE19-62706E023703}">
                      <ahyp:hlinkClr val="tx"/>
                    </a:ext>
                  </a:extLst>
                </a:hlinkClick>
              </a:rPr>
              <a:t>Walk Right In </a:t>
            </a:r>
            <a:endParaRPr sz="1800">
              <a:solidFill>
                <a:schemeClr val="dk1"/>
              </a:solidFill>
            </a:endParaRPr>
          </a:p>
        </p:txBody>
      </p:sp>
      <p:sp>
        <p:nvSpPr>
          <p:cNvPr id="79" name="Google Shape;79;p16">
            <a:hlinkClick r:id="rId6"/>
          </p:cNvPr>
          <p:cNvSpPr/>
          <p:nvPr/>
        </p:nvSpPr>
        <p:spPr>
          <a:xfrm>
            <a:off x="2135600" y="1349550"/>
            <a:ext cx="1365600" cy="768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6">
            <a:hlinkClick r:id="rId7"/>
          </p:cNvPr>
          <p:cNvSpPr/>
          <p:nvPr/>
        </p:nvSpPr>
        <p:spPr>
          <a:xfrm>
            <a:off x="2151625" y="2169425"/>
            <a:ext cx="1365600" cy="662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6">
            <a:hlinkClick r:id="rId8"/>
          </p:cNvPr>
          <p:cNvSpPr txBox="1"/>
          <p:nvPr/>
        </p:nvSpPr>
        <p:spPr>
          <a:xfrm>
            <a:off x="483875" y="2131625"/>
            <a:ext cx="3144300" cy="4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dk1"/>
                </a:solidFill>
                <a:hlinkClick r:id="rId9">
                  <a:extLst>
                    <a:ext uri="{A12FA001-AC4F-418D-AE19-62706E023703}">
                      <ahyp:hlinkClr val="tx"/>
                    </a:ext>
                  </a:extLst>
                </a:hlinkClick>
              </a:rPr>
              <a:t>Sukiyaki</a:t>
            </a:r>
            <a:r>
              <a:rPr lang="en" sz="1800" u="sng">
                <a:solidFill>
                  <a:schemeClr val="dk1"/>
                </a:solidFill>
                <a:hlinkClick r:id="rId10">
                  <a:extLst>
                    <a:ext uri="{A12FA001-AC4F-418D-AE19-62706E023703}">
                      <ahyp:hlinkClr val="tx"/>
                    </a:ext>
                  </a:extLst>
                </a:hlinkClick>
              </a:rPr>
              <a:t> </a:t>
            </a:r>
            <a:endParaRPr sz="1800">
              <a:solidFill>
                <a:schemeClr val="dk1"/>
              </a:solidFill>
            </a:endParaRPr>
          </a:p>
        </p:txBody>
      </p:sp>
      <p:sp>
        <p:nvSpPr>
          <p:cNvPr id="82" name="Google Shape;82;p16"/>
          <p:cNvSpPr txBox="1"/>
          <p:nvPr/>
        </p:nvSpPr>
        <p:spPr>
          <a:xfrm>
            <a:off x="7052925" y="147500"/>
            <a:ext cx="1769700" cy="9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rgbClr val="1155CC"/>
                </a:solidFill>
              </a:rPr>
              <a:t>Click on any title to listen </a:t>
            </a:r>
            <a:endParaRPr i="1" sz="1800">
              <a:solidFill>
                <a:srgbClr val="1155CC"/>
              </a:solidFill>
            </a:endParaRPr>
          </a:p>
          <a:p>
            <a:pPr indent="0" lvl="0" marL="0" rtl="0" algn="l">
              <a:spcBef>
                <a:spcPts val="0"/>
              </a:spcBef>
              <a:spcAft>
                <a:spcPts val="0"/>
              </a:spcAft>
              <a:buNone/>
            </a:pPr>
            <a:r>
              <a:rPr i="1" lang="en" sz="1800">
                <a:solidFill>
                  <a:srgbClr val="1155CC"/>
                </a:solidFill>
              </a:rPr>
              <a:t>on YouTube</a:t>
            </a:r>
            <a:endParaRPr i="1" sz="1800">
              <a:solidFill>
                <a:srgbClr val="1155CC"/>
              </a:solidFill>
            </a:endParaRPr>
          </a:p>
        </p:txBody>
      </p:sp>
      <p:sp>
        <p:nvSpPr>
          <p:cNvPr id="83" name="Google Shape;83;p16"/>
          <p:cNvSpPr txBox="1"/>
          <p:nvPr/>
        </p:nvSpPr>
        <p:spPr>
          <a:xfrm>
            <a:off x="127325" y="246800"/>
            <a:ext cx="2024400" cy="7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1155CC"/>
                </a:solidFill>
              </a:rPr>
              <a:t>Let's step back in time to 1963…</a:t>
            </a:r>
            <a:endParaRPr b="1" sz="1800">
              <a:solidFill>
                <a:srgbClr val="1155CC"/>
              </a:solidFill>
            </a:endParaRPr>
          </a:p>
        </p:txBody>
      </p:sp>
      <p:sp>
        <p:nvSpPr>
          <p:cNvPr id="84" name="Google Shape;84;p16">
            <a:hlinkClick r:id="rId11"/>
          </p:cNvPr>
          <p:cNvSpPr/>
          <p:nvPr/>
        </p:nvSpPr>
        <p:spPr>
          <a:xfrm>
            <a:off x="5627300" y="1418275"/>
            <a:ext cx="1381200" cy="58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6"/>
          <p:cNvSpPr txBox="1"/>
          <p:nvPr/>
        </p:nvSpPr>
        <p:spPr>
          <a:xfrm>
            <a:off x="5779725" y="1431050"/>
            <a:ext cx="3042900" cy="432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dk1"/>
                </a:solidFill>
                <a:hlinkClick r:id="rId12">
                  <a:extLst>
                    <a:ext uri="{A12FA001-AC4F-418D-AE19-62706E023703}">
                      <ahyp:hlinkClr val="tx"/>
                    </a:ext>
                  </a:extLst>
                </a:hlinkClick>
              </a:rPr>
              <a:t>Blue Velvet</a:t>
            </a:r>
            <a:r>
              <a:rPr lang="en" sz="1800" u="sng">
                <a:solidFill>
                  <a:schemeClr val="dk1"/>
                </a:solidFill>
                <a:hlinkClick r:id="rId13">
                  <a:extLst>
                    <a:ext uri="{A12FA001-AC4F-418D-AE19-62706E023703}">
                      <ahyp:hlinkClr val="tx"/>
                    </a:ext>
                  </a:extLst>
                </a:hlinkClick>
              </a:rPr>
              <a:t> </a:t>
            </a:r>
            <a:endParaRPr sz="1800">
              <a:solidFill>
                <a:schemeClr val="dk1"/>
              </a:solidFill>
            </a:endParaRPr>
          </a:p>
        </p:txBody>
      </p:sp>
      <p:sp>
        <p:nvSpPr>
          <p:cNvPr id="86" name="Google Shape;86;p16">
            <a:hlinkClick r:id="rId14"/>
          </p:cNvPr>
          <p:cNvSpPr txBox="1"/>
          <p:nvPr/>
        </p:nvSpPr>
        <p:spPr>
          <a:xfrm>
            <a:off x="458375" y="2882575"/>
            <a:ext cx="30429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dk1"/>
                </a:solidFill>
                <a:hlinkClick r:id="rId15">
                  <a:extLst>
                    <a:ext uri="{A12FA001-AC4F-418D-AE19-62706E023703}">
                      <ahyp:hlinkClr val="tx"/>
                    </a:ext>
                  </a:extLst>
                </a:hlinkClick>
              </a:rPr>
              <a:t>Hey Paula</a:t>
            </a:r>
            <a:endParaRPr sz="1800">
              <a:solidFill>
                <a:schemeClr val="dk1"/>
              </a:solidFill>
            </a:endParaRPr>
          </a:p>
        </p:txBody>
      </p:sp>
      <p:sp>
        <p:nvSpPr>
          <p:cNvPr id="87" name="Google Shape;87;p16">
            <a:hlinkClick r:id="rId16"/>
          </p:cNvPr>
          <p:cNvSpPr txBox="1"/>
          <p:nvPr/>
        </p:nvSpPr>
        <p:spPr>
          <a:xfrm>
            <a:off x="483875" y="3579425"/>
            <a:ext cx="3144300" cy="4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dk1"/>
                </a:solidFill>
                <a:hlinkClick r:id="rId17">
                  <a:extLst>
                    <a:ext uri="{A12FA001-AC4F-418D-AE19-62706E023703}">
                      <ahyp:hlinkClr val="tx"/>
                    </a:ext>
                  </a:extLst>
                </a:hlinkClick>
              </a:rPr>
              <a:t>Pipeline</a:t>
            </a:r>
            <a:endParaRPr sz="1800">
              <a:solidFill>
                <a:schemeClr val="dk1"/>
              </a:solidFill>
            </a:endParaRPr>
          </a:p>
        </p:txBody>
      </p:sp>
      <p:sp>
        <p:nvSpPr>
          <p:cNvPr id="88" name="Google Shape;88;p16">
            <a:hlinkClick r:id="rId18"/>
          </p:cNvPr>
          <p:cNvSpPr txBox="1"/>
          <p:nvPr/>
        </p:nvSpPr>
        <p:spPr>
          <a:xfrm>
            <a:off x="483875" y="4143200"/>
            <a:ext cx="3144300" cy="662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800" u="sng">
                <a:solidFill>
                  <a:schemeClr val="dk1"/>
                </a:solidFill>
                <a:hlinkClick r:id="rId19">
                  <a:extLst>
                    <a:ext uri="{A12FA001-AC4F-418D-AE19-62706E023703}">
                      <ahyp:hlinkClr val="tx"/>
                    </a:ext>
                  </a:extLst>
                </a:hlinkClick>
              </a:rPr>
              <a:t>Rhythm of </a:t>
            </a:r>
            <a:endParaRPr sz="1800">
              <a:solidFill>
                <a:schemeClr val="dk1"/>
              </a:solidFill>
            </a:endParaRPr>
          </a:p>
          <a:p>
            <a:pPr indent="0" lvl="0" marL="0" rtl="0" algn="l">
              <a:lnSpc>
                <a:spcPct val="90000"/>
              </a:lnSpc>
              <a:spcBef>
                <a:spcPts val="0"/>
              </a:spcBef>
              <a:spcAft>
                <a:spcPts val="0"/>
              </a:spcAft>
              <a:buNone/>
            </a:pPr>
            <a:r>
              <a:rPr lang="en" sz="1800" u="sng">
                <a:solidFill>
                  <a:schemeClr val="dk1"/>
                </a:solidFill>
                <a:hlinkClick r:id="rId20">
                  <a:extLst>
                    <a:ext uri="{A12FA001-AC4F-418D-AE19-62706E023703}">
                      <ahyp:hlinkClr val="tx"/>
                    </a:ext>
                  </a:extLst>
                </a:hlinkClick>
              </a:rPr>
              <a:t>the Rain</a:t>
            </a:r>
            <a:endParaRPr sz="1800">
              <a:solidFill>
                <a:schemeClr val="dk1"/>
              </a:solidFill>
            </a:endParaRPr>
          </a:p>
        </p:txBody>
      </p:sp>
      <p:sp>
        <p:nvSpPr>
          <p:cNvPr id="89" name="Google Shape;89;p16">
            <a:hlinkClick r:id="rId21"/>
          </p:cNvPr>
          <p:cNvSpPr txBox="1"/>
          <p:nvPr/>
        </p:nvSpPr>
        <p:spPr>
          <a:xfrm>
            <a:off x="5779725" y="2041950"/>
            <a:ext cx="3042900" cy="662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dk1"/>
                </a:solidFill>
                <a:hlinkClick r:id="rId22">
                  <a:extLst>
                    <a:ext uri="{A12FA001-AC4F-418D-AE19-62706E023703}">
                      <ahyp:hlinkClr val="tx"/>
                    </a:ext>
                  </a:extLst>
                </a:hlinkClick>
              </a:rPr>
              <a:t>Dominique</a:t>
            </a:r>
            <a:r>
              <a:rPr lang="en" sz="1800"/>
              <a:t> </a:t>
            </a:r>
            <a:endParaRPr sz="1800">
              <a:solidFill>
                <a:schemeClr val="dk1"/>
              </a:solidFill>
            </a:endParaRPr>
          </a:p>
        </p:txBody>
      </p:sp>
      <p:sp>
        <p:nvSpPr>
          <p:cNvPr id="90" name="Google Shape;90;p16">
            <a:hlinkClick r:id="rId23"/>
          </p:cNvPr>
          <p:cNvSpPr txBox="1"/>
          <p:nvPr/>
        </p:nvSpPr>
        <p:spPr>
          <a:xfrm>
            <a:off x="5716225" y="2679113"/>
            <a:ext cx="3042900" cy="768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dk1"/>
                </a:solidFill>
                <a:hlinkClick r:id="rId24">
                  <a:extLst>
                    <a:ext uri="{A12FA001-AC4F-418D-AE19-62706E023703}">
                      <ahyp:hlinkClr val="tx"/>
                    </a:ext>
                  </a:extLst>
                </a:hlinkClick>
              </a:rPr>
              <a:t>I'm Leaving It</a:t>
            </a:r>
            <a:endParaRPr sz="1800">
              <a:solidFill>
                <a:schemeClr val="dk1"/>
              </a:solidFill>
            </a:endParaRPr>
          </a:p>
          <a:p>
            <a:pPr indent="0" lvl="0" marL="0" rtl="0" algn="r">
              <a:spcBef>
                <a:spcPts val="0"/>
              </a:spcBef>
              <a:spcAft>
                <a:spcPts val="0"/>
              </a:spcAft>
              <a:buNone/>
            </a:pPr>
            <a:r>
              <a:rPr lang="en" sz="1800" u="sng">
                <a:solidFill>
                  <a:schemeClr val="dk1"/>
                </a:solidFill>
                <a:hlinkClick r:id="rId25">
                  <a:extLst>
                    <a:ext uri="{A12FA001-AC4F-418D-AE19-62706E023703}">
                      <ahyp:hlinkClr val="tx"/>
                    </a:ext>
                  </a:extLst>
                </a:hlinkClick>
              </a:rPr>
              <a:t>Up to You</a:t>
            </a:r>
            <a:r>
              <a:rPr lang="en" sz="1800" u="sng">
                <a:solidFill>
                  <a:schemeClr val="dk1"/>
                </a:solidFill>
                <a:hlinkClick r:id="rId26">
                  <a:extLst>
                    <a:ext uri="{A12FA001-AC4F-418D-AE19-62706E023703}">
                      <ahyp:hlinkClr val="tx"/>
                    </a:ext>
                  </a:extLst>
                </a:hlinkClick>
              </a:rPr>
              <a:t> </a:t>
            </a:r>
            <a:endParaRPr sz="1800">
              <a:solidFill>
                <a:schemeClr val="dk1"/>
              </a:solidFill>
            </a:endParaRPr>
          </a:p>
        </p:txBody>
      </p:sp>
      <p:sp>
        <p:nvSpPr>
          <p:cNvPr id="91" name="Google Shape;91;p16">
            <a:hlinkClick r:id="rId27"/>
          </p:cNvPr>
          <p:cNvSpPr txBox="1"/>
          <p:nvPr/>
        </p:nvSpPr>
        <p:spPr>
          <a:xfrm>
            <a:off x="5716225" y="3468975"/>
            <a:ext cx="3042900" cy="8694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en" sz="1700" u="sng">
                <a:solidFill>
                  <a:schemeClr val="dk1"/>
                </a:solidFill>
                <a:hlinkClick r:id="rId28">
                  <a:extLst>
                    <a:ext uri="{A12FA001-AC4F-418D-AE19-62706E023703}">
                      <ahyp:hlinkClr val="tx"/>
                    </a:ext>
                  </a:extLst>
                </a:hlinkClick>
              </a:rPr>
              <a:t>Sally, Go 'Round</a:t>
            </a:r>
            <a:endParaRPr sz="1700">
              <a:solidFill>
                <a:schemeClr val="dk1"/>
              </a:solidFill>
            </a:endParaRPr>
          </a:p>
          <a:p>
            <a:pPr indent="0" lvl="0" marL="0" rtl="0" algn="r">
              <a:lnSpc>
                <a:spcPct val="90000"/>
              </a:lnSpc>
              <a:spcBef>
                <a:spcPts val="0"/>
              </a:spcBef>
              <a:spcAft>
                <a:spcPts val="0"/>
              </a:spcAft>
              <a:buNone/>
            </a:pPr>
            <a:r>
              <a:rPr lang="en" sz="1700" u="sng">
                <a:solidFill>
                  <a:schemeClr val="dk1"/>
                </a:solidFill>
                <a:hlinkClick r:id="rId29">
                  <a:extLst>
                    <a:ext uri="{A12FA001-AC4F-418D-AE19-62706E023703}">
                      <ahyp:hlinkClr val="tx"/>
                    </a:ext>
                  </a:extLst>
                </a:hlinkClick>
              </a:rPr>
              <a:t>the Roses</a:t>
            </a:r>
            <a:r>
              <a:rPr lang="en" sz="1700" u="sng">
                <a:solidFill>
                  <a:schemeClr val="dk1"/>
                </a:solidFill>
                <a:hlinkClick r:id="rId30">
                  <a:extLst>
                    <a:ext uri="{A12FA001-AC4F-418D-AE19-62706E023703}">
                      <ahyp:hlinkClr val="tx"/>
                    </a:ext>
                  </a:extLst>
                </a:hlinkClick>
              </a:rPr>
              <a:t> </a:t>
            </a:r>
            <a:endParaRPr sz="1700">
              <a:solidFill>
                <a:schemeClr val="dk1"/>
              </a:solidFill>
            </a:endParaRPr>
          </a:p>
        </p:txBody>
      </p:sp>
      <p:sp>
        <p:nvSpPr>
          <p:cNvPr id="92" name="Google Shape;92;p16"/>
          <p:cNvSpPr txBox="1"/>
          <p:nvPr/>
        </p:nvSpPr>
        <p:spPr>
          <a:xfrm>
            <a:off x="5703525" y="4390150"/>
            <a:ext cx="3042900" cy="662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u="sng">
                <a:solidFill>
                  <a:schemeClr val="dk1"/>
                </a:solidFill>
                <a:hlinkClick r:id="rId31">
                  <a:extLst>
                    <a:ext uri="{A12FA001-AC4F-418D-AE19-62706E023703}">
                      <ahyp:hlinkClr val="tx"/>
                    </a:ext>
                  </a:extLst>
                </a:hlinkClick>
              </a:rPr>
              <a:t>Wipe Out</a:t>
            </a:r>
            <a:r>
              <a:rPr lang="en" sz="1800" u="sng">
                <a:solidFill>
                  <a:schemeClr val="dk1"/>
                </a:solidFill>
                <a:hlinkClick r:id="rId32">
                  <a:extLst>
                    <a:ext uri="{A12FA001-AC4F-418D-AE19-62706E023703}">
                      <ahyp:hlinkClr val="tx"/>
                    </a:ext>
                  </a:extLst>
                </a:hlinkClick>
              </a:rPr>
              <a:t>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7"/>
          <p:cNvPicPr preferRelativeResize="0"/>
          <p:nvPr/>
        </p:nvPicPr>
        <p:blipFill>
          <a:blip r:embed="rId3">
            <a:alphaModFix/>
          </a:blip>
          <a:stretch>
            <a:fillRect/>
          </a:stretch>
        </p:blipFill>
        <p:spPr>
          <a:xfrm>
            <a:off x="1081250" y="700600"/>
            <a:ext cx="4580800" cy="2907500"/>
          </a:xfrm>
          <a:prstGeom prst="rect">
            <a:avLst/>
          </a:prstGeom>
          <a:noFill/>
          <a:ln>
            <a:noFill/>
          </a:ln>
        </p:spPr>
      </p:pic>
      <p:sp>
        <p:nvSpPr>
          <p:cNvPr id="98" name="Google Shape;98;p17"/>
          <p:cNvSpPr txBox="1"/>
          <p:nvPr/>
        </p:nvSpPr>
        <p:spPr>
          <a:xfrm>
            <a:off x="203700" y="170600"/>
            <a:ext cx="37812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200">
                <a:solidFill>
                  <a:schemeClr val="dk1"/>
                </a:solidFill>
              </a:rPr>
              <a:t>In the news…</a:t>
            </a:r>
            <a:endParaRPr b="1" i="1" sz="2200">
              <a:solidFill>
                <a:schemeClr val="dk1"/>
              </a:solidFill>
            </a:endParaRPr>
          </a:p>
        </p:txBody>
      </p:sp>
      <p:pic>
        <p:nvPicPr>
          <p:cNvPr id="99" name="Google Shape;99;p17"/>
          <p:cNvPicPr preferRelativeResize="0"/>
          <p:nvPr/>
        </p:nvPicPr>
        <p:blipFill>
          <a:blip r:embed="rId4">
            <a:alphaModFix/>
          </a:blip>
          <a:stretch>
            <a:fillRect/>
          </a:stretch>
        </p:blipFill>
        <p:spPr>
          <a:xfrm>
            <a:off x="5893725" y="700600"/>
            <a:ext cx="2880875" cy="1835998"/>
          </a:xfrm>
          <a:prstGeom prst="rect">
            <a:avLst/>
          </a:prstGeom>
          <a:noFill/>
          <a:ln>
            <a:noFill/>
          </a:ln>
        </p:spPr>
      </p:pic>
      <p:pic>
        <p:nvPicPr>
          <p:cNvPr id="100" name="Google Shape;100;p17"/>
          <p:cNvPicPr preferRelativeResize="0"/>
          <p:nvPr/>
        </p:nvPicPr>
        <p:blipFill>
          <a:blip r:embed="rId5">
            <a:alphaModFix/>
          </a:blip>
          <a:stretch>
            <a:fillRect/>
          </a:stretch>
        </p:blipFill>
        <p:spPr>
          <a:xfrm>
            <a:off x="5895837" y="2790300"/>
            <a:ext cx="2876644" cy="1836000"/>
          </a:xfrm>
          <a:prstGeom prst="rect">
            <a:avLst/>
          </a:prstGeom>
          <a:noFill/>
          <a:ln>
            <a:noFill/>
          </a:ln>
        </p:spPr>
      </p:pic>
      <p:sp>
        <p:nvSpPr>
          <p:cNvPr id="101" name="Google Shape;101;p17"/>
          <p:cNvSpPr txBox="1"/>
          <p:nvPr/>
        </p:nvSpPr>
        <p:spPr>
          <a:xfrm>
            <a:off x="534150" y="3689550"/>
            <a:ext cx="5127900" cy="12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Sept. 30, 1962 — Chief U.S. Marshal James McShane and Assistant Attorney General for Civil Rights John Doar guard James Meredith from harm, as Federal marshals under direction of President John F. Kennedy, arrive at the University of Mississippi ("Ole Miss") to allow Meredith admission, against actions by the University and governor, and with much student protest.</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256050" y="469375"/>
            <a:ext cx="3428412" cy="3274125"/>
          </a:xfrm>
          <a:prstGeom prst="rect">
            <a:avLst/>
          </a:prstGeom>
          <a:noFill/>
          <a:ln cap="flat" cmpd="sng" w="9525">
            <a:solidFill>
              <a:schemeClr val="dk1"/>
            </a:solidFill>
            <a:prstDash val="solid"/>
            <a:round/>
            <a:headEnd len="sm" w="sm" type="none"/>
            <a:tailEnd len="sm" w="sm" type="none"/>
          </a:ln>
        </p:spPr>
      </p:pic>
      <p:pic>
        <p:nvPicPr>
          <p:cNvPr id="107" name="Google Shape;107;p18"/>
          <p:cNvPicPr preferRelativeResize="0"/>
          <p:nvPr/>
        </p:nvPicPr>
        <p:blipFill>
          <a:blip r:embed="rId4">
            <a:alphaModFix/>
          </a:blip>
          <a:stretch>
            <a:fillRect/>
          </a:stretch>
        </p:blipFill>
        <p:spPr>
          <a:xfrm>
            <a:off x="3846875" y="469373"/>
            <a:ext cx="5093075" cy="3274127"/>
          </a:xfrm>
          <a:prstGeom prst="rect">
            <a:avLst/>
          </a:prstGeom>
          <a:noFill/>
          <a:ln cap="flat" cmpd="sng" w="9525">
            <a:solidFill>
              <a:schemeClr val="dk1"/>
            </a:solidFill>
            <a:prstDash val="solid"/>
            <a:round/>
            <a:headEnd len="sm" w="sm" type="none"/>
            <a:tailEnd len="sm" w="sm" type="none"/>
          </a:ln>
        </p:spPr>
      </p:pic>
      <p:sp>
        <p:nvSpPr>
          <p:cNvPr id="108" name="Google Shape;108;p18"/>
          <p:cNvSpPr txBox="1"/>
          <p:nvPr/>
        </p:nvSpPr>
        <p:spPr>
          <a:xfrm>
            <a:off x="2008050" y="3893250"/>
            <a:ext cx="5261700" cy="5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May 16, 1963 — Gordon Cooper completes the longest manned Mercury spaceflight: 34 hrs, 40 mins. </a:t>
            </a: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1714613" y="114200"/>
            <a:ext cx="5364075" cy="4023050"/>
          </a:xfrm>
          <a:prstGeom prst="rect">
            <a:avLst/>
          </a:prstGeom>
          <a:noFill/>
          <a:ln cap="flat" cmpd="sng" w="9525">
            <a:solidFill>
              <a:schemeClr val="dk1"/>
            </a:solidFill>
            <a:prstDash val="solid"/>
            <a:round/>
            <a:headEnd len="sm" w="sm" type="none"/>
            <a:tailEnd len="sm" w="sm" type="none"/>
          </a:ln>
        </p:spPr>
      </p:pic>
      <p:sp>
        <p:nvSpPr>
          <p:cNvPr id="114" name="Google Shape;114;p19"/>
          <p:cNvSpPr txBox="1"/>
          <p:nvPr/>
        </p:nvSpPr>
        <p:spPr>
          <a:xfrm>
            <a:off x="1676413" y="4188650"/>
            <a:ext cx="5440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June 19, 1963 — Russian Valentina Tereshkova is the first woman in space, doubling Cooper's time. The space race is emblematic of political tensions between the U.S. and the U.S.S.R.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1371600" y="152400"/>
            <a:ext cx="3787534" cy="4838699"/>
          </a:xfrm>
          <a:prstGeom prst="rect">
            <a:avLst/>
          </a:prstGeom>
          <a:noFill/>
          <a:ln cap="flat" cmpd="sng" w="9525">
            <a:solidFill>
              <a:schemeClr val="dk1"/>
            </a:solidFill>
            <a:prstDash val="solid"/>
            <a:round/>
            <a:headEnd len="sm" w="sm" type="none"/>
            <a:tailEnd len="sm" w="sm" type="none"/>
          </a:ln>
        </p:spPr>
      </p:pic>
      <p:sp>
        <p:nvSpPr>
          <p:cNvPr id="120" name="Google Shape;120;p20"/>
          <p:cNvSpPr txBox="1"/>
          <p:nvPr/>
        </p:nvSpPr>
        <p:spPr>
          <a:xfrm>
            <a:off x="5321750" y="1604150"/>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July 25, 1963 — The United States, United Kingdom, and the U.S.S.R. sign a Nuclear Test Ban Treaty -- outlawing atmospheric testing. The fifteenth and last nuclear test occurred last year.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a:blip r:embed="rId3">
            <a:alphaModFix/>
          </a:blip>
          <a:stretch>
            <a:fillRect/>
          </a:stretch>
        </p:blipFill>
        <p:spPr>
          <a:xfrm>
            <a:off x="1485450" y="152400"/>
            <a:ext cx="2752725" cy="4152900"/>
          </a:xfrm>
          <a:prstGeom prst="rect">
            <a:avLst/>
          </a:prstGeom>
          <a:noFill/>
          <a:ln cap="flat" cmpd="sng" w="9525">
            <a:solidFill>
              <a:schemeClr val="dk1"/>
            </a:solidFill>
            <a:prstDash val="solid"/>
            <a:round/>
            <a:headEnd len="sm" w="sm" type="none"/>
            <a:tailEnd len="sm" w="sm" type="none"/>
          </a:ln>
        </p:spPr>
      </p:pic>
      <p:pic>
        <p:nvPicPr>
          <p:cNvPr id="126" name="Google Shape;126;p21"/>
          <p:cNvPicPr preferRelativeResize="0"/>
          <p:nvPr/>
        </p:nvPicPr>
        <p:blipFill>
          <a:blip r:embed="rId4">
            <a:alphaModFix/>
          </a:blip>
          <a:stretch>
            <a:fillRect/>
          </a:stretch>
        </p:blipFill>
        <p:spPr>
          <a:xfrm>
            <a:off x="4648200" y="152400"/>
            <a:ext cx="3019425" cy="4152900"/>
          </a:xfrm>
          <a:prstGeom prst="rect">
            <a:avLst/>
          </a:prstGeom>
          <a:noFill/>
          <a:ln cap="flat" cmpd="sng" w="9525">
            <a:solidFill>
              <a:schemeClr val="dk1"/>
            </a:solidFill>
            <a:prstDash val="solid"/>
            <a:round/>
            <a:headEnd len="sm" w="sm" type="none"/>
            <a:tailEnd len="sm" w="sm" type="none"/>
          </a:ln>
        </p:spPr>
      </p:pic>
      <p:sp>
        <p:nvSpPr>
          <p:cNvPr id="127" name="Google Shape;127;p21"/>
          <p:cNvSpPr txBox="1"/>
          <p:nvPr/>
        </p:nvSpPr>
        <p:spPr>
          <a:xfrm>
            <a:off x="967600" y="4305300"/>
            <a:ext cx="7206000" cy="65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Aug 30, 1963 — Following the Cuban missile crisis last year, a new Washington-Moscow hotline opens to reduce the risk of unintended war between the two superpowers.</a:t>
            </a:r>
            <a:endParaRPr>
              <a:solidFill>
                <a:schemeClr val="dk1"/>
              </a:solidFill>
            </a:endParaRPr>
          </a:p>
          <a:p>
            <a:pPr indent="0" lvl="0" marL="0" rtl="0" algn="l">
              <a:spcBef>
                <a:spcPts val="0"/>
              </a:spcBef>
              <a:spcAft>
                <a:spcPts val="0"/>
              </a:spcAft>
              <a:buNone/>
            </a:pPr>
            <a:r>
              <a:t/>
            </a:r>
            <a:endParaRPr sz="13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