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Merriweather"/>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italic.fntdata"/><Relationship Id="rId50" Type="http://schemas.openxmlformats.org/officeDocument/2006/relationships/font" Target="fonts/Merriweather-bold.fntdata"/><Relationship Id="rId52"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947f85a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947f85a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7e293a63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7e293a63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7e293a63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7e293a63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8d11f01c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8d11f01c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947f85af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947f85af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2947f85a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2947f85a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7e293a63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27e293a63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7e293a63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27e293a63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7e293a63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7e293a63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28d11f01c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28d11f01c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28d11f0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28d11f0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7e293a63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27e293a63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7e293a63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27e293a63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8d11f01c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28d11f01c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97aa9da5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297aa9da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7e293a63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27e293a63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2a832c73a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2a832c73a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27e293a63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27e293a63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7e293a632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7e293a63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27e293a63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27e293a63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7e293a63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27e293a63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a832c73a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a832c73a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27e293a63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27e293a63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27e293a63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27e293a63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4f581b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24f581b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28d11f01c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28d11f01c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2a832c73a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2a832c73a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97aa9da5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297aa9da5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97aa9da5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297aa9da5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7e293a632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27e293a632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2a832c73a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2a832c73a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2e4425336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2e4425336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7e293a632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7e293a632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7e293a632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27e293a632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28d11f01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28d11f01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28d11f01c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28d11f01c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2a832c73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2a832c73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e49fccf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2e49fccf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a832c73a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a832c73a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7e293a6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7e293a6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28d11f01c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28d11f01c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2e6a4297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2e6a4297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hipseducation.net/misinfo/expertise.htm" TargetMode="Externa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hipseducation.net/misinfo/expertise.htm" TargetMode="External"/><Relationship Id="rId4" Type="http://schemas.openxmlformats.org/officeDocument/2006/relationships/image" Target="../media/image2.jpg"/><Relationship Id="rId11" Type="http://schemas.openxmlformats.org/officeDocument/2006/relationships/image" Target="../media/image16.jpg"/><Relationship Id="rId10" Type="http://schemas.openxmlformats.org/officeDocument/2006/relationships/image" Target="../media/image7.jpg"/><Relationship Id="rId9" Type="http://schemas.openxmlformats.org/officeDocument/2006/relationships/image" Target="../media/image5.jpg"/><Relationship Id="rId5" Type="http://schemas.openxmlformats.org/officeDocument/2006/relationships/image" Target="../media/image11.jpg"/><Relationship Id="rId6" Type="http://schemas.openxmlformats.org/officeDocument/2006/relationships/image" Target="../media/image13.jpg"/><Relationship Id="rId7" Type="http://schemas.openxmlformats.org/officeDocument/2006/relationships/image" Target="../media/image18.jpg"/><Relationship Id="rId8"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32.png"/><Relationship Id="rId5"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hipseducation.net/misinfo/liars.htm" TargetMode="Externa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jpg"/><Relationship Id="rId4" Type="http://schemas.openxmlformats.org/officeDocument/2006/relationships/image" Target="../media/image26.jpg"/><Relationship Id="rId5" Type="http://schemas.openxmlformats.org/officeDocument/2006/relationships/image" Target="../media/image25.jpg"/></Relationships>
</file>

<file path=ppt/slides/_rels/slide37.xml.rels><?xml version="1.0" encoding="UTF-8" standalone="yes"?><Relationships xmlns="http://schemas.openxmlformats.org/package/2006/relationships"><Relationship Id="rId20" Type="http://schemas.openxmlformats.org/officeDocument/2006/relationships/image" Target="../media/image48.png"/><Relationship Id="rId11" Type="http://schemas.openxmlformats.org/officeDocument/2006/relationships/image" Target="../media/image42.png"/><Relationship Id="rId22" Type="http://schemas.openxmlformats.org/officeDocument/2006/relationships/image" Target="../media/image52.jpg"/><Relationship Id="rId10" Type="http://schemas.openxmlformats.org/officeDocument/2006/relationships/image" Target="../media/image46.png"/><Relationship Id="rId21" Type="http://schemas.openxmlformats.org/officeDocument/2006/relationships/hyperlink" Target="http://shipseducation.net/misinfo/institutions.htm" TargetMode="External"/><Relationship Id="rId13" Type="http://schemas.openxmlformats.org/officeDocument/2006/relationships/image" Target="../media/image41.png"/><Relationship Id="rId12"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58.png"/><Relationship Id="rId9" Type="http://schemas.openxmlformats.org/officeDocument/2006/relationships/image" Target="../media/image38.png"/><Relationship Id="rId15" Type="http://schemas.openxmlformats.org/officeDocument/2006/relationships/image" Target="../media/image36.jpg"/><Relationship Id="rId14" Type="http://schemas.openxmlformats.org/officeDocument/2006/relationships/image" Target="../media/image44.png"/><Relationship Id="rId17" Type="http://schemas.openxmlformats.org/officeDocument/2006/relationships/image" Target="../media/image51.jpg"/><Relationship Id="rId16" Type="http://schemas.openxmlformats.org/officeDocument/2006/relationships/image" Target="../media/image57.png"/><Relationship Id="rId5" Type="http://schemas.openxmlformats.org/officeDocument/2006/relationships/image" Target="../media/image31.jpg"/><Relationship Id="rId19" Type="http://schemas.openxmlformats.org/officeDocument/2006/relationships/image" Target="../media/image40.png"/><Relationship Id="rId6" Type="http://schemas.openxmlformats.org/officeDocument/2006/relationships/image" Target="../media/image30.jpg"/><Relationship Id="rId18" Type="http://schemas.openxmlformats.org/officeDocument/2006/relationships/image" Target="../media/image43.png"/><Relationship Id="rId7" Type="http://schemas.openxmlformats.org/officeDocument/2006/relationships/image" Target="../media/image35.png"/><Relationship Id="rId8"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7.png"/><Relationship Id="rId4" Type="http://schemas.openxmlformats.org/officeDocument/2006/relationships/image" Target="../media/image53.png"/><Relationship Id="rId5"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5.jpg"/><Relationship Id="rId4" Type="http://schemas.openxmlformats.org/officeDocument/2006/relationships/hyperlink" Target="http://shipseducation.net/misinfo/expertise.htm" TargetMode="External"/><Relationship Id="rId5" Type="http://schemas.openxmlformats.org/officeDocument/2006/relationships/image" Target="../media/image2.jpg"/><Relationship Id="rId6" Type="http://schemas.openxmlformats.org/officeDocument/2006/relationships/hyperlink" Target="http://shipseducation.net/misinfo/institutions.htm" TargetMode="External"/><Relationship Id="rId7" Type="http://schemas.openxmlformats.org/officeDocument/2006/relationships/image" Target="../media/image52.jpg"/><Relationship Id="rId8"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53" name="Shape 53"/>
        <p:cNvGrpSpPr/>
        <p:nvPr/>
      </p:nvGrpSpPr>
      <p:grpSpPr>
        <a:xfrm>
          <a:off x="0" y="0"/>
          <a:ext cx="0" cy="0"/>
          <a:chOff x="0" y="0"/>
          <a:chExt cx="0" cy="0"/>
        </a:xfrm>
      </p:grpSpPr>
      <p:sp>
        <p:nvSpPr>
          <p:cNvPr id="54" name="Google Shape;54;p13"/>
          <p:cNvSpPr txBox="1"/>
          <p:nvPr/>
        </p:nvSpPr>
        <p:spPr>
          <a:xfrm>
            <a:off x="140025" y="4677150"/>
            <a:ext cx="21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©2025 Douglas Allchin</a:t>
            </a:r>
            <a:endParaRPr>
              <a:solidFill>
                <a:schemeClr val="lt1"/>
              </a:solidFill>
            </a:endParaRPr>
          </a:p>
        </p:txBody>
      </p:sp>
      <p:sp>
        <p:nvSpPr>
          <p:cNvPr id="55" name="Google Shape;55;p13"/>
          <p:cNvSpPr txBox="1"/>
          <p:nvPr/>
        </p:nvSpPr>
        <p:spPr>
          <a:xfrm>
            <a:off x="4634250" y="4702425"/>
            <a:ext cx="4392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rPr>
              <a:t>http://shipseducation.net/misinfo/disagreement.htm</a:t>
            </a:r>
            <a:endParaRPr>
              <a:solidFill>
                <a:schemeClr val="lt1"/>
              </a:solidFill>
            </a:endParaRPr>
          </a:p>
        </p:txBody>
      </p:sp>
      <p:sp>
        <p:nvSpPr>
          <p:cNvPr id="56" name="Google Shape;56;p13"/>
          <p:cNvSpPr/>
          <p:nvPr/>
        </p:nvSpPr>
        <p:spPr>
          <a:xfrm>
            <a:off x="12725" y="262350"/>
            <a:ext cx="9131400" cy="1639800"/>
          </a:xfrm>
          <a:prstGeom prst="rect">
            <a:avLst/>
          </a:prstGeom>
          <a:solidFill>
            <a:schemeClr val="dk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txBox="1"/>
          <p:nvPr/>
        </p:nvSpPr>
        <p:spPr>
          <a:xfrm>
            <a:off x="1630350" y="498000"/>
            <a:ext cx="58833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chemeClr val="lt1"/>
                </a:solidFill>
              </a:rPr>
              <a:t>When Experts Disagree</a:t>
            </a:r>
            <a:endParaRPr b="1" sz="4000">
              <a:solidFill>
                <a:schemeClr val="lt1"/>
              </a:solidFill>
            </a:endParaRPr>
          </a:p>
        </p:txBody>
      </p:sp>
      <p:pic>
        <p:nvPicPr>
          <p:cNvPr id="58" name="Google Shape;58;p13"/>
          <p:cNvPicPr preferRelativeResize="0"/>
          <p:nvPr/>
        </p:nvPicPr>
        <p:blipFill>
          <a:blip r:embed="rId3">
            <a:alphaModFix/>
          </a:blip>
          <a:stretch>
            <a:fillRect/>
          </a:stretch>
        </p:blipFill>
        <p:spPr>
          <a:xfrm>
            <a:off x="3297213" y="2103700"/>
            <a:ext cx="2549563" cy="2549563"/>
          </a:xfrm>
          <a:prstGeom prst="rect">
            <a:avLst/>
          </a:prstGeom>
          <a:noFill/>
          <a:ln>
            <a:noFill/>
          </a:ln>
        </p:spPr>
      </p:pic>
      <p:sp>
        <p:nvSpPr>
          <p:cNvPr id="59" name="Google Shape;59;p13"/>
          <p:cNvSpPr txBox="1"/>
          <p:nvPr/>
        </p:nvSpPr>
        <p:spPr>
          <a:xfrm>
            <a:off x="905400" y="1103250"/>
            <a:ext cx="7333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3000">
                <a:solidFill>
                  <a:schemeClr val="lt1"/>
                </a:solidFill>
                <a:latin typeface="Merriweather"/>
                <a:ea typeface="Merriweather"/>
                <a:cs typeface="Merriweather"/>
                <a:sym typeface="Merriweather"/>
              </a:rPr>
              <a:t> —  </a:t>
            </a:r>
            <a:r>
              <a:rPr b="1" i="1" lang="en" sz="3000">
                <a:solidFill>
                  <a:schemeClr val="lt1"/>
                </a:solidFill>
                <a:latin typeface="Merriweather"/>
                <a:ea typeface="Merriweather"/>
                <a:cs typeface="Merriweather"/>
                <a:sym typeface="Merriweather"/>
              </a:rPr>
              <a:t>Coping with Uncertainty </a:t>
            </a:r>
            <a:r>
              <a:rPr i="1" lang="en" sz="3000">
                <a:solidFill>
                  <a:schemeClr val="lt1"/>
                </a:solidFill>
                <a:latin typeface="Merriweather"/>
                <a:ea typeface="Merriweather"/>
                <a:cs typeface="Merriweather"/>
                <a:sym typeface="Merriweather"/>
              </a:rPr>
              <a:t> —</a:t>
            </a:r>
            <a:endParaRPr i="1" sz="3000">
              <a:solidFill>
                <a:schemeClr val="lt1"/>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nvSpPr>
        <p:spPr>
          <a:xfrm>
            <a:off x="395200" y="97600"/>
            <a:ext cx="8342400" cy="7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Some imagine that disagreement means science is "broken."</a:t>
            </a:r>
            <a:endParaRPr sz="2000">
              <a:solidFill>
                <a:schemeClr val="dk1"/>
              </a:solidFill>
            </a:endParaRPr>
          </a:p>
          <a:p>
            <a:pPr indent="0" lvl="0" marL="0" rtl="0" algn="ctr">
              <a:spcBef>
                <a:spcPts val="0"/>
              </a:spcBef>
              <a:spcAft>
                <a:spcPts val="0"/>
              </a:spcAft>
              <a:buNone/>
            </a:pPr>
            <a:r>
              <a:rPr lang="en" sz="2000">
                <a:solidFill>
                  <a:schemeClr val="dk1"/>
                </a:solidFill>
              </a:rPr>
              <a:t>( Isn't the very purpose of science to find definite answers? )</a:t>
            </a:r>
            <a:endParaRPr b="1" i="1" sz="2400">
              <a:solidFill>
                <a:schemeClr val="dk1"/>
              </a:solidFill>
            </a:endParaRPr>
          </a:p>
        </p:txBody>
      </p:sp>
      <p:sp>
        <p:nvSpPr>
          <p:cNvPr id="142" name="Google Shape;142;p22"/>
          <p:cNvSpPr txBox="1"/>
          <p:nvPr/>
        </p:nvSpPr>
        <p:spPr>
          <a:xfrm>
            <a:off x="2400300" y="4503425"/>
            <a:ext cx="45339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solidFill>
                  <a:schemeClr val="dk1"/>
                </a:solidFill>
              </a:rPr>
              <a:t>Let's examine that view.</a:t>
            </a:r>
            <a:endParaRPr b="1" i="1" sz="2400">
              <a:solidFill>
                <a:schemeClr val="dk1"/>
              </a:solidFill>
            </a:endParaRPr>
          </a:p>
        </p:txBody>
      </p:sp>
      <p:pic>
        <p:nvPicPr>
          <p:cNvPr id="143" name="Google Shape;143;p22"/>
          <p:cNvPicPr preferRelativeResize="0"/>
          <p:nvPr/>
        </p:nvPicPr>
        <p:blipFill rotWithShape="1">
          <a:blip r:embed="rId3">
            <a:alphaModFix/>
          </a:blip>
          <a:srcRect b="0" l="0" r="0" t="17334"/>
          <a:stretch/>
        </p:blipFill>
        <p:spPr>
          <a:xfrm>
            <a:off x="1306250" y="934600"/>
            <a:ext cx="6459925" cy="3559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3"/>
          <p:cNvSpPr txBox="1"/>
          <p:nvPr/>
        </p:nvSpPr>
        <p:spPr>
          <a:xfrm>
            <a:off x="5095875" y="974725"/>
            <a:ext cx="3714900" cy="250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Explore (1):</a:t>
            </a:r>
            <a:endParaRPr b="1" sz="2400">
              <a:solidFill>
                <a:schemeClr val="dk1"/>
              </a:solidFill>
            </a:endParaRPr>
          </a:p>
          <a:p>
            <a:pPr indent="0" lvl="0" marL="0" rtl="0" algn="ctr">
              <a:lnSpc>
                <a:spcPct val="100000"/>
              </a:lnSpc>
              <a:spcBef>
                <a:spcPts val="0"/>
              </a:spcBef>
              <a:spcAft>
                <a:spcPts val="0"/>
              </a:spcAft>
              <a:buNone/>
            </a:pPr>
            <a:r>
              <a:rPr b="1" i="1" lang="en" sz="2400">
                <a:solidFill>
                  <a:schemeClr val="dk1"/>
                </a:solidFill>
              </a:rPr>
              <a:t>Why might experts </a:t>
            </a:r>
            <a:endParaRPr b="1" i="1" sz="2400">
              <a:solidFill>
                <a:schemeClr val="dk1"/>
              </a:solidFill>
            </a:endParaRPr>
          </a:p>
          <a:p>
            <a:pPr indent="0" lvl="0" marL="0" rtl="0" algn="ctr">
              <a:lnSpc>
                <a:spcPct val="150000"/>
              </a:lnSpc>
              <a:spcBef>
                <a:spcPts val="0"/>
              </a:spcBef>
              <a:spcAft>
                <a:spcPts val="0"/>
              </a:spcAft>
              <a:buNone/>
            </a:pPr>
            <a:r>
              <a:rPr b="1" i="1" lang="en" sz="2400">
                <a:solidFill>
                  <a:schemeClr val="dk1"/>
                </a:solidFill>
              </a:rPr>
              <a:t>disagree? </a:t>
            </a:r>
            <a:endParaRPr b="1" i="1" sz="2400">
              <a:solidFill>
                <a:schemeClr val="dk1"/>
              </a:solidFill>
            </a:endParaRPr>
          </a:p>
          <a:p>
            <a:pPr indent="0" lvl="0" marL="0" rtl="0" algn="ctr">
              <a:spcBef>
                <a:spcPts val="0"/>
              </a:spcBef>
              <a:spcAft>
                <a:spcPts val="0"/>
              </a:spcAft>
              <a:buNone/>
            </a:pPr>
            <a:r>
              <a:rPr i="1" lang="en" sz="1800">
                <a:solidFill>
                  <a:schemeClr val="dk1"/>
                </a:solidFill>
              </a:rPr>
              <a:t>Imagine some occasions when disagreement in science</a:t>
            </a:r>
            <a:endParaRPr i="1" sz="1800">
              <a:solidFill>
                <a:schemeClr val="dk1"/>
              </a:solidFill>
            </a:endParaRPr>
          </a:p>
          <a:p>
            <a:pPr indent="0" lvl="0" marL="0" rtl="0" algn="ctr">
              <a:spcBef>
                <a:spcPts val="0"/>
              </a:spcBef>
              <a:spcAft>
                <a:spcPts val="0"/>
              </a:spcAft>
              <a:buNone/>
            </a:pPr>
            <a:r>
              <a:rPr i="1" lang="en" sz="1800">
                <a:solidFill>
                  <a:schemeClr val="dk1"/>
                </a:solidFill>
              </a:rPr>
              <a:t>would seem reasonable.</a:t>
            </a:r>
            <a:endParaRPr i="1" sz="1800">
              <a:solidFill>
                <a:schemeClr val="dk1"/>
              </a:solidFill>
            </a:endParaRPr>
          </a:p>
        </p:txBody>
      </p:sp>
      <p:pic>
        <p:nvPicPr>
          <p:cNvPr id="149" name="Google Shape;149;p23"/>
          <p:cNvPicPr preferRelativeResize="0"/>
          <p:nvPr/>
        </p:nvPicPr>
        <p:blipFill>
          <a:blip r:embed="rId3">
            <a:alphaModFix/>
          </a:blip>
          <a:stretch>
            <a:fillRect/>
          </a:stretch>
        </p:blipFill>
        <p:spPr>
          <a:xfrm>
            <a:off x="213900" y="151950"/>
            <a:ext cx="4831175" cy="483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nvSpPr>
        <p:spPr>
          <a:xfrm>
            <a:off x="641400" y="377000"/>
            <a:ext cx="78612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a:t>
            </a:r>
            <a:r>
              <a:rPr lang="en" sz="2000">
                <a:solidFill>
                  <a:schemeClr val="dk1"/>
                </a:solidFill>
              </a:rPr>
              <a:t>ome occasions when scientific disagreement seems reasonable</a:t>
            </a:r>
            <a:r>
              <a:rPr lang="en" sz="2000">
                <a:solidFill>
                  <a:schemeClr val="dk1"/>
                </a:solidFill>
              </a:rPr>
              <a:t>:</a:t>
            </a:r>
            <a:endParaRPr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12725" y="3735400"/>
            <a:ext cx="9144000" cy="140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5"/>
          <p:cNvSpPr txBox="1"/>
          <p:nvPr/>
        </p:nvSpPr>
        <p:spPr>
          <a:xfrm>
            <a:off x="560300" y="1088200"/>
            <a:ext cx="3933900" cy="2169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Not enough evidence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Research is incomplete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Evidence conflicts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Different views about which evidence is most important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Different areas of expertise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Different levels of expertise</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161" name="Google Shape;161;p25"/>
          <p:cNvSpPr txBox="1"/>
          <p:nvPr/>
        </p:nvSpPr>
        <p:spPr>
          <a:xfrm>
            <a:off x="4560100" y="1088200"/>
            <a:ext cx="4023600" cy="2169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Alternate theories may explain the same results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Different theoretical preferences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Different personal biases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Conflict of interest is hidden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Scientists are still working on it</a:t>
            </a:r>
            <a:endParaRPr sz="1800">
              <a:solidFill>
                <a:schemeClr val="dk1"/>
              </a:solidFill>
            </a:endParaRPr>
          </a:p>
        </p:txBody>
      </p:sp>
      <p:sp>
        <p:nvSpPr>
          <p:cNvPr id="162" name="Google Shape;162;p25"/>
          <p:cNvSpPr txBox="1"/>
          <p:nvPr/>
        </p:nvSpPr>
        <p:spPr>
          <a:xfrm>
            <a:off x="396875" y="3995750"/>
            <a:ext cx="830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200">
                <a:solidFill>
                  <a:schemeClr val="dk1"/>
                </a:solidFill>
              </a:rPr>
              <a:t>How do these occasions reflect on the goal of science?</a:t>
            </a:r>
            <a:endParaRPr b="1" i="1" sz="2200">
              <a:solidFill>
                <a:schemeClr val="dk1"/>
              </a:solidFill>
            </a:endParaRPr>
          </a:p>
          <a:p>
            <a:pPr indent="0" lvl="0" marL="0" rtl="0" algn="ctr">
              <a:spcBef>
                <a:spcPts val="0"/>
              </a:spcBef>
              <a:spcAft>
                <a:spcPts val="0"/>
              </a:spcAft>
              <a:buNone/>
            </a:pPr>
            <a:r>
              <a:t/>
            </a:r>
            <a:endParaRPr i="1" sz="1600">
              <a:solidFill>
                <a:schemeClr val="dk1"/>
              </a:solidFill>
            </a:endParaRPr>
          </a:p>
        </p:txBody>
      </p:sp>
      <p:sp>
        <p:nvSpPr>
          <p:cNvPr id="163" name="Google Shape;163;p25"/>
          <p:cNvSpPr txBox="1"/>
          <p:nvPr/>
        </p:nvSpPr>
        <p:spPr>
          <a:xfrm>
            <a:off x="641400" y="377000"/>
            <a:ext cx="78612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Some occasions when scientific disagreement seems reasonable:</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6"/>
          <p:cNvPicPr preferRelativeResize="0"/>
          <p:nvPr/>
        </p:nvPicPr>
        <p:blipFill>
          <a:blip r:embed="rId3">
            <a:alphaModFix/>
          </a:blip>
          <a:stretch>
            <a:fillRect/>
          </a:stretch>
        </p:blipFill>
        <p:spPr>
          <a:xfrm>
            <a:off x="2743375" y="0"/>
            <a:ext cx="6359236" cy="5143500"/>
          </a:xfrm>
          <a:prstGeom prst="rect">
            <a:avLst/>
          </a:prstGeom>
          <a:noFill/>
          <a:ln>
            <a:noFill/>
          </a:ln>
        </p:spPr>
      </p:pic>
      <p:sp>
        <p:nvSpPr>
          <p:cNvPr id="169" name="Google Shape;169;p26"/>
          <p:cNvSpPr txBox="1"/>
          <p:nvPr/>
        </p:nvSpPr>
        <p:spPr>
          <a:xfrm>
            <a:off x="362275" y="212600"/>
            <a:ext cx="3511500" cy="30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Scientific disagreement may very well indicate active science-in-the-making, </a:t>
            </a:r>
            <a:endParaRPr sz="2000">
              <a:solidFill>
                <a:schemeClr val="dk1"/>
              </a:solidFill>
            </a:endParaRPr>
          </a:p>
          <a:p>
            <a:pPr indent="0" lvl="0" marL="0" rtl="0" algn="l">
              <a:spcBef>
                <a:spcPts val="0"/>
              </a:spcBef>
              <a:spcAft>
                <a:spcPts val="0"/>
              </a:spcAft>
              <a:buNone/>
            </a:pPr>
            <a:r>
              <a:rPr lang="en" sz="2000">
                <a:solidFill>
                  <a:schemeClr val="dk1"/>
                </a:solidFill>
              </a:rPr>
              <a:t>not "broken" science.</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The status of</a:t>
            </a:r>
            <a:endParaRPr sz="2000">
              <a:solidFill>
                <a:schemeClr val="dk1"/>
              </a:solidFill>
            </a:endParaRPr>
          </a:p>
          <a:p>
            <a:pPr indent="0" lvl="0" marL="0" rtl="0" algn="l">
              <a:spcBef>
                <a:spcPts val="0"/>
              </a:spcBef>
              <a:spcAft>
                <a:spcPts val="0"/>
              </a:spcAft>
              <a:buNone/>
            </a:pPr>
            <a:r>
              <a:rPr lang="en" sz="2000">
                <a:solidFill>
                  <a:schemeClr val="dk1"/>
                </a:solidFill>
              </a:rPr>
              <a:t>expert scientific</a:t>
            </a:r>
            <a:endParaRPr sz="2000">
              <a:solidFill>
                <a:schemeClr val="dk1"/>
              </a:solidFill>
            </a:endParaRPr>
          </a:p>
          <a:p>
            <a:pPr indent="0" lvl="0" marL="0" rtl="0" algn="l">
              <a:spcBef>
                <a:spcPts val="0"/>
              </a:spcBef>
              <a:spcAft>
                <a:spcPts val="0"/>
              </a:spcAft>
              <a:buNone/>
            </a:pPr>
            <a:r>
              <a:rPr lang="en" sz="2000">
                <a:solidFill>
                  <a:schemeClr val="dk1"/>
                </a:solidFill>
              </a:rPr>
              <a:t>knowledge is</a:t>
            </a:r>
            <a:endParaRPr sz="2000">
              <a:solidFill>
                <a:schemeClr val="dk1"/>
              </a:solidFill>
            </a:endParaRPr>
          </a:p>
          <a:p>
            <a:pPr indent="0" lvl="0" marL="0" rtl="0" algn="l">
              <a:spcBef>
                <a:spcPts val="0"/>
              </a:spcBef>
              <a:spcAft>
                <a:spcPts val="0"/>
              </a:spcAft>
              <a:buNone/>
            </a:pPr>
            <a:r>
              <a:rPr b="1" i="1" lang="en" sz="2000">
                <a:solidFill>
                  <a:schemeClr val="dk1"/>
                </a:solidFill>
              </a:rPr>
              <a:t>uncertain</a:t>
            </a:r>
            <a:r>
              <a:rPr b="1" lang="en" sz="2000">
                <a:solidFill>
                  <a:schemeClr val="dk1"/>
                </a:solidFill>
              </a:rPr>
              <a:t>ty</a:t>
            </a:r>
            <a:r>
              <a:rPr lang="en" sz="2000">
                <a:solidFill>
                  <a:schemeClr val="dk1"/>
                </a:solidFill>
              </a:rPr>
              <a:t>.</a:t>
            </a:r>
            <a:endParaRPr sz="2000">
              <a:solidFill>
                <a:schemeClr val="dk1"/>
              </a:solidFill>
            </a:endParaRPr>
          </a:p>
        </p:txBody>
      </p:sp>
      <p:pic>
        <p:nvPicPr>
          <p:cNvPr id="170" name="Google Shape;170;p26"/>
          <p:cNvPicPr preferRelativeResize="0"/>
          <p:nvPr/>
        </p:nvPicPr>
        <p:blipFill>
          <a:blip r:embed="rId4">
            <a:alphaModFix/>
          </a:blip>
          <a:stretch>
            <a:fillRect/>
          </a:stretch>
        </p:blipFill>
        <p:spPr>
          <a:xfrm>
            <a:off x="476250" y="3269976"/>
            <a:ext cx="1721124" cy="1721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4" name="Shape 174"/>
        <p:cNvGrpSpPr/>
        <p:nvPr/>
      </p:nvGrpSpPr>
      <p:grpSpPr>
        <a:xfrm>
          <a:off x="0" y="0"/>
          <a:ext cx="0" cy="0"/>
          <a:chOff x="0" y="0"/>
          <a:chExt cx="0" cy="0"/>
        </a:xfrm>
      </p:grpSpPr>
      <p:sp>
        <p:nvSpPr>
          <p:cNvPr id="175" name="Google Shape;175;p27"/>
          <p:cNvSpPr txBox="1"/>
          <p:nvPr/>
        </p:nvSpPr>
        <p:spPr>
          <a:xfrm>
            <a:off x="2374900" y="440825"/>
            <a:ext cx="6413700" cy="28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Recalling the nature of expertise…</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i="1" lang="en" sz="2400">
                <a:solidFill>
                  <a:schemeClr val="dk1"/>
                </a:solidFill>
              </a:rPr>
              <a:t>If the </a:t>
            </a:r>
            <a:r>
              <a:rPr b="1" i="1" lang="en" sz="2400">
                <a:solidFill>
                  <a:schemeClr val="dk1"/>
                </a:solidFill>
              </a:rPr>
              <a:t>scientific experts disagree,</a:t>
            </a:r>
            <a:endParaRPr b="1" i="1" sz="2400">
              <a:solidFill>
                <a:schemeClr val="dk1"/>
              </a:solidFill>
            </a:endParaRPr>
          </a:p>
          <a:p>
            <a:pPr indent="0" lvl="0" marL="0" rtl="0" algn="l">
              <a:spcBef>
                <a:spcPts val="0"/>
              </a:spcBef>
              <a:spcAft>
                <a:spcPts val="0"/>
              </a:spcAft>
              <a:buNone/>
            </a:pPr>
            <a:r>
              <a:rPr b="1" i="1" lang="en" sz="2400">
                <a:solidFill>
                  <a:schemeClr val="dk1"/>
                </a:solidFill>
              </a:rPr>
              <a:t>does that mean non-experts should try to find the solution themselves?</a:t>
            </a:r>
            <a:endParaRPr b="1" i="1" sz="2400">
              <a:solidFill>
                <a:schemeClr val="dk1"/>
              </a:solidFill>
            </a:endParaRPr>
          </a:p>
          <a:p>
            <a:pPr indent="0" lvl="0" marL="0" rtl="0" algn="l">
              <a:spcBef>
                <a:spcPts val="0"/>
              </a:spcBef>
              <a:spcAft>
                <a:spcPts val="0"/>
              </a:spcAft>
              <a:buNone/>
            </a:pPr>
            <a:r>
              <a:t/>
            </a:r>
            <a:endParaRPr b="1" i="1" sz="2400">
              <a:solidFill>
                <a:schemeClr val="dk1"/>
              </a:solidFill>
            </a:endParaRPr>
          </a:p>
          <a:p>
            <a:pPr indent="0" lvl="0" marL="0" rtl="0" algn="l">
              <a:spcBef>
                <a:spcPts val="0"/>
              </a:spcBef>
              <a:spcAft>
                <a:spcPts val="0"/>
              </a:spcAft>
              <a:buNone/>
            </a:pPr>
            <a:r>
              <a:rPr b="1" i="1" lang="en" sz="2400">
                <a:solidFill>
                  <a:schemeClr val="dk1"/>
                </a:solidFill>
              </a:rPr>
              <a:t>Give reasons for and against this strategy.</a:t>
            </a:r>
            <a:endParaRPr b="1" i="1" sz="2400">
              <a:solidFill>
                <a:schemeClr val="dk1"/>
              </a:solidFill>
            </a:endParaRPr>
          </a:p>
          <a:p>
            <a:pPr indent="0" lvl="0" marL="0" rtl="0" algn="ctr">
              <a:spcBef>
                <a:spcPts val="0"/>
              </a:spcBef>
              <a:spcAft>
                <a:spcPts val="0"/>
              </a:spcAft>
              <a:buNone/>
            </a:pPr>
            <a:r>
              <a:t/>
            </a:r>
            <a:endParaRPr sz="2000">
              <a:solidFill>
                <a:schemeClr val="dk1"/>
              </a:solidFill>
            </a:endParaRPr>
          </a:p>
        </p:txBody>
      </p:sp>
      <p:pic>
        <p:nvPicPr>
          <p:cNvPr id="176" name="Google Shape;176;p27">
            <a:hlinkClick r:id="rId3"/>
          </p:cNvPr>
          <p:cNvPicPr preferRelativeResize="0"/>
          <p:nvPr/>
        </p:nvPicPr>
        <p:blipFill>
          <a:blip r:embed="rId4">
            <a:alphaModFix/>
          </a:blip>
          <a:stretch>
            <a:fillRect/>
          </a:stretch>
        </p:blipFill>
        <p:spPr>
          <a:xfrm>
            <a:off x="425725" y="555125"/>
            <a:ext cx="1504950" cy="1459100"/>
          </a:xfrm>
          <a:prstGeom prst="rect">
            <a:avLst/>
          </a:prstGeom>
          <a:noFill/>
          <a:ln>
            <a:noFill/>
          </a:ln>
        </p:spPr>
      </p:pic>
      <p:sp>
        <p:nvSpPr>
          <p:cNvPr id="177" name="Google Shape;177;p27"/>
          <p:cNvSpPr txBox="1"/>
          <p:nvPr/>
        </p:nvSpPr>
        <p:spPr>
          <a:xfrm>
            <a:off x="425800" y="2014225"/>
            <a:ext cx="1504800" cy="83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Inquiry Into</a:t>
            </a:r>
            <a:endParaRPr sz="1800">
              <a:solidFill>
                <a:schemeClr val="dk1"/>
              </a:solidFill>
            </a:endParaRPr>
          </a:p>
          <a:p>
            <a:pPr indent="0" lvl="0" marL="0" rtl="0" algn="ctr">
              <a:spcBef>
                <a:spcPts val="0"/>
              </a:spcBef>
              <a:spcAft>
                <a:spcPts val="0"/>
              </a:spcAft>
              <a:buNone/>
            </a:pPr>
            <a:r>
              <a:rPr lang="en" sz="1800">
                <a:solidFill>
                  <a:schemeClr val="dk1"/>
                </a:solidFill>
              </a:rPr>
              <a:t>Expertise</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181" name="Shape 181"/>
        <p:cNvGrpSpPr/>
        <p:nvPr/>
      </p:nvGrpSpPr>
      <p:grpSpPr>
        <a:xfrm>
          <a:off x="0" y="0"/>
          <a:ext cx="0" cy="0"/>
          <a:chOff x="0" y="0"/>
          <a:chExt cx="0" cy="0"/>
        </a:xfrm>
      </p:grpSpPr>
      <p:sp>
        <p:nvSpPr>
          <p:cNvPr id="182" name="Google Shape;182;p28"/>
          <p:cNvSpPr/>
          <p:nvPr/>
        </p:nvSpPr>
        <p:spPr>
          <a:xfrm>
            <a:off x="0" y="4023775"/>
            <a:ext cx="9156600" cy="111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8"/>
          <p:cNvSpPr/>
          <p:nvPr/>
        </p:nvSpPr>
        <p:spPr>
          <a:xfrm>
            <a:off x="-12600" y="-45825"/>
            <a:ext cx="9156600" cy="852900"/>
          </a:xfrm>
          <a:prstGeom prst="rect">
            <a:avLst/>
          </a:prstGeom>
          <a:solidFill>
            <a:srgbClr val="A61C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28"/>
          <p:cNvSpPr txBox="1"/>
          <p:nvPr/>
        </p:nvSpPr>
        <p:spPr>
          <a:xfrm>
            <a:off x="3263850" y="1264700"/>
            <a:ext cx="5410200" cy="24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If the experts cannot agree,</a:t>
            </a:r>
            <a:endParaRPr sz="2000">
              <a:solidFill>
                <a:schemeClr val="dk1"/>
              </a:solidFill>
            </a:endParaRPr>
          </a:p>
          <a:p>
            <a:pPr indent="0" lvl="0" marL="0" rtl="0" algn="l">
              <a:spcBef>
                <a:spcPts val="0"/>
              </a:spcBef>
              <a:spcAft>
                <a:spcPts val="0"/>
              </a:spcAft>
              <a:buNone/>
            </a:pPr>
            <a:r>
              <a:rPr lang="en" sz="2000">
                <a:solidFill>
                  <a:schemeClr val="dk1"/>
                </a:solidFill>
              </a:rPr>
              <a:t>      we non-experts really can't do any better.</a:t>
            </a:r>
            <a:endParaRPr sz="2000">
              <a:solidFill>
                <a:schemeClr val="dk1"/>
              </a:solidFill>
            </a:endParaRPr>
          </a:p>
          <a:p>
            <a:pPr indent="0" lvl="0" marL="0" rtl="0" algn="l">
              <a:spcBef>
                <a:spcPts val="0"/>
              </a:spcBef>
              <a:spcAft>
                <a:spcPts val="0"/>
              </a:spcAft>
              <a:buNone/>
            </a:pPr>
            <a:r>
              <a:rPr lang="en" sz="2000">
                <a:solidFill>
                  <a:schemeClr val="dk1"/>
                </a:solidFill>
              </a:rPr>
              <a:t>That's the dilemma of expertise.</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If experts disagree, we should accept that</a:t>
            </a:r>
            <a:endParaRPr sz="2000">
              <a:solidFill>
                <a:schemeClr val="dk1"/>
              </a:solidFill>
            </a:endParaRPr>
          </a:p>
          <a:p>
            <a:pPr indent="0" lvl="0" marL="0" rtl="0" algn="l">
              <a:spcBef>
                <a:spcPts val="0"/>
              </a:spcBef>
              <a:spcAft>
                <a:spcPts val="0"/>
              </a:spcAft>
              <a:buNone/>
            </a:pPr>
            <a:r>
              <a:rPr lang="en" sz="2000">
                <a:solidFill>
                  <a:schemeClr val="dk1"/>
                </a:solidFill>
              </a:rPr>
              <a:t>      </a:t>
            </a:r>
            <a:r>
              <a:rPr lang="en" sz="2000">
                <a:solidFill>
                  <a:schemeClr val="dk1"/>
                </a:solidFill>
              </a:rPr>
              <a:t>the</a:t>
            </a:r>
            <a:r>
              <a:rPr lang="en" sz="2000">
                <a:solidFill>
                  <a:schemeClr val="dk1"/>
                </a:solidFill>
              </a:rPr>
              <a:t> very status of current knowledge is</a:t>
            </a:r>
            <a:endParaRPr sz="2000">
              <a:solidFill>
                <a:schemeClr val="dk1"/>
              </a:solidFill>
            </a:endParaRPr>
          </a:p>
          <a:p>
            <a:pPr indent="0" lvl="0" marL="0" rtl="0" algn="l">
              <a:spcBef>
                <a:spcPts val="0"/>
              </a:spcBef>
              <a:spcAft>
                <a:spcPts val="0"/>
              </a:spcAft>
              <a:buNone/>
            </a:pPr>
            <a:r>
              <a:rPr b="1" i="1" lang="en" sz="2000">
                <a:solidFill>
                  <a:schemeClr val="dk1"/>
                </a:solidFill>
              </a:rPr>
              <a:t>      </a:t>
            </a:r>
            <a:r>
              <a:rPr lang="en" sz="2000">
                <a:solidFill>
                  <a:schemeClr val="dk1"/>
                </a:solidFill>
              </a:rPr>
              <a:t>(justified) </a:t>
            </a:r>
            <a:r>
              <a:rPr b="1" i="1" lang="en" sz="2000">
                <a:solidFill>
                  <a:schemeClr val="dk1"/>
                </a:solidFill>
              </a:rPr>
              <a:t>uncertainty</a:t>
            </a:r>
            <a:r>
              <a:rPr lang="en" sz="2000">
                <a:solidFill>
                  <a:schemeClr val="dk1"/>
                </a:solidFill>
              </a:rPr>
              <a:t>.</a:t>
            </a:r>
            <a:endParaRPr sz="20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185" name="Google Shape;185;p28"/>
          <p:cNvSpPr txBox="1"/>
          <p:nvPr/>
        </p:nvSpPr>
        <p:spPr>
          <a:xfrm>
            <a:off x="859250" y="4122875"/>
            <a:ext cx="7348200" cy="8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solidFill>
                  <a:schemeClr val="dk1"/>
                </a:solidFill>
              </a:rPr>
              <a:t>How</a:t>
            </a:r>
            <a:r>
              <a:rPr b="1" i="1" lang="en" sz="2400">
                <a:solidFill>
                  <a:schemeClr val="dk1"/>
                </a:solidFill>
              </a:rPr>
              <a:t> might we address the emotions associated with uncertainty?</a:t>
            </a:r>
            <a:endParaRPr b="1" i="1" sz="2400"/>
          </a:p>
        </p:txBody>
      </p:sp>
      <p:sp>
        <p:nvSpPr>
          <p:cNvPr id="186" name="Google Shape;186;p28"/>
          <p:cNvSpPr txBox="1"/>
          <p:nvPr/>
        </p:nvSpPr>
        <p:spPr>
          <a:xfrm>
            <a:off x="661850" y="157875"/>
            <a:ext cx="3719700" cy="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When Experts Disagree</a:t>
            </a:r>
            <a:endParaRPr b="1" sz="2400">
              <a:solidFill>
                <a:schemeClr val="lt1"/>
              </a:solidFill>
            </a:endParaRPr>
          </a:p>
        </p:txBody>
      </p:sp>
      <p:pic>
        <p:nvPicPr>
          <p:cNvPr id="187" name="Google Shape;187;p28"/>
          <p:cNvPicPr preferRelativeResize="0"/>
          <p:nvPr/>
        </p:nvPicPr>
        <p:blipFill>
          <a:blip r:embed="rId3">
            <a:alphaModFix/>
          </a:blip>
          <a:stretch>
            <a:fillRect/>
          </a:stretch>
        </p:blipFill>
        <p:spPr>
          <a:xfrm>
            <a:off x="366300" y="1188875"/>
            <a:ext cx="2453100" cy="245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sp>
        <p:nvSpPr>
          <p:cNvPr id="192" name="Google Shape;192;p29"/>
          <p:cNvSpPr txBox="1"/>
          <p:nvPr/>
        </p:nvSpPr>
        <p:spPr>
          <a:xfrm>
            <a:off x="420125" y="414075"/>
            <a:ext cx="8377500" cy="134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400">
                <a:solidFill>
                  <a:schemeClr val="dk1"/>
                </a:solidFill>
              </a:rPr>
              <a:t>Explore (2):</a:t>
            </a:r>
            <a:endParaRPr b="1" sz="2400">
              <a:solidFill>
                <a:schemeClr val="dk1"/>
              </a:solidFill>
            </a:endParaRPr>
          </a:p>
          <a:p>
            <a:pPr indent="0" lvl="0" marL="0" rtl="0" algn="ctr">
              <a:lnSpc>
                <a:spcPct val="115000"/>
              </a:lnSpc>
              <a:spcBef>
                <a:spcPts val="0"/>
              </a:spcBef>
              <a:spcAft>
                <a:spcPts val="0"/>
              </a:spcAft>
              <a:buNone/>
            </a:pPr>
            <a:r>
              <a:rPr b="1" i="1" lang="en" sz="2400">
                <a:solidFill>
                  <a:schemeClr val="dk1"/>
                </a:solidFill>
              </a:rPr>
              <a:t>H</a:t>
            </a:r>
            <a:r>
              <a:rPr b="1" i="1" lang="en" sz="2400">
                <a:solidFill>
                  <a:schemeClr val="dk1"/>
                </a:solidFill>
              </a:rPr>
              <a:t>ow can we make decisions if there is uncertainty?</a:t>
            </a:r>
            <a:endParaRPr b="1" i="1" sz="2400">
              <a:solidFill>
                <a:schemeClr val="dk1"/>
              </a:solidFill>
            </a:endParaRPr>
          </a:p>
          <a:p>
            <a:pPr indent="0" lvl="0" marL="0" rtl="0" algn="ctr">
              <a:lnSpc>
                <a:spcPct val="100000"/>
              </a:lnSpc>
              <a:spcBef>
                <a:spcPts val="0"/>
              </a:spcBef>
              <a:spcAft>
                <a:spcPts val="0"/>
              </a:spcAft>
              <a:buNone/>
            </a:pPr>
            <a:r>
              <a:rPr b="1" i="1" lang="en" sz="2400">
                <a:solidFill>
                  <a:schemeClr val="dk1"/>
                </a:solidFill>
              </a:rPr>
              <a:t>How</a:t>
            </a:r>
            <a:r>
              <a:rPr b="1" i="1" lang="en" sz="2400">
                <a:solidFill>
                  <a:schemeClr val="dk1"/>
                </a:solidFill>
              </a:rPr>
              <a:t> do you decide when advice from friends conflicts? </a:t>
            </a:r>
            <a:endParaRPr i="1" sz="1800">
              <a:solidFill>
                <a:schemeClr val="dk1"/>
              </a:solidFill>
            </a:endParaRPr>
          </a:p>
        </p:txBody>
      </p:sp>
      <p:pic>
        <p:nvPicPr>
          <p:cNvPr id="193" name="Google Shape;193;p29"/>
          <p:cNvPicPr preferRelativeResize="0"/>
          <p:nvPr/>
        </p:nvPicPr>
        <p:blipFill>
          <a:blip r:embed="rId3">
            <a:alphaModFix/>
          </a:blip>
          <a:stretch>
            <a:fillRect/>
          </a:stretch>
        </p:blipFill>
        <p:spPr>
          <a:xfrm>
            <a:off x="690325" y="1888625"/>
            <a:ext cx="3833400" cy="2555600"/>
          </a:xfrm>
          <a:prstGeom prst="rect">
            <a:avLst/>
          </a:prstGeom>
          <a:noFill/>
          <a:ln>
            <a:noFill/>
          </a:ln>
        </p:spPr>
      </p:pic>
      <p:pic>
        <p:nvPicPr>
          <p:cNvPr id="194" name="Google Shape;194;p29"/>
          <p:cNvPicPr preferRelativeResize="0"/>
          <p:nvPr/>
        </p:nvPicPr>
        <p:blipFill>
          <a:blip r:embed="rId4">
            <a:alphaModFix/>
          </a:blip>
          <a:stretch>
            <a:fillRect/>
          </a:stretch>
        </p:blipFill>
        <p:spPr>
          <a:xfrm>
            <a:off x="4676125" y="1888625"/>
            <a:ext cx="3777539" cy="255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nvSpPr>
        <p:spPr>
          <a:xfrm>
            <a:off x="577200" y="314900"/>
            <a:ext cx="7989600" cy="5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rPr>
              <a:t>Making decisions w</a:t>
            </a:r>
            <a:r>
              <a:rPr lang="en" sz="2400">
                <a:solidFill>
                  <a:schemeClr val="dk1"/>
                </a:solidFill>
              </a:rPr>
              <a:t>hen advice from friends conflicts:</a:t>
            </a:r>
            <a:endParaRPr i="1"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p:nvPr/>
        </p:nvSpPr>
        <p:spPr>
          <a:xfrm>
            <a:off x="12725" y="4291700"/>
            <a:ext cx="9144000" cy="85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31"/>
          <p:cNvSpPr txBox="1"/>
          <p:nvPr/>
        </p:nvSpPr>
        <p:spPr>
          <a:xfrm>
            <a:off x="2539050" y="880625"/>
            <a:ext cx="4065900" cy="3300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Ignore all of it? (probably not!)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Consider the range of views?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Look for overlap?</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Follow the majority view?</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"Measure" each comment?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Give more weight to quality?</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Use context to interpret each?</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Consider each person's "track record" in previous advice?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Consider the consequences of adopting (or disregarding) each?</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Play it safe? Hedge your bets?</a:t>
            </a:r>
            <a:endParaRPr sz="1700">
              <a:solidFill>
                <a:schemeClr val="dk1"/>
              </a:solidFill>
            </a:endParaRPr>
          </a:p>
        </p:txBody>
      </p:sp>
      <p:sp>
        <p:nvSpPr>
          <p:cNvPr id="206" name="Google Shape;206;p31"/>
          <p:cNvSpPr txBox="1"/>
          <p:nvPr/>
        </p:nvSpPr>
        <p:spPr>
          <a:xfrm>
            <a:off x="285750" y="4463600"/>
            <a:ext cx="85725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200">
                <a:solidFill>
                  <a:schemeClr val="dk1"/>
                </a:solidFill>
              </a:rPr>
              <a:t>How can you apply this to the case of scientific disagreement?</a:t>
            </a:r>
            <a:endParaRPr i="1" sz="1600">
              <a:solidFill>
                <a:schemeClr val="dk1"/>
              </a:solidFill>
            </a:endParaRPr>
          </a:p>
        </p:txBody>
      </p:sp>
      <p:sp>
        <p:nvSpPr>
          <p:cNvPr id="207" name="Google Shape;207;p31"/>
          <p:cNvSpPr txBox="1"/>
          <p:nvPr/>
        </p:nvSpPr>
        <p:spPr>
          <a:xfrm>
            <a:off x="577200" y="314900"/>
            <a:ext cx="7989600" cy="5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rPr>
              <a:t>Making decisions when advice from friends conflicts:</a:t>
            </a:r>
            <a:endParaRPr i="1"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63" name="Shape 63"/>
        <p:cNvGrpSpPr/>
        <p:nvPr/>
      </p:nvGrpSpPr>
      <p:grpSpPr>
        <a:xfrm>
          <a:off x="0" y="0"/>
          <a:ext cx="0" cy="0"/>
          <a:chOff x="0" y="0"/>
          <a:chExt cx="0" cy="0"/>
        </a:xfrm>
      </p:grpSpPr>
      <p:pic>
        <p:nvPicPr>
          <p:cNvPr id="64" name="Google Shape;64;p14">
            <a:hlinkClick r:id="rId3"/>
          </p:cNvPr>
          <p:cNvPicPr preferRelativeResize="0"/>
          <p:nvPr/>
        </p:nvPicPr>
        <p:blipFill>
          <a:blip r:embed="rId4">
            <a:alphaModFix/>
          </a:blip>
          <a:stretch>
            <a:fillRect/>
          </a:stretch>
        </p:blipFill>
        <p:spPr>
          <a:xfrm>
            <a:off x="448850" y="641675"/>
            <a:ext cx="1488250" cy="1442915"/>
          </a:xfrm>
          <a:prstGeom prst="rect">
            <a:avLst/>
          </a:prstGeom>
          <a:noFill/>
          <a:ln>
            <a:noFill/>
          </a:ln>
        </p:spPr>
      </p:pic>
      <p:sp>
        <p:nvSpPr>
          <p:cNvPr id="65" name="Google Shape;65;p14"/>
          <p:cNvSpPr txBox="1"/>
          <p:nvPr/>
        </p:nvSpPr>
        <p:spPr>
          <a:xfrm>
            <a:off x="299275" y="2033050"/>
            <a:ext cx="17874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rPr>
              <a:t>Inquiry Into Expertise</a:t>
            </a:r>
            <a:endParaRPr sz="1300">
              <a:solidFill>
                <a:schemeClr val="dk1"/>
              </a:solidFill>
            </a:endParaRPr>
          </a:p>
        </p:txBody>
      </p:sp>
      <p:sp>
        <p:nvSpPr>
          <p:cNvPr id="66" name="Google Shape;66;p14"/>
          <p:cNvSpPr txBox="1"/>
          <p:nvPr/>
        </p:nvSpPr>
        <p:spPr>
          <a:xfrm>
            <a:off x="2750000" y="2679750"/>
            <a:ext cx="6083100" cy="18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Recall the lessons from your "</a:t>
            </a:r>
            <a:r>
              <a:rPr lang="en" sz="1600">
                <a:solidFill>
                  <a:schemeClr val="dk1"/>
                </a:solidFill>
              </a:rPr>
              <a:t>Inquiry Into Expertise" and "Fact</a:t>
            </a:r>
            <a:endParaRPr sz="1600">
              <a:solidFill>
                <a:schemeClr val="dk1"/>
              </a:solidFill>
            </a:endParaRPr>
          </a:p>
          <a:p>
            <a:pPr indent="0" lvl="0" marL="0" rtl="0" algn="l">
              <a:spcBef>
                <a:spcPts val="0"/>
              </a:spcBef>
              <a:spcAft>
                <a:spcPts val="0"/>
              </a:spcAft>
              <a:buNone/>
            </a:pPr>
            <a:r>
              <a:rPr lang="en" sz="1600">
                <a:solidFill>
                  <a:schemeClr val="dk1"/>
                </a:solidFill>
              </a:rPr>
              <a:t>      Checking 102."</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 sz="1600">
                <a:solidFill>
                  <a:schemeClr val="dk1"/>
                </a:solidFill>
              </a:rPr>
              <a:t>We need to respect when others know more than we do.</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 science, reliable knowledge is indicated by the consensus of the relevant experts.</a:t>
            </a:r>
            <a:endParaRPr sz="1600">
              <a:solidFill>
                <a:schemeClr val="dk1"/>
              </a:solidFill>
            </a:endParaRPr>
          </a:p>
        </p:txBody>
      </p:sp>
      <p:pic>
        <p:nvPicPr>
          <p:cNvPr id="67" name="Google Shape;67;p14"/>
          <p:cNvPicPr preferRelativeResize="0"/>
          <p:nvPr/>
        </p:nvPicPr>
        <p:blipFill>
          <a:blip r:embed="rId5">
            <a:alphaModFix/>
          </a:blip>
          <a:stretch>
            <a:fillRect/>
          </a:stretch>
        </p:blipFill>
        <p:spPr>
          <a:xfrm>
            <a:off x="4039225" y="329000"/>
            <a:ext cx="673170" cy="1471765"/>
          </a:xfrm>
          <a:prstGeom prst="rect">
            <a:avLst/>
          </a:prstGeom>
          <a:noFill/>
          <a:ln cap="flat" cmpd="sng" w="9525">
            <a:solidFill>
              <a:schemeClr val="dk1"/>
            </a:solidFill>
            <a:prstDash val="solid"/>
            <a:round/>
            <a:headEnd len="sm" w="sm" type="none"/>
            <a:tailEnd len="sm" w="sm" type="none"/>
          </a:ln>
        </p:spPr>
      </p:pic>
      <p:pic>
        <p:nvPicPr>
          <p:cNvPr id="68" name="Google Shape;68;p14"/>
          <p:cNvPicPr preferRelativeResize="0"/>
          <p:nvPr/>
        </p:nvPicPr>
        <p:blipFill rotWithShape="1">
          <a:blip r:embed="rId6">
            <a:alphaModFix/>
          </a:blip>
          <a:srcRect b="5335" l="0" r="0" t="5138"/>
          <a:stretch/>
        </p:blipFill>
        <p:spPr>
          <a:xfrm>
            <a:off x="5405647" y="329000"/>
            <a:ext cx="662134" cy="1606892"/>
          </a:xfrm>
          <a:prstGeom prst="rect">
            <a:avLst/>
          </a:prstGeom>
          <a:noFill/>
          <a:ln cap="flat" cmpd="sng" w="9525">
            <a:solidFill>
              <a:schemeClr val="dk1"/>
            </a:solidFill>
            <a:prstDash val="solid"/>
            <a:round/>
            <a:headEnd len="sm" w="sm" type="none"/>
            <a:tailEnd len="sm" w="sm" type="none"/>
          </a:ln>
        </p:spPr>
      </p:pic>
      <p:pic>
        <p:nvPicPr>
          <p:cNvPr id="69" name="Google Shape;69;p14"/>
          <p:cNvPicPr preferRelativeResize="0"/>
          <p:nvPr/>
        </p:nvPicPr>
        <p:blipFill rotWithShape="1">
          <a:blip r:embed="rId7">
            <a:alphaModFix/>
          </a:blip>
          <a:srcRect b="11331" l="0" r="0" t="0"/>
          <a:stretch/>
        </p:blipFill>
        <p:spPr>
          <a:xfrm>
            <a:off x="6111923" y="336736"/>
            <a:ext cx="658456" cy="1591419"/>
          </a:xfrm>
          <a:prstGeom prst="rect">
            <a:avLst/>
          </a:prstGeom>
          <a:noFill/>
          <a:ln cap="flat" cmpd="sng" w="9525">
            <a:solidFill>
              <a:schemeClr val="dk1"/>
            </a:solidFill>
            <a:prstDash val="solid"/>
            <a:round/>
            <a:headEnd len="sm" w="sm" type="none"/>
            <a:tailEnd len="sm" w="sm" type="none"/>
          </a:ln>
        </p:spPr>
      </p:pic>
      <p:pic>
        <p:nvPicPr>
          <p:cNvPr id="70" name="Google Shape;70;p14"/>
          <p:cNvPicPr preferRelativeResize="0"/>
          <p:nvPr/>
        </p:nvPicPr>
        <p:blipFill>
          <a:blip r:embed="rId8">
            <a:alphaModFix/>
          </a:blip>
          <a:stretch>
            <a:fillRect/>
          </a:stretch>
        </p:blipFill>
        <p:spPr>
          <a:xfrm>
            <a:off x="4741823" y="329000"/>
            <a:ext cx="632133" cy="1606893"/>
          </a:xfrm>
          <a:prstGeom prst="rect">
            <a:avLst/>
          </a:prstGeom>
          <a:noFill/>
          <a:ln cap="flat" cmpd="sng" w="9525">
            <a:solidFill>
              <a:schemeClr val="dk1"/>
            </a:solidFill>
            <a:prstDash val="solid"/>
            <a:round/>
            <a:headEnd len="sm" w="sm" type="none"/>
            <a:tailEnd len="sm" w="sm" type="none"/>
          </a:ln>
        </p:spPr>
      </p:pic>
      <p:pic>
        <p:nvPicPr>
          <p:cNvPr id="71" name="Google Shape;71;p14"/>
          <p:cNvPicPr preferRelativeResize="0"/>
          <p:nvPr/>
        </p:nvPicPr>
        <p:blipFill>
          <a:blip r:embed="rId9">
            <a:alphaModFix/>
          </a:blip>
          <a:stretch>
            <a:fillRect/>
          </a:stretch>
        </p:blipFill>
        <p:spPr>
          <a:xfrm>
            <a:off x="6814521" y="336736"/>
            <a:ext cx="673170" cy="1519778"/>
          </a:xfrm>
          <a:prstGeom prst="rect">
            <a:avLst/>
          </a:prstGeom>
          <a:noFill/>
          <a:ln cap="flat" cmpd="sng" w="9525">
            <a:solidFill>
              <a:schemeClr val="dk1"/>
            </a:solidFill>
            <a:prstDash val="solid"/>
            <a:round/>
            <a:headEnd len="sm" w="sm" type="none"/>
            <a:tailEnd len="sm" w="sm" type="none"/>
          </a:ln>
        </p:spPr>
      </p:pic>
      <p:pic>
        <p:nvPicPr>
          <p:cNvPr id="72" name="Google Shape;72;p14"/>
          <p:cNvPicPr preferRelativeResize="0"/>
          <p:nvPr/>
        </p:nvPicPr>
        <p:blipFill>
          <a:blip r:embed="rId10">
            <a:alphaModFix/>
          </a:blip>
          <a:stretch>
            <a:fillRect/>
          </a:stretch>
        </p:blipFill>
        <p:spPr>
          <a:xfrm>
            <a:off x="2750000" y="329000"/>
            <a:ext cx="1239895" cy="1980475"/>
          </a:xfrm>
          <a:prstGeom prst="rect">
            <a:avLst/>
          </a:prstGeom>
          <a:noFill/>
          <a:ln cap="flat" cmpd="sng" w="9525">
            <a:solidFill>
              <a:srgbClr val="000000"/>
            </a:solidFill>
            <a:prstDash val="solid"/>
            <a:round/>
            <a:headEnd len="sm" w="sm" type="none"/>
            <a:tailEnd len="sm" w="sm" type="none"/>
          </a:ln>
        </p:spPr>
      </p:pic>
      <p:pic>
        <p:nvPicPr>
          <p:cNvPr id="73" name="Google Shape;73;p14"/>
          <p:cNvPicPr preferRelativeResize="0"/>
          <p:nvPr/>
        </p:nvPicPr>
        <p:blipFill>
          <a:blip r:embed="rId11">
            <a:alphaModFix/>
          </a:blip>
          <a:stretch>
            <a:fillRect/>
          </a:stretch>
        </p:blipFill>
        <p:spPr>
          <a:xfrm>
            <a:off x="7531834" y="329000"/>
            <a:ext cx="1301216" cy="1887079"/>
          </a:xfrm>
          <a:prstGeom prst="rect">
            <a:avLst/>
          </a:prstGeom>
          <a:noFill/>
          <a:ln cap="flat" cmpd="sng" w="9525">
            <a:solidFill>
              <a:srgbClr val="000000"/>
            </a:solidFill>
            <a:prstDash val="solid"/>
            <a:round/>
            <a:headEnd len="sm" w="sm" type="none"/>
            <a:tailEnd len="sm" w="sm" type="none"/>
          </a:ln>
        </p:spPr>
      </p:pic>
      <p:sp>
        <p:nvSpPr>
          <p:cNvPr id="74" name="Google Shape;74;p14"/>
          <p:cNvSpPr txBox="1"/>
          <p:nvPr/>
        </p:nvSpPr>
        <p:spPr>
          <a:xfrm>
            <a:off x="362925" y="3713225"/>
            <a:ext cx="17874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rPr>
              <a:t>Fact Checking 102</a:t>
            </a:r>
            <a:endParaRPr sz="13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1" name="Shape 211"/>
        <p:cNvGrpSpPr/>
        <p:nvPr/>
      </p:nvGrpSpPr>
      <p:grpSpPr>
        <a:xfrm>
          <a:off x="0" y="0"/>
          <a:ext cx="0" cy="0"/>
          <a:chOff x="0" y="0"/>
          <a:chExt cx="0" cy="0"/>
        </a:xfrm>
      </p:grpSpPr>
      <p:sp>
        <p:nvSpPr>
          <p:cNvPr id="212" name="Google Shape;212;p32"/>
          <p:cNvSpPr txBox="1"/>
          <p:nvPr/>
        </p:nvSpPr>
        <p:spPr>
          <a:xfrm>
            <a:off x="440700" y="288100"/>
            <a:ext cx="8430300" cy="99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rPr>
              <a:t>Explore (2):</a:t>
            </a:r>
            <a:endParaRPr b="1" sz="2400">
              <a:solidFill>
                <a:schemeClr val="dk1"/>
              </a:solidFill>
            </a:endParaRPr>
          </a:p>
          <a:p>
            <a:pPr indent="0" lvl="0" marL="0" rtl="0" algn="ctr">
              <a:lnSpc>
                <a:spcPct val="115000"/>
              </a:lnSpc>
              <a:spcBef>
                <a:spcPts val="0"/>
              </a:spcBef>
              <a:spcAft>
                <a:spcPts val="0"/>
              </a:spcAft>
              <a:buNone/>
            </a:pPr>
            <a:r>
              <a:rPr b="1" i="1" lang="en" sz="2400">
                <a:solidFill>
                  <a:schemeClr val="dk1"/>
                </a:solidFill>
              </a:rPr>
              <a:t>So, how might we cope with </a:t>
            </a:r>
            <a:r>
              <a:rPr b="1" i="1" lang="en" sz="2400" u="sng">
                <a:solidFill>
                  <a:schemeClr val="dk1"/>
                </a:solidFill>
              </a:rPr>
              <a:t>scientific</a:t>
            </a:r>
            <a:r>
              <a:rPr b="1" i="1" lang="en" sz="2400">
                <a:solidFill>
                  <a:schemeClr val="dk1"/>
                </a:solidFill>
              </a:rPr>
              <a:t> uncertainty?</a:t>
            </a:r>
            <a:endParaRPr i="1" sz="1800">
              <a:solidFill>
                <a:schemeClr val="dk1"/>
              </a:solidFill>
            </a:endParaRPr>
          </a:p>
        </p:txBody>
      </p:sp>
      <p:pic>
        <p:nvPicPr>
          <p:cNvPr id="213" name="Google Shape;213;p32"/>
          <p:cNvPicPr preferRelativeResize="0"/>
          <p:nvPr/>
        </p:nvPicPr>
        <p:blipFill>
          <a:blip r:embed="rId3">
            <a:alphaModFix/>
          </a:blip>
          <a:stretch>
            <a:fillRect/>
          </a:stretch>
        </p:blipFill>
        <p:spPr>
          <a:xfrm>
            <a:off x="2814538" y="1383975"/>
            <a:ext cx="3514925" cy="3514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nvSpPr>
        <p:spPr>
          <a:xfrm>
            <a:off x="814800" y="719150"/>
            <a:ext cx="7499100" cy="57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rPr>
              <a:t>How to cope</a:t>
            </a:r>
            <a:r>
              <a:rPr b="1" lang="en" sz="2400">
                <a:solidFill>
                  <a:schemeClr val="dk1"/>
                </a:solidFill>
              </a:rPr>
              <a:t> with genuine scientific uncertainty:</a:t>
            </a:r>
            <a:endParaRPr b="1"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p:nvPr/>
        </p:nvSpPr>
        <p:spPr>
          <a:xfrm>
            <a:off x="12725" y="3735400"/>
            <a:ext cx="9144000" cy="140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34"/>
          <p:cNvSpPr txBox="1"/>
          <p:nvPr/>
        </p:nvSpPr>
        <p:spPr>
          <a:xfrm>
            <a:off x="279950" y="1106250"/>
            <a:ext cx="4139700" cy="210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Prepare for multiple possibilities?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Take precautionary action?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Consider the "worst case scenario"?</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Protect vulnerable stakeholders?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Consider the possible extremes?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"Cover all your bases"?</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225" name="Google Shape;225;p34"/>
          <p:cNvSpPr txBox="1"/>
          <p:nvPr/>
        </p:nvSpPr>
        <p:spPr>
          <a:xfrm>
            <a:off x="4236475" y="1106250"/>
            <a:ext cx="4435500" cy="210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Assess the degree of uncertainty?</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Trust the "most probable" outcome?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Trust the overall weight of opinion?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Let each person decide separately?</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Invest in more research?</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Other?</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226" name="Google Shape;226;p34"/>
          <p:cNvSpPr txBox="1"/>
          <p:nvPr/>
        </p:nvSpPr>
        <p:spPr>
          <a:xfrm>
            <a:off x="356850" y="4106875"/>
            <a:ext cx="8430300" cy="652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2500">
                <a:solidFill>
                  <a:schemeClr val="dk1"/>
                </a:solidFill>
              </a:rPr>
              <a:t>What context would be appropriate for each strategy?</a:t>
            </a:r>
            <a:endParaRPr b="1" i="1" sz="2500">
              <a:solidFill>
                <a:schemeClr val="dk1"/>
              </a:solidFill>
            </a:endParaRPr>
          </a:p>
        </p:txBody>
      </p:sp>
      <p:sp>
        <p:nvSpPr>
          <p:cNvPr id="227" name="Google Shape;227;p34"/>
          <p:cNvSpPr txBox="1"/>
          <p:nvPr/>
        </p:nvSpPr>
        <p:spPr>
          <a:xfrm>
            <a:off x="814800" y="414350"/>
            <a:ext cx="7499100" cy="57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rPr>
              <a:t>How to cope with genuine scientific uncertainty:</a:t>
            </a:r>
            <a:endParaRPr b="1" sz="24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231" name="Shape 231"/>
        <p:cNvGrpSpPr/>
        <p:nvPr/>
      </p:nvGrpSpPr>
      <p:grpSpPr>
        <a:xfrm>
          <a:off x="0" y="0"/>
          <a:ext cx="0" cy="0"/>
          <a:chOff x="0" y="0"/>
          <a:chExt cx="0" cy="0"/>
        </a:xfrm>
      </p:grpSpPr>
      <p:sp>
        <p:nvSpPr>
          <p:cNvPr id="232" name="Google Shape;232;p35"/>
          <p:cNvSpPr txBox="1"/>
          <p:nvPr/>
        </p:nvSpPr>
        <p:spPr>
          <a:xfrm>
            <a:off x="3469650" y="1770300"/>
            <a:ext cx="5260800" cy="2095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b="1" i="1" lang="en" sz="2400" u="sng">
                <a:solidFill>
                  <a:schemeClr val="dk1"/>
                </a:solidFill>
              </a:rPr>
              <a:t>A</a:t>
            </a:r>
            <a:r>
              <a:rPr b="1" i="1" lang="en" sz="2400" u="sng">
                <a:solidFill>
                  <a:schemeClr val="dk1"/>
                </a:solidFill>
              </a:rPr>
              <a:t>ccommodate</a:t>
            </a:r>
            <a:r>
              <a:rPr b="1" i="1" lang="en" sz="2400">
                <a:solidFill>
                  <a:schemeClr val="dk1"/>
                </a:solidFill>
              </a:rPr>
              <a:t> </a:t>
            </a:r>
            <a:r>
              <a:rPr lang="en" sz="2400">
                <a:solidFill>
                  <a:schemeClr val="dk1"/>
                </a:solidFill>
              </a:rPr>
              <a:t>the uncertainty.</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Be flexible.</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Apply precautionary principles.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Prepare for alternative outcomes.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Use available knowledge.</a:t>
            </a:r>
            <a:endParaRPr sz="2400">
              <a:solidFill>
                <a:schemeClr val="dk1"/>
              </a:solidFill>
            </a:endParaRPr>
          </a:p>
        </p:txBody>
      </p:sp>
      <p:sp>
        <p:nvSpPr>
          <p:cNvPr id="233" name="Google Shape;233;p35"/>
          <p:cNvSpPr/>
          <p:nvPr/>
        </p:nvSpPr>
        <p:spPr>
          <a:xfrm>
            <a:off x="12725" y="-20175"/>
            <a:ext cx="9131400" cy="852900"/>
          </a:xfrm>
          <a:prstGeom prst="rect">
            <a:avLst/>
          </a:prstGeom>
          <a:solidFill>
            <a:srgbClr val="A61C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35"/>
          <p:cNvSpPr txBox="1"/>
          <p:nvPr/>
        </p:nvSpPr>
        <p:spPr>
          <a:xfrm>
            <a:off x="661850" y="157875"/>
            <a:ext cx="8237100" cy="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When Experts Disagree:  Coping with Uncertainty</a:t>
            </a:r>
            <a:endParaRPr b="1" sz="2400">
              <a:solidFill>
                <a:schemeClr val="lt1"/>
              </a:solidFill>
            </a:endParaRPr>
          </a:p>
        </p:txBody>
      </p:sp>
      <p:pic>
        <p:nvPicPr>
          <p:cNvPr id="235" name="Google Shape;235;p35"/>
          <p:cNvPicPr preferRelativeResize="0"/>
          <p:nvPr/>
        </p:nvPicPr>
        <p:blipFill>
          <a:blip r:embed="rId3">
            <a:alphaModFix/>
          </a:blip>
          <a:stretch>
            <a:fillRect/>
          </a:stretch>
        </p:blipFill>
        <p:spPr>
          <a:xfrm>
            <a:off x="366300" y="1529225"/>
            <a:ext cx="2722350" cy="2722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9" name="Shape 239"/>
        <p:cNvGrpSpPr/>
        <p:nvPr/>
      </p:nvGrpSpPr>
      <p:grpSpPr>
        <a:xfrm>
          <a:off x="0" y="0"/>
          <a:ext cx="0" cy="0"/>
          <a:chOff x="0" y="0"/>
          <a:chExt cx="0" cy="0"/>
        </a:xfrm>
      </p:grpSpPr>
      <p:sp>
        <p:nvSpPr>
          <p:cNvPr id="240" name="Google Shape;240;p36"/>
          <p:cNvSpPr txBox="1"/>
          <p:nvPr/>
        </p:nvSpPr>
        <p:spPr>
          <a:xfrm>
            <a:off x="1056450" y="293075"/>
            <a:ext cx="7031100" cy="13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Explore (3):</a:t>
            </a:r>
            <a:endParaRPr b="1" i="1" sz="2400">
              <a:solidFill>
                <a:schemeClr val="dk1"/>
              </a:solidFill>
            </a:endParaRPr>
          </a:p>
          <a:p>
            <a:pPr indent="0" lvl="0" marL="0" rtl="0" algn="ctr">
              <a:spcBef>
                <a:spcPts val="0"/>
              </a:spcBef>
              <a:spcAft>
                <a:spcPts val="0"/>
              </a:spcAft>
              <a:buNone/>
            </a:pPr>
            <a:r>
              <a:rPr b="1" i="1" lang="en" sz="2500">
                <a:solidFill>
                  <a:schemeClr val="dk1"/>
                </a:solidFill>
              </a:rPr>
              <a:t>How do we know the views of the experts,</a:t>
            </a:r>
            <a:endParaRPr b="1" i="1" sz="2500">
              <a:solidFill>
                <a:schemeClr val="dk1"/>
              </a:solidFill>
            </a:endParaRPr>
          </a:p>
          <a:p>
            <a:pPr indent="0" lvl="0" marL="0" rtl="0" algn="ctr">
              <a:spcBef>
                <a:spcPts val="0"/>
              </a:spcBef>
              <a:spcAft>
                <a:spcPts val="0"/>
              </a:spcAft>
              <a:buNone/>
            </a:pPr>
            <a:r>
              <a:rPr b="1" i="1" lang="en" sz="2500">
                <a:solidFill>
                  <a:schemeClr val="dk1"/>
                </a:solidFill>
              </a:rPr>
              <a:t>whether consensus or disagreement?</a:t>
            </a:r>
            <a:endParaRPr b="1" i="1" sz="2400">
              <a:solidFill>
                <a:schemeClr val="dk1"/>
              </a:solidFill>
            </a:endParaRPr>
          </a:p>
        </p:txBody>
      </p:sp>
      <p:pic>
        <p:nvPicPr>
          <p:cNvPr id="241" name="Google Shape;241;p36"/>
          <p:cNvPicPr preferRelativeResize="0"/>
          <p:nvPr/>
        </p:nvPicPr>
        <p:blipFill>
          <a:blip r:embed="rId3">
            <a:alphaModFix/>
          </a:blip>
          <a:stretch>
            <a:fillRect/>
          </a:stretch>
        </p:blipFill>
        <p:spPr>
          <a:xfrm>
            <a:off x="1386100" y="1814575"/>
            <a:ext cx="6371800" cy="3040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245" name="Shape 245"/>
        <p:cNvGrpSpPr/>
        <p:nvPr/>
      </p:nvGrpSpPr>
      <p:grpSpPr>
        <a:xfrm>
          <a:off x="0" y="0"/>
          <a:ext cx="0" cy="0"/>
          <a:chOff x="0" y="0"/>
          <a:chExt cx="0" cy="0"/>
        </a:xfrm>
      </p:grpSpPr>
      <p:pic>
        <p:nvPicPr>
          <p:cNvPr id="246" name="Google Shape;246;p37"/>
          <p:cNvPicPr preferRelativeResize="0"/>
          <p:nvPr/>
        </p:nvPicPr>
        <p:blipFill rotWithShape="1">
          <a:blip r:embed="rId3">
            <a:alphaModFix/>
          </a:blip>
          <a:srcRect b="0" l="17966" r="43129" t="25738"/>
          <a:stretch/>
        </p:blipFill>
        <p:spPr>
          <a:xfrm>
            <a:off x="-4850" y="0"/>
            <a:ext cx="4039902" cy="5143500"/>
          </a:xfrm>
          <a:prstGeom prst="rect">
            <a:avLst/>
          </a:prstGeom>
          <a:noFill/>
          <a:ln>
            <a:noFill/>
          </a:ln>
        </p:spPr>
      </p:pic>
      <p:sp>
        <p:nvSpPr>
          <p:cNvPr id="247" name="Google Shape;247;p37"/>
          <p:cNvSpPr txBox="1"/>
          <p:nvPr/>
        </p:nvSpPr>
        <p:spPr>
          <a:xfrm rot="-5400000">
            <a:off x="2873429" y="3783904"/>
            <a:ext cx="2508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 Claudio schwartz ON UNSPLASH</a:t>
            </a:r>
            <a:endParaRPr sz="1800">
              <a:solidFill>
                <a:schemeClr val="dk2"/>
              </a:solidFill>
            </a:endParaRPr>
          </a:p>
        </p:txBody>
      </p:sp>
      <p:sp>
        <p:nvSpPr>
          <p:cNvPr id="248" name="Google Shape;248;p37"/>
          <p:cNvSpPr txBox="1"/>
          <p:nvPr/>
        </p:nvSpPr>
        <p:spPr>
          <a:xfrm>
            <a:off x="4419600" y="704850"/>
            <a:ext cx="4238100" cy="18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t>Social Media?</a:t>
            </a:r>
            <a:endParaRPr b="1" i="1"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C</a:t>
            </a:r>
            <a:r>
              <a:rPr lang="en" sz="1800"/>
              <a:t>ontrarian claims about covid vaccines were 11 times more frequent on Twitter than those of the corresponding consensus.</a:t>
            </a:r>
            <a:endParaRPr sz="1800"/>
          </a:p>
        </p:txBody>
      </p:sp>
      <p:sp>
        <p:nvSpPr>
          <p:cNvPr id="249" name="Google Shape;249;p37"/>
          <p:cNvSpPr txBox="1"/>
          <p:nvPr/>
        </p:nvSpPr>
        <p:spPr>
          <a:xfrm>
            <a:off x="4304575" y="4584700"/>
            <a:ext cx="47757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Efstratiou, A. , Efstratiou, M., Yudhoatmojo, S., Blackburn, J. &amp; De Cristofaro, E.  (2024). “Here’s your evidence”: False consensus in public Twitter discussions of COVID-19 science. Proceedings of the ACM on Human-Computer Interaction, 8(CSCW2), #471. https://dl.acm.org/doi/pdf/10.1145/3687010</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253" name="Shape 253"/>
        <p:cNvGrpSpPr/>
        <p:nvPr/>
      </p:nvGrpSpPr>
      <p:grpSpPr>
        <a:xfrm>
          <a:off x="0" y="0"/>
          <a:ext cx="0" cy="0"/>
          <a:chOff x="0" y="0"/>
          <a:chExt cx="0" cy="0"/>
        </a:xfrm>
      </p:grpSpPr>
      <p:sp>
        <p:nvSpPr>
          <p:cNvPr id="254" name="Google Shape;254;p38"/>
          <p:cNvSpPr txBox="1"/>
          <p:nvPr/>
        </p:nvSpPr>
        <p:spPr>
          <a:xfrm>
            <a:off x="1094900" y="4065475"/>
            <a:ext cx="68877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 sz="1800">
                <a:solidFill>
                  <a:schemeClr val="dk1"/>
                </a:solidFill>
              </a:rPr>
              <a:t>Two-thirds of the social media information on COVID contrary to expert consensus in early 2021 originated </a:t>
            </a:r>
            <a:r>
              <a:rPr lang="en" sz="1800">
                <a:solidFill>
                  <a:schemeClr val="dk1"/>
                </a:solidFill>
              </a:rPr>
              <a:t>from just 12 individuals.</a:t>
            </a:r>
            <a:endParaRPr sz="1100">
              <a:solidFill>
                <a:schemeClr val="dk1"/>
              </a:solidFill>
            </a:endParaRPr>
          </a:p>
        </p:txBody>
      </p:sp>
      <p:pic>
        <p:nvPicPr>
          <p:cNvPr id="255" name="Google Shape;255;p38"/>
          <p:cNvPicPr preferRelativeResize="0"/>
          <p:nvPr/>
        </p:nvPicPr>
        <p:blipFill>
          <a:blip r:embed="rId3">
            <a:alphaModFix/>
          </a:blip>
          <a:stretch>
            <a:fillRect/>
          </a:stretch>
        </p:blipFill>
        <p:spPr>
          <a:xfrm>
            <a:off x="1" y="0"/>
            <a:ext cx="9144000" cy="4000514"/>
          </a:xfrm>
          <a:prstGeom prst="rect">
            <a:avLst/>
          </a:prstGeom>
          <a:noFill/>
          <a:ln>
            <a:noFill/>
          </a:ln>
        </p:spPr>
      </p:pic>
      <p:sp>
        <p:nvSpPr>
          <p:cNvPr id="256" name="Google Shape;256;p38"/>
          <p:cNvSpPr txBox="1"/>
          <p:nvPr/>
        </p:nvSpPr>
        <p:spPr>
          <a:xfrm>
            <a:off x="3016200" y="4824325"/>
            <a:ext cx="6127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Center for Countering Digital Hate. (2020). The Disinformation Dozen. https://counterhate.com/research/the-disinformation-dozen/</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260" name="Shape 260"/>
        <p:cNvGrpSpPr/>
        <p:nvPr/>
      </p:nvGrpSpPr>
      <p:grpSpPr>
        <a:xfrm>
          <a:off x="0" y="0"/>
          <a:ext cx="0" cy="0"/>
          <a:chOff x="0" y="0"/>
          <a:chExt cx="0" cy="0"/>
        </a:xfrm>
      </p:grpSpPr>
      <p:sp>
        <p:nvSpPr>
          <p:cNvPr id="261" name="Google Shape;261;p39"/>
          <p:cNvSpPr txBox="1"/>
          <p:nvPr/>
        </p:nvSpPr>
        <p:spPr>
          <a:xfrm>
            <a:off x="4572000" y="1085850"/>
            <a:ext cx="3683100" cy="10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Lies on social media </a:t>
            </a:r>
            <a:r>
              <a:rPr lang="en" sz="1800">
                <a:solidFill>
                  <a:schemeClr val="dk1"/>
                </a:solidFill>
              </a:rPr>
              <a:t>spread </a:t>
            </a:r>
            <a:r>
              <a:rPr lang="en" sz="1800"/>
              <a:t>more rapidly, more broadly, and farther than facts.</a:t>
            </a:r>
            <a:endParaRPr sz="1800"/>
          </a:p>
        </p:txBody>
      </p:sp>
      <p:sp>
        <p:nvSpPr>
          <p:cNvPr id="262" name="Google Shape;262;p39"/>
          <p:cNvSpPr txBox="1"/>
          <p:nvPr/>
        </p:nvSpPr>
        <p:spPr>
          <a:xfrm>
            <a:off x="3999775" y="4813300"/>
            <a:ext cx="5064900" cy="2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Vosoughi, S., Roy, D., &amp; Aral, S. (2018). The spread of true and false news online. Science, 359, 1146–1151.</a:t>
            </a:r>
            <a:endParaRPr sz="800"/>
          </a:p>
        </p:txBody>
      </p:sp>
      <p:pic>
        <p:nvPicPr>
          <p:cNvPr id="263" name="Google Shape;263;p39"/>
          <p:cNvPicPr preferRelativeResize="0"/>
          <p:nvPr/>
        </p:nvPicPr>
        <p:blipFill>
          <a:blip r:embed="rId3">
            <a:alphaModFix/>
          </a:blip>
          <a:stretch>
            <a:fillRect/>
          </a:stretch>
        </p:blipFill>
        <p:spPr>
          <a:xfrm>
            <a:off x="0" y="0"/>
            <a:ext cx="4039157"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9B7"/>
        </a:solidFill>
      </p:bgPr>
    </p:bg>
    <p:spTree>
      <p:nvGrpSpPr>
        <p:cNvPr id="267" name="Shape 267"/>
        <p:cNvGrpSpPr/>
        <p:nvPr/>
      </p:nvGrpSpPr>
      <p:grpSpPr>
        <a:xfrm>
          <a:off x="0" y="0"/>
          <a:ext cx="0" cy="0"/>
          <a:chOff x="0" y="0"/>
          <a:chExt cx="0" cy="0"/>
        </a:xfrm>
      </p:grpSpPr>
      <p:pic>
        <p:nvPicPr>
          <p:cNvPr id="268" name="Google Shape;268;p40"/>
          <p:cNvPicPr preferRelativeResize="0"/>
          <p:nvPr/>
        </p:nvPicPr>
        <p:blipFill rotWithShape="1">
          <a:blip r:embed="rId3">
            <a:alphaModFix/>
          </a:blip>
          <a:srcRect b="6244" l="6664" r="0" t="0"/>
          <a:stretch/>
        </p:blipFill>
        <p:spPr>
          <a:xfrm>
            <a:off x="0" y="200"/>
            <a:ext cx="8534400" cy="5143500"/>
          </a:xfrm>
          <a:prstGeom prst="rect">
            <a:avLst/>
          </a:prstGeom>
          <a:noFill/>
          <a:ln>
            <a:noFill/>
          </a:ln>
        </p:spPr>
      </p:pic>
      <p:sp>
        <p:nvSpPr>
          <p:cNvPr id="269" name="Google Shape;269;p40"/>
          <p:cNvSpPr txBox="1"/>
          <p:nvPr/>
        </p:nvSpPr>
        <p:spPr>
          <a:xfrm>
            <a:off x="936625" y="1133875"/>
            <a:ext cx="37146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000">
                <a:solidFill>
                  <a:schemeClr val="dk1"/>
                </a:solidFill>
              </a:rPr>
              <a:t>Internet?</a:t>
            </a:r>
            <a:endParaRPr b="1" i="1"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1800">
                <a:solidFill>
                  <a:schemeClr val="dk1"/>
                </a:solidFill>
              </a:rPr>
              <a:t>There are dozens of websites denying global warming and man-made climate change.</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Does that reflect a consensus?</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9B7"/>
        </a:solidFill>
      </p:bgPr>
    </p:bg>
    <p:spTree>
      <p:nvGrpSpPr>
        <p:cNvPr id="273" name="Shape 273"/>
        <p:cNvGrpSpPr/>
        <p:nvPr/>
      </p:nvGrpSpPr>
      <p:grpSpPr>
        <a:xfrm>
          <a:off x="0" y="0"/>
          <a:ext cx="0" cy="0"/>
          <a:chOff x="0" y="0"/>
          <a:chExt cx="0" cy="0"/>
        </a:xfrm>
      </p:grpSpPr>
      <p:pic>
        <p:nvPicPr>
          <p:cNvPr id="274" name="Google Shape;274;p41"/>
          <p:cNvPicPr preferRelativeResize="0"/>
          <p:nvPr/>
        </p:nvPicPr>
        <p:blipFill>
          <a:blip r:embed="rId3">
            <a:alphaModFix/>
          </a:blip>
          <a:stretch>
            <a:fillRect/>
          </a:stretch>
        </p:blipFill>
        <p:spPr>
          <a:xfrm>
            <a:off x="2362200" y="0"/>
            <a:ext cx="6858000" cy="5143500"/>
          </a:xfrm>
          <a:prstGeom prst="rect">
            <a:avLst/>
          </a:prstGeom>
          <a:noFill/>
          <a:ln>
            <a:noFill/>
          </a:ln>
        </p:spPr>
      </p:pic>
      <p:sp>
        <p:nvSpPr>
          <p:cNvPr id="275" name="Google Shape;275;p41"/>
          <p:cNvSpPr txBox="1"/>
          <p:nvPr/>
        </p:nvSpPr>
        <p:spPr>
          <a:xfrm>
            <a:off x="266100" y="994175"/>
            <a:ext cx="2012700" cy="30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Most of those websites get their information from just 3 sources.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An </a:t>
            </a:r>
            <a:r>
              <a:rPr i="1" lang="en" sz="1800">
                <a:solidFill>
                  <a:schemeClr val="dk1"/>
                </a:solidFill>
              </a:rPr>
              <a:t>illusion</a:t>
            </a:r>
            <a:r>
              <a:rPr lang="en" sz="1800">
                <a:solidFill>
                  <a:schemeClr val="dk1"/>
                </a:solidFill>
              </a:rPr>
              <a:t> of "agreement" is fostered merely by a biased media presence.</a:t>
            </a:r>
            <a:endParaRPr sz="1800">
              <a:solidFill>
                <a:schemeClr val="dk1"/>
              </a:solidFill>
            </a:endParaRPr>
          </a:p>
        </p:txBody>
      </p:sp>
      <p:sp>
        <p:nvSpPr>
          <p:cNvPr id="276" name="Google Shape;276;p41"/>
          <p:cNvSpPr txBox="1"/>
          <p:nvPr/>
        </p:nvSpPr>
        <p:spPr>
          <a:xfrm>
            <a:off x="-36675" y="4842275"/>
            <a:ext cx="529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Sharman, A (2014) Mapping the climate sceptical blogosphere. </a:t>
            </a:r>
            <a:r>
              <a:rPr i="1" lang="en" sz="800">
                <a:solidFill>
                  <a:schemeClr val="dk1"/>
                </a:solidFill>
              </a:rPr>
              <a:t>Global Environmental Change</a:t>
            </a:r>
            <a:r>
              <a:rPr lang="en" sz="800">
                <a:solidFill>
                  <a:schemeClr val="dk1"/>
                </a:solidFill>
              </a:rPr>
              <a:t>, 26, 159-170. </a:t>
            </a:r>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78" name="Shape 78"/>
        <p:cNvGrpSpPr/>
        <p:nvPr/>
      </p:nvGrpSpPr>
      <p:grpSpPr>
        <a:xfrm>
          <a:off x="0" y="0"/>
          <a:ext cx="0" cy="0"/>
          <a:chOff x="0" y="0"/>
          <a:chExt cx="0" cy="0"/>
        </a:xfrm>
      </p:grpSpPr>
      <p:sp>
        <p:nvSpPr>
          <p:cNvPr id="79" name="Google Shape;79;p15"/>
          <p:cNvSpPr txBox="1"/>
          <p:nvPr/>
        </p:nvSpPr>
        <p:spPr>
          <a:xfrm>
            <a:off x="297550" y="3983800"/>
            <a:ext cx="8572500" cy="94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 sz="2300">
                <a:solidFill>
                  <a:schemeClr val="dk1"/>
                </a:solidFill>
              </a:rPr>
              <a:t>"Respect the consensus of the relevant scientific experts."</a:t>
            </a:r>
            <a:r>
              <a:rPr i="1" lang="en" sz="2400">
                <a:solidFill>
                  <a:schemeClr val="dk1"/>
                </a:solidFill>
              </a:rPr>
              <a:t> </a:t>
            </a:r>
            <a:endParaRPr i="1" sz="2400">
              <a:solidFill>
                <a:schemeClr val="dk1"/>
              </a:solidFill>
            </a:endParaRPr>
          </a:p>
          <a:p>
            <a:pPr indent="0" lvl="0" marL="0" rtl="0" algn="ctr">
              <a:spcBef>
                <a:spcPts val="0"/>
              </a:spcBef>
              <a:spcAft>
                <a:spcPts val="0"/>
              </a:spcAft>
              <a:buNone/>
            </a:pPr>
            <a:r>
              <a:rPr lang="en" sz="1800">
                <a:solidFill>
                  <a:schemeClr val="dk1"/>
                </a:solidFill>
              </a:rPr>
              <a:t>That’s what counts as “settled” science.</a:t>
            </a:r>
            <a:endParaRPr sz="1800">
              <a:solidFill>
                <a:schemeClr val="dk1"/>
              </a:solidFill>
            </a:endParaRPr>
          </a:p>
          <a:p>
            <a:pPr indent="0" lvl="0" marL="0" rtl="0" algn="ctr">
              <a:spcBef>
                <a:spcPts val="0"/>
              </a:spcBef>
              <a:spcAft>
                <a:spcPts val="0"/>
              </a:spcAft>
              <a:buNone/>
            </a:pPr>
            <a:r>
              <a:t/>
            </a:r>
            <a:endParaRPr sz="1800">
              <a:solidFill>
                <a:schemeClr val="dk1"/>
              </a:solidFill>
            </a:endParaRPr>
          </a:p>
        </p:txBody>
      </p:sp>
      <p:pic>
        <p:nvPicPr>
          <p:cNvPr id="80" name="Google Shape;80;p15"/>
          <p:cNvPicPr preferRelativeResize="0"/>
          <p:nvPr/>
        </p:nvPicPr>
        <p:blipFill>
          <a:blip r:embed="rId3">
            <a:alphaModFix/>
          </a:blip>
          <a:stretch>
            <a:fillRect/>
          </a:stretch>
        </p:blipFill>
        <p:spPr>
          <a:xfrm>
            <a:off x="780338" y="178450"/>
            <a:ext cx="7583324" cy="3618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280" name="Shape 280"/>
        <p:cNvGrpSpPr/>
        <p:nvPr/>
      </p:nvGrpSpPr>
      <p:grpSpPr>
        <a:xfrm>
          <a:off x="0" y="0"/>
          <a:ext cx="0" cy="0"/>
          <a:chOff x="0" y="0"/>
          <a:chExt cx="0" cy="0"/>
        </a:xfrm>
      </p:grpSpPr>
      <p:pic>
        <p:nvPicPr>
          <p:cNvPr id="281" name="Google Shape;281;p42"/>
          <p:cNvPicPr preferRelativeResize="0"/>
          <p:nvPr/>
        </p:nvPicPr>
        <p:blipFill rotWithShape="1">
          <a:blip r:embed="rId3">
            <a:alphaModFix/>
          </a:blip>
          <a:srcRect b="0" l="0" r="7158" t="0"/>
          <a:stretch/>
        </p:blipFill>
        <p:spPr>
          <a:xfrm>
            <a:off x="1494450" y="231075"/>
            <a:ext cx="4068150" cy="3080349"/>
          </a:xfrm>
          <a:prstGeom prst="rect">
            <a:avLst/>
          </a:prstGeom>
          <a:noFill/>
          <a:ln>
            <a:noFill/>
          </a:ln>
        </p:spPr>
      </p:pic>
      <p:pic>
        <p:nvPicPr>
          <p:cNvPr id="282" name="Google Shape;282;p42"/>
          <p:cNvPicPr preferRelativeResize="0"/>
          <p:nvPr/>
        </p:nvPicPr>
        <p:blipFill>
          <a:blip r:embed="rId4">
            <a:alphaModFix/>
          </a:blip>
          <a:stretch>
            <a:fillRect/>
          </a:stretch>
        </p:blipFill>
        <p:spPr>
          <a:xfrm>
            <a:off x="266750" y="1663349"/>
            <a:ext cx="1384250" cy="2343024"/>
          </a:xfrm>
          <a:prstGeom prst="rect">
            <a:avLst/>
          </a:prstGeom>
          <a:noFill/>
          <a:ln>
            <a:noFill/>
          </a:ln>
        </p:spPr>
      </p:pic>
      <p:pic>
        <p:nvPicPr>
          <p:cNvPr id="283" name="Google Shape;283;p42"/>
          <p:cNvPicPr preferRelativeResize="0"/>
          <p:nvPr/>
        </p:nvPicPr>
        <p:blipFill>
          <a:blip r:embed="rId5">
            <a:alphaModFix/>
          </a:blip>
          <a:stretch>
            <a:fillRect/>
          </a:stretch>
        </p:blipFill>
        <p:spPr>
          <a:xfrm>
            <a:off x="2240338" y="3133950"/>
            <a:ext cx="3407350" cy="1464100"/>
          </a:xfrm>
          <a:prstGeom prst="rect">
            <a:avLst/>
          </a:prstGeom>
          <a:noFill/>
          <a:ln>
            <a:noFill/>
          </a:ln>
        </p:spPr>
      </p:pic>
      <p:sp>
        <p:nvSpPr>
          <p:cNvPr id="284" name="Google Shape;284;p42"/>
          <p:cNvSpPr txBox="1"/>
          <p:nvPr/>
        </p:nvSpPr>
        <p:spPr>
          <a:xfrm>
            <a:off x="2623113" y="4521850"/>
            <a:ext cx="264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Oregon Petition (1998, 2007)–</a:t>
            </a:r>
            <a:endParaRPr sz="1200">
              <a:solidFill>
                <a:schemeClr val="dk1"/>
              </a:solidFill>
            </a:endParaRPr>
          </a:p>
          <a:p>
            <a:pPr indent="0" lvl="0" marL="0" rtl="0" algn="ctr">
              <a:spcBef>
                <a:spcPts val="0"/>
              </a:spcBef>
              <a:spcAft>
                <a:spcPts val="0"/>
              </a:spcAft>
              <a:buNone/>
            </a:pPr>
            <a:r>
              <a:rPr lang="en" sz="1200">
                <a:solidFill>
                  <a:schemeClr val="dk1"/>
                </a:solidFill>
              </a:rPr>
              <a:t>over 30,000 signatures</a:t>
            </a:r>
            <a:endParaRPr sz="1200">
              <a:solidFill>
                <a:schemeClr val="dk1"/>
              </a:solidFill>
            </a:endParaRPr>
          </a:p>
        </p:txBody>
      </p:sp>
      <p:sp>
        <p:nvSpPr>
          <p:cNvPr id="285" name="Google Shape;285;p42"/>
          <p:cNvSpPr txBox="1"/>
          <p:nvPr/>
        </p:nvSpPr>
        <p:spPr>
          <a:xfrm>
            <a:off x="164300" y="4022425"/>
            <a:ext cx="2203800" cy="11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Leipzig Declaration (1995)--</a:t>
            </a:r>
            <a:endParaRPr sz="1200">
              <a:solidFill>
                <a:schemeClr val="dk1"/>
              </a:solidFill>
            </a:endParaRPr>
          </a:p>
          <a:p>
            <a:pPr indent="0" lvl="0" marL="0" rtl="0" algn="l">
              <a:spcBef>
                <a:spcPts val="0"/>
              </a:spcBef>
              <a:spcAft>
                <a:spcPts val="0"/>
              </a:spcAft>
              <a:buNone/>
            </a:pPr>
            <a:r>
              <a:rPr lang="en" sz="1200">
                <a:solidFill>
                  <a:schemeClr val="dk1"/>
                </a:solidFill>
              </a:rPr>
              <a:t>an "agreement" on climate change by weathermen, dentists and oil company employees?</a:t>
            </a:r>
            <a:endParaRPr sz="1200">
              <a:solidFill>
                <a:schemeClr val="dk1"/>
              </a:solidFill>
            </a:endParaRPr>
          </a:p>
        </p:txBody>
      </p:sp>
      <p:sp>
        <p:nvSpPr>
          <p:cNvPr id="286" name="Google Shape;286;p42"/>
          <p:cNvSpPr txBox="1"/>
          <p:nvPr/>
        </p:nvSpPr>
        <p:spPr>
          <a:xfrm>
            <a:off x="5686425" y="1927225"/>
            <a:ext cx="3263700" cy="26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900"/>
              <a:t>Organizational </a:t>
            </a:r>
            <a:r>
              <a:rPr b="1" i="1" lang="en" sz="1900"/>
              <a:t>"consensus" statements?</a:t>
            </a:r>
            <a:endParaRPr sz="1900"/>
          </a:p>
          <a:p>
            <a:pPr indent="0" lvl="0" marL="0" rtl="0" algn="l">
              <a:spcBef>
                <a:spcPts val="0"/>
              </a:spcBef>
              <a:spcAft>
                <a:spcPts val="0"/>
              </a:spcAft>
              <a:buNone/>
            </a:pPr>
            <a:r>
              <a:t/>
            </a:r>
            <a:endParaRPr sz="2000"/>
          </a:p>
          <a:p>
            <a:pPr indent="0" lvl="0" marL="0" rtl="0" algn="l">
              <a:spcBef>
                <a:spcPts val="0"/>
              </a:spcBef>
              <a:spcAft>
                <a:spcPts val="0"/>
              </a:spcAft>
              <a:buNone/>
            </a:pPr>
            <a:r>
              <a:rPr lang="en" sz="1800">
                <a:solidFill>
                  <a:schemeClr val="dk1"/>
                </a:solidFill>
              </a:rPr>
              <a:t>Bogus petitions </a:t>
            </a:r>
            <a:r>
              <a:rPr lang="en" sz="1800"/>
              <a:t>have tried to convey an impression that the experts do not agree – but the </a:t>
            </a:r>
            <a:r>
              <a:rPr lang="en" sz="1800">
                <a:solidFill>
                  <a:schemeClr val="dk1"/>
                </a:solidFill>
              </a:rPr>
              <a:t>signers are almost entirely </a:t>
            </a:r>
            <a:r>
              <a:rPr i="1" lang="en" sz="1800">
                <a:solidFill>
                  <a:schemeClr val="dk1"/>
                </a:solidFill>
              </a:rPr>
              <a:t>non</a:t>
            </a:r>
            <a:r>
              <a:rPr lang="en" sz="1800">
                <a:solidFill>
                  <a:schemeClr val="dk1"/>
                </a:solidFill>
              </a:rPr>
              <a:t>-experts</a:t>
            </a:r>
            <a:r>
              <a:rPr lang="en" sz="1800"/>
              <a:t>.</a:t>
            </a:r>
            <a:endParaRPr sz="18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0" name="Shape 290"/>
        <p:cNvGrpSpPr/>
        <p:nvPr/>
      </p:nvGrpSpPr>
      <p:grpSpPr>
        <a:xfrm>
          <a:off x="0" y="0"/>
          <a:ext cx="0" cy="0"/>
          <a:chOff x="0" y="0"/>
          <a:chExt cx="0" cy="0"/>
        </a:xfrm>
      </p:grpSpPr>
      <p:sp>
        <p:nvSpPr>
          <p:cNvPr id="291" name="Google Shape;291;p43"/>
          <p:cNvSpPr txBox="1"/>
          <p:nvPr/>
        </p:nvSpPr>
        <p:spPr>
          <a:xfrm>
            <a:off x="1293750" y="257575"/>
            <a:ext cx="6556500" cy="171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rPr>
              <a:t>Explore (4).</a:t>
            </a:r>
            <a:endParaRPr b="1" i="1" sz="2400">
              <a:solidFill>
                <a:schemeClr val="dk1"/>
              </a:solidFill>
            </a:endParaRPr>
          </a:p>
          <a:p>
            <a:pPr indent="0" lvl="0" marL="0" rtl="0" algn="l">
              <a:spcBef>
                <a:spcPts val="0"/>
              </a:spcBef>
              <a:spcAft>
                <a:spcPts val="0"/>
              </a:spcAft>
              <a:buNone/>
            </a:pPr>
            <a:r>
              <a:rPr b="1" i="1" lang="en" sz="2400">
                <a:solidFill>
                  <a:schemeClr val="dk1"/>
                </a:solidFill>
              </a:rPr>
              <a:t>Identify several possible reasons why someone might want to create a counterfeit image of scientific experts disagreeing.</a:t>
            </a:r>
            <a:endParaRPr b="1" i="1" sz="2400">
              <a:solidFill>
                <a:schemeClr val="dk1"/>
              </a:solidFill>
            </a:endParaRPr>
          </a:p>
        </p:txBody>
      </p:sp>
      <p:pic>
        <p:nvPicPr>
          <p:cNvPr id="292" name="Google Shape;292;p43"/>
          <p:cNvPicPr preferRelativeResize="0"/>
          <p:nvPr/>
        </p:nvPicPr>
        <p:blipFill>
          <a:blip r:embed="rId3">
            <a:alphaModFix/>
          </a:blip>
          <a:stretch>
            <a:fillRect/>
          </a:stretch>
        </p:blipFill>
        <p:spPr>
          <a:xfrm>
            <a:off x="2109136" y="2067775"/>
            <a:ext cx="4925724" cy="277072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nvSpPr>
        <p:spPr>
          <a:xfrm>
            <a:off x="1069550" y="714775"/>
            <a:ext cx="6862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400">
                <a:solidFill>
                  <a:schemeClr val="dk1"/>
                </a:solidFill>
              </a:rPr>
              <a:t>Reasons someone might try to create a counterfeit image of scientific disagreement:</a:t>
            </a:r>
            <a:endParaRPr b="1" i="1" sz="24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nvSpPr>
        <p:spPr>
          <a:xfrm>
            <a:off x="1069550" y="714775"/>
            <a:ext cx="6862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400">
                <a:solidFill>
                  <a:schemeClr val="dk1"/>
                </a:solidFill>
              </a:rPr>
              <a:t>Reasons someone might try to create a counterfeit image of scientific disagreement:</a:t>
            </a:r>
            <a:endParaRPr b="1" i="1" sz="2400">
              <a:solidFill>
                <a:schemeClr val="dk1"/>
              </a:solidFill>
            </a:endParaRPr>
          </a:p>
        </p:txBody>
      </p:sp>
      <p:sp>
        <p:nvSpPr>
          <p:cNvPr id="303" name="Google Shape;303;p45"/>
          <p:cNvSpPr txBox="1"/>
          <p:nvPr/>
        </p:nvSpPr>
        <p:spPr>
          <a:xfrm>
            <a:off x="924900" y="1835250"/>
            <a:ext cx="5670000" cy="2664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accent2"/>
              </a:buClr>
              <a:buSzPts val="1900"/>
              <a:buChar char="●"/>
            </a:pPr>
            <a:r>
              <a:rPr lang="en" sz="1900">
                <a:solidFill>
                  <a:schemeClr val="accent2"/>
                </a:solidFill>
              </a:rPr>
              <a:t>The settled science threatens their interests?</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Controversy fosters delay?</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Confusion promotes relying on quick emotion rather than slow reason?</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General erosion of trust in science?</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Profit?</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Power?</a:t>
            </a:r>
            <a:endParaRPr sz="1900">
              <a:solidFill>
                <a:schemeClr val="accent2"/>
              </a:solidFill>
            </a:endParaRPr>
          </a:p>
          <a:p>
            <a:pPr indent="-349250" lvl="0" marL="457200" rtl="0" algn="l">
              <a:spcBef>
                <a:spcPts val="0"/>
              </a:spcBef>
              <a:spcAft>
                <a:spcPts val="0"/>
              </a:spcAft>
              <a:buClr>
                <a:schemeClr val="accent2"/>
              </a:buClr>
              <a:buSzPts val="1900"/>
              <a:buChar char="●"/>
            </a:pPr>
            <a:r>
              <a:rPr lang="en" sz="1900">
                <a:solidFill>
                  <a:schemeClr val="accent2"/>
                </a:solidFill>
              </a:rPr>
              <a:t>Privilege, prestige?</a:t>
            </a:r>
            <a:endParaRPr sz="1900">
              <a:solidFill>
                <a:schemeClr val="accent2"/>
              </a:solidFill>
            </a:endParaRPr>
          </a:p>
        </p:txBody>
      </p:sp>
      <p:pic>
        <p:nvPicPr>
          <p:cNvPr id="304" name="Google Shape;304;p45">
            <a:hlinkClick r:id="rId3"/>
          </p:cNvPr>
          <p:cNvPicPr preferRelativeResize="0"/>
          <p:nvPr/>
        </p:nvPicPr>
        <p:blipFill>
          <a:blip r:embed="rId4">
            <a:alphaModFix/>
          </a:blip>
          <a:stretch>
            <a:fillRect/>
          </a:stretch>
        </p:blipFill>
        <p:spPr>
          <a:xfrm>
            <a:off x="7263425" y="2982200"/>
            <a:ext cx="1465150" cy="1465150"/>
          </a:xfrm>
          <a:prstGeom prst="rect">
            <a:avLst/>
          </a:prstGeom>
          <a:noFill/>
          <a:ln>
            <a:noFill/>
          </a:ln>
        </p:spPr>
      </p:pic>
      <p:sp>
        <p:nvSpPr>
          <p:cNvPr id="305" name="Google Shape;305;p45"/>
          <p:cNvSpPr txBox="1"/>
          <p:nvPr/>
        </p:nvSpPr>
        <p:spPr>
          <a:xfrm>
            <a:off x="7257550" y="4383700"/>
            <a:ext cx="1476900" cy="6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rPr>
              <a:t>Science</a:t>
            </a:r>
            <a:endParaRPr sz="1600">
              <a:solidFill>
                <a:schemeClr val="dk1"/>
              </a:solidFill>
            </a:endParaRPr>
          </a:p>
          <a:p>
            <a:pPr indent="0" lvl="0" marL="0" rtl="0" algn="ctr">
              <a:spcBef>
                <a:spcPts val="0"/>
              </a:spcBef>
              <a:spcAft>
                <a:spcPts val="0"/>
              </a:spcAft>
              <a:buNone/>
            </a:pPr>
            <a:r>
              <a:rPr lang="en" sz="1600">
                <a:solidFill>
                  <a:schemeClr val="dk1"/>
                </a:solidFill>
              </a:rPr>
              <a:t>Liars Game</a:t>
            </a:r>
            <a:endParaRPr sz="1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309" name="Shape 309"/>
        <p:cNvGrpSpPr/>
        <p:nvPr/>
      </p:nvGrpSpPr>
      <p:grpSpPr>
        <a:xfrm>
          <a:off x="0" y="0"/>
          <a:ext cx="0" cy="0"/>
          <a:chOff x="0" y="0"/>
          <a:chExt cx="0" cy="0"/>
        </a:xfrm>
      </p:grpSpPr>
      <p:sp>
        <p:nvSpPr>
          <p:cNvPr id="310" name="Google Shape;310;p46"/>
          <p:cNvSpPr txBox="1"/>
          <p:nvPr/>
        </p:nvSpPr>
        <p:spPr>
          <a:xfrm>
            <a:off x="4135525" y="124350"/>
            <a:ext cx="4675200" cy="4894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lang="en" sz="1800">
                <a:solidFill>
                  <a:schemeClr val="dk1"/>
                </a:solidFill>
              </a:rPr>
              <a:t>second-hand cigarette smoke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climate change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safety of vaccines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acid rain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environmental harms of pesticides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toxicity of hexavalent chromium</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toxicity of formaldehyde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toxicity of vinyl chloride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toxicity of lead</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ephedra</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effectiveness of statins in controlling cardiovascular disease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health effects of burning diesel fuel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severity of the covid pandemic</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significance of masking in reducing viral transmission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origins of the covid-19 virus</a:t>
            </a:r>
            <a:endParaRPr sz="1800">
              <a:solidFill>
                <a:schemeClr val="dk1"/>
              </a:solidFill>
            </a:endParaRPr>
          </a:p>
        </p:txBody>
      </p:sp>
      <p:sp>
        <p:nvSpPr>
          <p:cNvPr id="311" name="Google Shape;311;p46"/>
          <p:cNvSpPr txBox="1"/>
          <p:nvPr/>
        </p:nvSpPr>
        <p:spPr>
          <a:xfrm>
            <a:off x="418675" y="832250"/>
            <a:ext cx="3423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400">
                <a:solidFill>
                  <a:schemeClr val="dk1"/>
                </a:solidFill>
              </a:rPr>
              <a:t>On many occasions, special interests have tried to create an image that experts disagree</a:t>
            </a:r>
            <a:endParaRPr i="1" sz="2400">
              <a:solidFill>
                <a:schemeClr val="dk1"/>
              </a:solidFill>
            </a:endParaRPr>
          </a:p>
          <a:p>
            <a:pPr indent="0" lvl="0" marL="0" rtl="0" algn="l">
              <a:spcBef>
                <a:spcPts val="0"/>
              </a:spcBef>
              <a:spcAft>
                <a:spcPts val="0"/>
              </a:spcAft>
              <a:buNone/>
            </a:pPr>
            <a:r>
              <a:rPr i="1" lang="en" sz="2400">
                <a:solidFill>
                  <a:schemeClr val="dk1"/>
                </a:solidFill>
              </a:rPr>
              <a:t>–– when there was a scientific consensus</a:t>
            </a:r>
            <a:r>
              <a:rPr i="1" lang="en" sz="2400">
                <a:solidFill>
                  <a:schemeClr val="dk1"/>
                </a:solidFill>
              </a:rPr>
              <a:t>.</a:t>
            </a:r>
            <a:endParaRPr i="1" sz="2400">
              <a:solidFill>
                <a:schemeClr val="dk1"/>
              </a:solidFill>
            </a:endParaRPr>
          </a:p>
        </p:txBody>
      </p:sp>
      <p:sp>
        <p:nvSpPr>
          <p:cNvPr id="312" name="Google Shape;312;p46"/>
          <p:cNvSpPr txBox="1"/>
          <p:nvPr/>
        </p:nvSpPr>
        <p:spPr>
          <a:xfrm>
            <a:off x="0" y="4712400"/>
            <a:ext cx="292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Michaels, D. (2020). The Triumph of Doubt. </a:t>
            </a:r>
            <a:endParaRPr sz="800"/>
          </a:p>
          <a:p>
            <a:pPr indent="0" lvl="0" marL="0" rtl="0" algn="l">
              <a:spcBef>
                <a:spcPts val="0"/>
              </a:spcBef>
              <a:spcAft>
                <a:spcPts val="0"/>
              </a:spcAft>
              <a:buNone/>
            </a:pPr>
            <a:r>
              <a:rPr lang="en" sz="800"/>
              <a:t>Oreskes, N., &amp; Conway, E. M. (2010). Merchants of Doub</a:t>
            </a:r>
            <a:endParaRPr sz="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6" name="Shape 316"/>
        <p:cNvGrpSpPr/>
        <p:nvPr/>
      </p:nvGrpSpPr>
      <p:grpSpPr>
        <a:xfrm>
          <a:off x="0" y="0"/>
          <a:ext cx="0" cy="0"/>
          <a:chOff x="0" y="0"/>
          <a:chExt cx="0" cy="0"/>
        </a:xfrm>
      </p:grpSpPr>
      <p:sp>
        <p:nvSpPr>
          <p:cNvPr id="317" name="Google Shape;317;p47"/>
          <p:cNvSpPr txBox="1"/>
          <p:nvPr/>
        </p:nvSpPr>
        <p:spPr>
          <a:xfrm>
            <a:off x="1056450" y="293075"/>
            <a:ext cx="7031100" cy="13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Explore (3):</a:t>
            </a:r>
            <a:endParaRPr b="1" i="1" sz="2400">
              <a:solidFill>
                <a:schemeClr val="dk1"/>
              </a:solidFill>
            </a:endParaRPr>
          </a:p>
          <a:p>
            <a:pPr indent="0" lvl="0" marL="0" rtl="0" algn="ctr">
              <a:spcBef>
                <a:spcPts val="0"/>
              </a:spcBef>
              <a:spcAft>
                <a:spcPts val="0"/>
              </a:spcAft>
              <a:buNone/>
            </a:pPr>
            <a:r>
              <a:rPr b="1" i="1" lang="en" sz="2500">
                <a:solidFill>
                  <a:schemeClr val="dk1"/>
                </a:solidFill>
              </a:rPr>
              <a:t>How do we know the views of the experts,</a:t>
            </a:r>
            <a:endParaRPr b="1" i="1" sz="2500">
              <a:solidFill>
                <a:schemeClr val="dk1"/>
              </a:solidFill>
            </a:endParaRPr>
          </a:p>
          <a:p>
            <a:pPr indent="0" lvl="0" marL="0" rtl="0" algn="ctr">
              <a:spcBef>
                <a:spcPts val="0"/>
              </a:spcBef>
              <a:spcAft>
                <a:spcPts val="0"/>
              </a:spcAft>
              <a:buNone/>
            </a:pPr>
            <a:r>
              <a:rPr b="1" i="1" lang="en" sz="2500">
                <a:solidFill>
                  <a:schemeClr val="dk1"/>
                </a:solidFill>
              </a:rPr>
              <a:t>whether consensus or disagreement?</a:t>
            </a:r>
            <a:endParaRPr b="1" i="1" sz="2400">
              <a:solidFill>
                <a:schemeClr val="dk1"/>
              </a:solidFill>
            </a:endParaRPr>
          </a:p>
        </p:txBody>
      </p:sp>
      <p:pic>
        <p:nvPicPr>
          <p:cNvPr id="318" name="Google Shape;318;p47"/>
          <p:cNvPicPr preferRelativeResize="0"/>
          <p:nvPr/>
        </p:nvPicPr>
        <p:blipFill>
          <a:blip r:embed="rId3">
            <a:alphaModFix/>
          </a:blip>
          <a:stretch>
            <a:fillRect/>
          </a:stretch>
        </p:blipFill>
        <p:spPr>
          <a:xfrm>
            <a:off x="1386100" y="1814575"/>
            <a:ext cx="6371800" cy="3040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2" name="Shape 322"/>
        <p:cNvGrpSpPr/>
        <p:nvPr/>
      </p:nvGrpSpPr>
      <p:grpSpPr>
        <a:xfrm>
          <a:off x="0" y="0"/>
          <a:ext cx="0" cy="0"/>
          <a:chOff x="0" y="0"/>
          <a:chExt cx="0" cy="0"/>
        </a:xfrm>
      </p:grpSpPr>
      <p:pic>
        <p:nvPicPr>
          <p:cNvPr id="323" name="Google Shape;323;p48"/>
          <p:cNvPicPr preferRelativeResize="0"/>
          <p:nvPr/>
        </p:nvPicPr>
        <p:blipFill>
          <a:blip r:embed="rId3">
            <a:alphaModFix/>
          </a:blip>
          <a:stretch>
            <a:fillRect/>
          </a:stretch>
        </p:blipFill>
        <p:spPr>
          <a:xfrm>
            <a:off x="609525" y="1358800"/>
            <a:ext cx="1494176" cy="1483865"/>
          </a:xfrm>
          <a:prstGeom prst="rect">
            <a:avLst/>
          </a:prstGeom>
          <a:noFill/>
          <a:ln>
            <a:noFill/>
          </a:ln>
        </p:spPr>
      </p:pic>
      <p:pic>
        <p:nvPicPr>
          <p:cNvPr id="324" name="Google Shape;324;p48"/>
          <p:cNvPicPr preferRelativeResize="0"/>
          <p:nvPr/>
        </p:nvPicPr>
        <p:blipFill>
          <a:blip r:embed="rId4">
            <a:alphaModFix/>
          </a:blip>
          <a:stretch>
            <a:fillRect/>
          </a:stretch>
        </p:blipFill>
        <p:spPr>
          <a:xfrm>
            <a:off x="2315000" y="2208975"/>
            <a:ext cx="1494176" cy="1487535"/>
          </a:xfrm>
          <a:prstGeom prst="rect">
            <a:avLst/>
          </a:prstGeom>
          <a:noFill/>
          <a:ln>
            <a:noFill/>
          </a:ln>
        </p:spPr>
      </p:pic>
      <p:pic>
        <p:nvPicPr>
          <p:cNvPr id="325" name="Google Shape;325;p48"/>
          <p:cNvPicPr preferRelativeResize="0"/>
          <p:nvPr/>
        </p:nvPicPr>
        <p:blipFill>
          <a:blip r:embed="rId5">
            <a:alphaModFix/>
          </a:blip>
          <a:stretch>
            <a:fillRect/>
          </a:stretch>
        </p:blipFill>
        <p:spPr>
          <a:xfrm>
            <a:off x="4012225" y="3019788"/>
            <a:ext cx="1494175" cy="1462808"/>
          </a:xfrm>
          <a:prstGeom prst="rect">
            <a:avLst/>
          </a:prstGeom>
          <a:noFill/>
          <a:ln>
            <a:noFill/>
          </a:ln>
        </p:spPr>
      </p:pic>
      <p:sp>
        <p:nvSpPr>
          <p:cNvPr id="326" name="Google Shape;326;p48"/>
          <p:cNvSpPr txBox="1"/>
          <p:nvPr/>
        </p:nvSpPr>
        <p:spPr>
          <a:xfrm>
            <a:off x="3868075" y="2290350"/>
            <a:ext cx="43827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t>Separate c</a:t>
            </a:r>
            <a:r>
              <a:rPr lang="en" sz="2300">
                <a:solidFill>
                  <a:srgbClr val="000000"/>
                </a:solidFill>
              </a:rPr>
              <a:t>redibility from "</a:t>
            </a:r>
            <a:r>
              <a:rPr lang="en" sz="2300"/>
              <a:t>trust"</a:t>
            </a:r>
            <a:endParaRPr sz="2300">
              <a:solidFill>
                <a:srgbClr val="000000"/>
              </a:solidFill>
            </a:endParaRPr>
          </a:p>
        </p:txBody>
      </p:sp>
      <p:sp>
        <p:nvSpPr>
          <p:cNvPr id="327" name="Google Shape;327;p48"/>
          <p:cNvSpPr txBox="1"/>
          <p:nvPr/>
        </p:nvSpPr>
        <p:spPr>
          <a:xfrm>
            <a:off x="5569550" y="3081500"/>
            <a:ext cx="2973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t>Assess the e</a:t>
            </a:r>
            <a:r>
              <a:rPr lang="en" sz="2300">
                <a:solidFill>
                  <a:srgbClr val="000000"/>
                </a:solidFill>
              </a:rPr>
              <a:t>xpertise to </a:t>
            </a:r>
            <a:r>
              <a:rPr lang="en" sz="2300"/>
              <a:t>speak</a:t>
            </a:r>
            <a:r>
              <a:rPr lang="en" sz="2300">
                <a:solidFill>
                  <a:srgbClr val="000000"/>
                </a:solidFill>
              </a:rPr>
              <a:t> for science</a:t>
            </a:r>
            <a:endParaRPr sz="2300">
              <a:solidFill>
                <a:srgbClr val="000000"/>
              </a:solidFill>
            </a:endParaRPr>
          </a:p>
        </p:txBody>
      </p:sp>
      <p:sp>
        <p:nvSpPr>
          <p:cNvPr id="328" name="Google Shape;328;p48"/>
          <p:cNvSpPr txBox="1"/>
          <p:nvPr/>
        </p:nvSpPr>
        <p:spPr>
          <a:xfrm>
            <a:off x="2162601" y="1469300"/>
            <a:ext cx="5298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t>Look for any c</a:t>
            </a:r>
            <a:r>
              <a:rPr lang="en" sz="2300">
                <a:solidFill>
                  <a:srgbClr val="000000"/>
                </a:solidFill>
              </a:rPr>
              <a:t>onflict of </a:t>
            </a:r>
            <a:r>
              <a:rPr lang="en" sz="2300"/>
              <a:t>i</a:t>
            </a:r>
            <a:r>
              <a:rPr lang="en" sz="2300">
                <a:solidFill>
                  <a:srgbClr val="000000"/>
                </a:solidFill>
              </a:rPr>
              <a:t>nterest</a:t>
            </a:r>
            <a:endParaRPr sz="2300">
              <a:solidFill>
                <a:srgbClr val="000000"/>
              </a:solidFill>
            </a:endParaRPr>
          </a:p>
        </p:txBody>
      </p:sp>
      <p:sp>
        <p:nvSpPr>
          <p:cNvPr id="329" name="Google Shape;329;p48"/>
          <p:cNvSpPr txBox="1"/>
          <p:nvPr/>
        </p:nvSpPr>
        <p:spPr>
          <a:xfrm>
            <a:off x="916500" y="468225"/>
            <a:ext cx="73110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500">
                <a:solidFill>
                  <a:schemeClr val="dk1"/>
                </a:solidFill>
              </a:rPr>
              <a:t>Discuss how to use your fact checking skills?</a:t>
            </a:r>
            <a:endParaRPr b="1" i="1" sz="24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333" name="Shape 333"/>
        <p:cNvGrpSpPr/>
        <p:nvPr/>
      </p:nvGrpSpPr>
      <p:grpSpPr>
        <a:xfrm>
          <a:off x="0" y="0"/>
          <a:ext cx="0" cy="0"/>
          <a:chOff x="0" y="0"/>
          <a:chExt cx="0" cy="0"/>
        </a:xfrm>
      </p:grpSpPr>
      <p:sp>
        <p:nvSpPr>
          <p:cNvPr id="334" name="Google Shape;334;p49"/>
          <p:cNvSpPr txBox="1"/>
          <p:nvPr>
            <p:ph idx="1" type="subTitle"/>
          </p:nvPr>
        </p:nvSpPr>
        <p:spPr>
          <a:xfrm>
            <a:off x="139700" y="4386000"/>
            <a:ext cx="77928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rPr>
              <a:t>Major established scientific institutions embody consensus.</a:t>
            </a:r>
            <a:endParaRPr sz="2200">
              <a:solidFill>
                <a:schemeClr val="dk1"/>
              </a:solidFill>
            </a:endParaRPr>
          </a:p>
        </p:txBody>
      </p:sp>
      <p:pic>
        <p:nvPicPr>
          <p:cNvPr id="335" name="Google Shape;335;p49"/>
          <p:cNvPicPr preferRelativeResize="0"/>
          <p:nvPr/>
        </p:nvPicPr>
        <p:blipFill rotWithShape="1">
          <a:blip r:embed="rId3">
            <a:alphaModFix/>
          </a:blip>
          <a:srcRect b="0" l="0" r="31577" t="0"/>
          <a:stretch/>
        </p:blipFill>
        <p:spPr>
          <a:xfrm>
            <a:off x="7436200" y="1813067"/>
            <a:ext cx="1264000" cy="1008484"/>
          </a:xfrm>
          <a:prstGeom prst="rect">
            <a:avLst/>
          </a:prstGeom>
          <a:noFill/>
          <a:ln>
            <a:noFill/>
          </a:ln>
        </p:spPr>
      </p:pic>
      <p:pic>
        <p:nvPicPr>
          <p:cNvPr id="336" name="Google Shape;336;p49"/>
          <p:cNvPicPr preferRelativeResize="0"/>
          <p:nvPr/>
        </p:nvPicPr>
        <p:blipFill>
          <a:blip r:embed="rId4">
            <a:alphaModFix/>
          </a:blip>
          <a:stretch>
            <a:fillRect/>
          </a:stretch>
        </p:blipFill>
        <p:spPr>
          <a:xfrm>
            <a:off x="3598150" y="152400"/>
            <a:ext cx="1356548" cy="1395379"/>
          </a:xfrm>
          <a:prstGeom prst="rect">
            <a:avLst/>
          </a:prstGeom>
          <a:noFill/>
          <a:ln>
            <a:noFill/>
          </a:ln>
        </p:spPr>
      </p:pic>
      <p:pic>
        <p:nvPicPr>
          <p:cNvPr id="337" name="Google Shape;337;p49"/>
          <p:cNvPicPr preferRelativeResize="0"/>
          <p:nvPr/>
        </p:nvPicPr>
        <p:blipFill>
          <a:blip r:embed="rId5">
            <a:alphaModFix/>
          </a:blip>
          <a:stretch>
            <a:fillRect/>
          </a:stretch>
        </p:blipFill>
        <p:spPr>
          <a:xfrm>
            <a:off x="152400" y="2418725"/>
            <a:ext cx="1053675" cy="1053675"/>
          </a:xfrm>
          <a:prstGeom prst="rect">
            <a:avLst/>
          </a:prstGeom>
          <a:noFill/>
          <a:ln>
            <a:noFill/>
          </a:ln>
        </p:spPr>
      </p:pic>
      <p:pic>
        <p:nvPicPr>
          <p:cNvPr id="338" name="Google Shape;338;p49"/>
          <p:cNvPicPr preferRelativeResize="0"/>
          <p:nvPr/>
        </p:nvPicPr>
        <p:blipFill>
          <a:blip r:embed="rId6">
            <a:alphaModFix/>
          </a:blip>
          <a:stretch>
            <a:fillRect/>
          </a:stretch>
        </p:blipFill>
        <p:spPr>
          <a:xfrm>
            <a:off x="5146450" y="3420300"/>
            <a:ext cx="1654134" cy="689700"/>
          </a:xfrm>
          <a:prstGeom prst="rect">
            <a:avLst/>
          </a:prstGeom>
          <a:noFill/>
          <a:ln>
            <a:noFill/>
          </a:ln>
        </p:spPr>
      </p:pic>
      <p:pic>
        <p:nvPicPr>
          <p:cNvPr id="339" name="Google Shape;339;p49"/>
          <p:cNvPicPr preferRelativeResize="0"/>
          <p:nvPr/>
        </p:nvPicPr>
        <p:blipFill>
          <a:blip r:embed="rId7">
            <a:alphaModFix/>
          </a:blip>
          <a:stretch>
            <a:fillRect/>
          </a:stretch>
        </p:blipFill>
        <p:spPr>
          <a:xfrm>
            <a:off x="5143875" y="163550"/>
            <a:ext cx="1176651" cy="1176651"/>
          </a:xfrm>
          <a:prstGeom prst="rect">
            <a:avLst/>
          </a:prstGeom>
          <a:noFill/>
          <a:ln>
            <a:noFill/>
          </a:ln>
        </p:spPr>
      </p:pic>
      <p:pic>
        <p:nvPicPr>
          <p:cNvPr id="340" name="Google Shape;340;p49"/>
          <p:cNvPicPr preferRelativeResize="0"/>
          <p:nvPr/>
        </p:nvPicPr>
        <p:blipFill>
          <a:blip r:embed="rId8">
            <a:alphaModFix/>
          </a:blip>
          <a:stretch>
            <a:fillRect/>
          </a:stretch>
        </p:blipFill>
        <p:spPr>
          <a:xfrm>
            <a:off x="1546975" y="323734"/>
            <a:ext cx="1897024" cy="582441"/>
          </a:xfrm>
          <a:prstGeom prst="rect">
            <a:avLst/>
          </a:prstGeom>
          <a:noFill/>
          <a:ln>
            <a:noFill/>
          </a:ln>
        </p:spPr>
      </p:pic>
      <p:pic>
        <p:nvPicPr>
          <p:cNvPr id="341" name="Google Shape;341;p49"/>
          <p:cNvPicPr preferRelativeResize="0"/>
          <p:nvPr/>
        </p:nvPicPr>
        <p:blipFill>
          <a:blip r:embed="rId9">
            <a:alphaModFix/>
          </a:blip>
          <a:stretch>
            <a:fillRect/>
          </a:stretch>
        </p:blipFill>
        <p:spPr>
          <a:xfrm>
            <a:off x="5726775" y="1686249"/>
            <a:ext cx="1474774" cy="609501"/>
          </a:xfrm>
          <a:prstGeom prst="rect">
            <a:avLst/>
          </a:prstGeom>
          <a:noFill/>
          <a:ln>
            <a:noFill/>
          </a:ln>
        </p:spPr>
      </p:pic>
      <p:pic>
        <p:nvPicPr>
          <p:cNvPr id="342" name="Google Shape;342;p49"/>
          <p:cNvPicPr preferRelativeResize="0"/>
          <p:nvPr/>
        </p:nvPicPr>
        <p:blipFill>
          <a:blip r:embed="rId10">
            <a:alphaModFix/>
          </a:blip>
          <a:stretch>
            <a:fillRect/>
          </a:stretch>
        </p:blipFill>
        <p:spPr>
          <a:xfrm>
            <a:off x="143443" y="910650"/>
            <a:ext cx="1417983" cy="1176650"/>
          </a:xfrm>
          <a:prstGeom prst="rect">
            <a:avLst/>
          </a:prstGeom>
          <a:noFill/>
          <a:ln>
            <a:noFill/>
          </a:ln>
        </p:spPr>
      </p:pic>
      <p:pic>
        <p:nvPicPr>
          <p:cNvPr id="343" name="Google Shape;343;p49"/>
          <p:cNvPicPr preferRelativeResize="0"/>
          <p:nvPr/>
        </p:nvPicPr>
        <p:blipFill>
          <a:blip r:embed="rId11">
            <a:alphaModFix/>
          </a:blip>
          <a:stretch>
            <a:fillRect/>
          </a:stretch>
        </p:blipFill>
        <p:spPr>
          <a:xfrm>
            <a:off x="1789738" y="1275176"/>
            <a:ext cx="1650774" cy="461700"/>
          </a:xfrm>
          <a:prstGeom prst="rect">
            <a:avLst/>
          </a:prstGeom>
          <a:noFill/>
          <a:ln>
            <a:noFill/>
          </a:ln>
        </p:spPr>
      </p:pic>
      <p:pic>
        <p:nvPicPr>
          <p:cNvPr id="344" name="Google Shape;344;p49"/>
          <p:cNvPicPr preferRelativeResize="0"/>
          <p:nvPr/>
        </p:nvPicPr>
        <p:blipFill>
          <a:blip r:embed="rId12">
            <a:alphaModFix/>
          </a:blip>
          <a:stretch>
            <a:fillRect/>
          </a:stretch>
        </p:blipFill>
        <p:spPr>
          <a:xfrm>
            <a:off x="2876350" y="1998013"/>
            <a:ext cx="1264000" cy="790992"/>
          </a:xfrm>
          <a:prstGeom prst="rect">
            <a:avLst/>
          </a:prstGeom>
          <a:noFill/>
          <a:ln>
            <a:noFill/>
          </a:ln>
        </p:spPr>
      </p:pic>
      <p:pic>
        <p:nvPicPr>
          <p:cNvPr id="345" name="Google Shape;345;p49"/>
          <p:cNvPicPr preferRelativeResize="0"/>
          <p:nvPr/>
        </p:nvPicPr>
        <p:blipFill>
          <a:blip r:embed="rId13">
            <a:alphaModFix/>
          </a:blip>
          <a:stretch>
            <a:fillRect/>
          </a:stretch>
        </p:blipFill>
        <p:spPr>
          <a:xfrm>
            <a:off x="871375" y="3661916"/>
            <a:ext cx="1474774" cy="388281"/>
          </a:xfrm>
          <a:prstGeom prst="rect">
            <a:avLst/>
          </a:prstGeom>
          <a:noFill/>
          <a:ln>
            <a:noFill/>
          </a:ln>
        </p:spPr>
      </p:pic>
      <p:pic>
        <p:nvPicPr>
          <p:cNvPr id="346" name="Google Shape;346;p49"/>
          <p:cNvPicPr preferRelativeResize="0"/>
          <p:nvPr/>
        </p:nvPicPr>
        <p:blipFill>
          <a:blip r:embed="rId14">
            <a:alphaModFix/>
          </a:blip>
          <a:stretch>
            <a:fillRect/>
          </a:stretch>
        </p:blipFill>
        <p:spPr>
          <a:xfrm>
            <a:off x="2497698" y="3077738"/>
            <a:ext cx="1176650" cy="1176650"/>
          </a:xfrm>
          <a:prstGeom prst="rect">
            <a:avLst/>
          </a:prstGeom>
          <a:noFill/>
          <a:ln>
            <a:noFill/>
          </a:ln>
        </p:spPr>
      </p:pic>
      <p:pic>
        <p:nvPicPr>
          <p:cNvPr id="347" name="Google Shape;347;p49"/>
          <p:cNvPicPr preferRelativeResize="0"/>
          <p:nvPr/>
        </p:nvPicPr>
        <p:blipFill>
          <a:blip r:embed="rId15">
            <a:alphaModFix/>
          </a:blip>
          <a:stretch>
            <a:fillRect/>
          </a:stretch>
        </p:blipFill>
        <p:spPr>
          <a:xfrm>
            <a:off x="3864627" y="3067225"/>
            <a:ext cx="966747" cy="1008475"/>
          </a:xfrm>
          <a:prstGeom prst="rect">
            <a:avLst/>
          </a:prstGeom>
          <a:noFill/>
          <a:ln>
            <a:noFill/>
          </a:ln>
        </p:spPr>
      </p:pic>
      <p:pic>
        <p:nvPicPr>
          <p:cNvPr id="348" name="Google Shape;348;p49"/>
          <p:cNvPicPr preferRelativeResize="0"/>
          <p:nvPr/>
        </p:nvPicPr>
        <p:blipFill>
          <a:blip r:embed="rId16">
            <a:alphaModFix/>
          </a:blip>
          <a:stretch>
            <a:fillRect/>
          </a:stretch>
        </p:blipFill>
        <p:spPr>
          <a:xfrm>
            <a:off x="6516025" y="594075"/>
            <a:ext cx="1977450" cy="790975"/>
          </a:xfrm>
          <a:prstGeom prst="rect">
            <a:avLst/>
          </a:prstGeom>
          <a:noFill/>
          <a:ln>
            <a:noFill/>
          </a:ln>
        </p:spPr>
      </p:pic>
      <p:pic>
        <p:nvPicPr>
          <p:cNvPr id="349" name="Google Shape;349;p49"/>
          <p:cNvPicPr preferRelativeResize="0"/>
          <p:nvPr/>
        </p:nvPicPr>
        <p:blipFill>
          <a:blip r:embed="rId17">
            <a:alphaModFix/>
          </a:blip>
          <a:stretch>
            <a:fillRect/>
          </a:stretch>
        </p:blipFill>
        <p:spPr>
          <a:xfrm>
            <a:off x="4331100" y="1709475"/>
            <a:ext cx="1053676" cy="1053676"/>
          </a:xfrm>
          <a:prstGeom prst="rect">
            <a:avLst/>
          </a:prstGeom>
          <a:noFill/>
          <a:ln>
            <a:noFill/>
          </a:ln>
        </p:spPr>
      </p:pic>
      <p:pic>
        <p:nvPicPr>
          <p:cNvPr id="350" name="Google Shape;350;p49"/>
          <p:cNvPicPr preferRelativeResize="0"/>
          <p:nvPr/>
        </p:nvPicPr>
        <p:blipFill>
          <a:blip r:embed="rId18">
            <a:alphaModFix/>
          </a:blip>
          <a:stretch>
            <a:fillRect/>
          </a:stretch>
        </p:blipFill>
        <p:spPr>
          <a:xfrm>
            <a:off x="5455477" y="2669551"/>
            <a:ext cx="1578122" cy="609499"/>
          </a:xfrm>
          <a:prstGeom prst="rect">
            <a:avLst/>
          </a:prstGeom>
          <a:noFill/>
          <a:ln>
            <a:noFill/>
          </a:ln>
        </p:spPr>
      </p:pic>
      <p:pic>
        <p:nvPicPr>
          <p:cNvPr id="351" name="Google Shape;351;p49"/>
          <p:cNvPicPr preferRelativeResize="0"/>
          <p:nvPr/>
        </p:nvPicPr>
        <p:blipFill>
          <a:blip r:embed="rId19">
            <a:alphaModFix/>
          </a:blip>
          <a:stretch>
            <a:fillRect/>
          </a:stretch>
        </p:blipFill>
        <p:spPr>
          <a:xfrm>
            <a:off x="1322750" y="2418713"/>
            <a:ext cx="1356542" cy="637575"/>
          </a:xfrm>
          <a:prstGeom prst="rect">
            <a:avLst/>
          </a:prstGeom>
          <a:noFill/>
          <a:ln>
            <a:noFill/>
          </a:ln>
        </p:spPr>
      </p:pic>
      <p:pic>
        <p:nvPicPr>
          <p:cNvPr id="352" name="Google Shape;352;p49"/>
          <p:cNvPicPr preferRelativeResize="0"/>
          <p:nvPr/>
        </p:nvPicPr>
        <p:blipFill>
          <a:blip r:embed="rId20">
            <a:alphaModFix/>
          </a:blip>
          <a:stretch>
            <a:fillRect/>
          </a:stretch>
        </p:blipFill>
        <p:spPr>
          <a:xfrm>
            <a:off x="7116675" y="3090849"/>
            <a:ext cx="1690557" cy="582450"/>
          </a:xfrm>
          <a:prstGeom prst="rect">
            <a:avLst/>
          </a:prstGeom>
          <a:noFill/>
          <a:ln>
            <a:noFill/>
          </a:ln>
        </p:spPr>
      </p:pic>
      <p:pic>
        <p:nvPicPr>
          <p:cNvPr id="353" name="Google Shape;353;p49">
            <a:hlinkClick r:id="rId21"/>
          </p:cNvPr>
          <p:cNvPicPr preferRelativeResize="0"/>
          <p:nvPr/>
        </p:nvPicPr>
        <p:blipFill>
          <a:blip r:embed="rId22">
            <a:alphaModFix/>
          </a:blip>
          <a:stretch>
            <a:fillRect/>
          </a:stretch>
        </p:blipFill>
        <p:spPr>
          <a:xfrm>
            <a:off x="8120270" y="3901901"/>
            <a:ext cx="647207" cy="675138"/>
          </a:xfrm>
          <a:prstGeom prst="rect">
            <a:avLst/>
          </a:prstGeom>
          <a:noFill/>
          <a:ln>
            <a:noFill/>
          </a:ln>
        </p:spPr>
      </p:pic>
      <p:sp>
        <p:nvSpPr>
          <p:cNvPr id="354" name="Google Shape;354;p49"/>
          <p:cNvSpPr txBox="1"/>
          <p:nvPr/>
        </p:nvSpPr>
        <p:spPr>
          <a:xfrm>
            <a:off x="7917075" y="4500000"/>
            <a:ext cx="10536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Institutional</a:t>
            </a:r>
            <a:endParaRPr sz="1200">
              <a:solidFill>
                <a:schemeClr val="dk1"/>
              </a:solidFill>
            </a:endParaRPr>
          </a:p>
          <a:p>
            <a:pPr indent="0" lvl="0" marL="0" rtl="0" algn="ctr">
              <a:lnSpc>
                <a:spcPct val="75000"/>
              </a:lnSpc>
              <a:spcBef>
                <a:spcPts val="0"/>
              </a:spcBef>
              <a:spcAft>
                <a:spcPts val="0"/>
              </a:spcAft>
              <a:buNone/>
            </a:pPr>
            <a:r>
              <a:rPr lang="en" sz="1200">
                <a:solidFill>
                  <a:schemeClr val="dk1"/>
                </a:solidFill>
              </a:rPr>
              <a:t>Tour</a:t>
            </a:r>
            <a:endParaRPr sz="12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358" name="Shape 358"/>
        <p:cNvGrpSpPr/>
        <p:nvPr/>
      </p:nvGrpSpPr>
      <p:grpSpPr>
        <a:xfrm>
          <a:off x="0" y="0"/>
          <a:ext cx="0" cy="0"/>
          <a:chOff x="0" y="0"/>
          <a:chExt cx="0" cy="0"/>
        </a:xfrm>
      </p:grpSpPr>
      <p:sp>
        <p:nvSpPr>
          <p:cNvPr id="359" name="Google Shape;359;p50"/>
          <p:cNvSpPr txBox="1"/>
          <p:nvPr/>
        </p:nvSpPr>
        <p:spPr>
          <a:xfrm>
            <a:off x="1414800" y="3455050"/>
            <a:ext cx="6314400" cy="14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Veteran science journalists may also be credible sources for ascertaining and reporting the scientific consensus</a:t>
            </a:r>
            <a:endParaRPr sz="1900">
              <a:solidFill>
                <a:schemeClr val="dk1"/>
              </a:solidFill>
            </a:endParaRPr>
          </a:p>
          <a:p>
            <a:pPr indent="0" lvl="0" marL="0" rtl="0" algn="l">
              <a:spcBef>
                <a:spcPts val="0"/>
              </a:spcBef>
              <a:spcAft>
                <a:spcPts val="0"/>
              </a:spcAft>
              <a:buNone/>
            </a:pPr>
            <a:r>
              <a:rPr lang="en" sz="1900">
                <a:solidFill>
                  <a:schemeClr val="dk1"/>
                </a:solidFill>
              </a:rPr>
              <a:t>(based on </a:t>
            </a:r>
            <a:r>
              <a:rPr i="1" lang="en" sz="1900">
                <a:solidFill>
                  <a:schemeClr val="dk1"/>
                </a:solidFill>
              </a:rPr>
              <a:t>their</a:t>
            </a:r>
            <a:r>
              <a:rPr lang="en" sz="1900">
                <a:solidFill>
                  <a:schemeClr val="dk1"/>
                </a:solidFill>
              </a:rPr>
              <a:t> professional expertise – built on a track record, rather than casual impressions of "trust").</a:t>
            </a:r>
            <a:endParaRPr sz="1900">
              <a:solidFill>
                <a:schemeClr val="dk1"/>
              </a:solidFill>
            </a:endParaRPr>
          </a:p>
        </p:txBody>
      </p:sp>
      <p:sp>
        <p:nvSpPr>
          <p:cNvPr id="360" name="Google Shape;360;p50"/>
          <p:cNvSpPr txBox="1"/>
          <p:nvPr/>
        </p:nvSpPr>
        <p:spPr>
          <a:xfrm>
            <a:off x="6324600" y="3022600"/>
            <a:ext cx="26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2024 Kavli science Journalism Award WInners (AAAS)</a:t>
            </a:r>
            <a:endParaRPr sz="800">
              <a:solidFill>
                <a:schemeClr val="dk2"/>
              </a:solidFill>
            </a:endParaRPr>
          </a:p>
        </p:txBody>
      </p:sp>
      <p:sp>
        <p:nvSpPr>
          <p:cNvPr id="361" name="Google Shape;361;p50"/>
          <p:cNvSpPr/>
          <p:nvPr/>
        </p:nvSpPr>
        <p:spPr>
          <a:xfrm>
            <a:off x="127000" y="212725"/>
            <a:ext cx="8864700" cy="2889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2" name="Google Shape;362;p50"/>
          <p:cNvPicPr preferRelativeResize="0"/>
          <p:nvPr/>
        </p:nvPicPr>
        <p:blipFill>
          <a:blip r:embed="rId3">
            <a:alphaModFix/>
          </a:blip>
          <a:stretch>
            <a:fillRect/>
          </a:stretch>
        </p:blipFill>
        <p:spPr>
          <a:xfrm>
            <a:off x="228600" y="285475"/>
            <a:ext cx="8658224" cy="2721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366" name="Shape 366"/>
        <p:cNvGrpSpPr/>
        <p:nvPr/>
      </p:nvGrpSpPr>
      <p:grpSpPr>
        <a:xfrm>
          <a:off x="0" y="0"/>
          <a:ext cx="0" cy="0"/>
          <a:chOff x="0" y="0"/>
          <a:chExt cx="0" cy="0"/>
        </a:xfrm>
      </p:grpSpPr>
      <p:pic>
        <p:nvPicPr>
          <p:cNvPr id="367" name="Google Shape;367;p51"/>
          <p:cNvPicPr preferRelativeResize="0"/>
          <p:nvPr/>
        </p:nvPicPr>
        <p:blipFill rotWithShape="1">
          <a:blip r:embed="rId3">
            <a:alphaModFix/>
          </a:blip>
          <a:srcRect b="24958" l="0" r="0" t="0"/>
          <a:stretch/>
        </p:blipFill>
        <p:spPr>
          <a:xfrm>
            <a:off x="2126150" y="3126725"/>
            <a:ext cx="2933074" cy="2016774"/>
          </a:xfrm>
          <a:prstGeom prst="rect">
            <a:avLst/>
          </a:prstGeom>
          <a:noFill/>
          <a:ln cap="flat" cmpd="sng" w="9525">
            <a:solidFill>
              <a:schemeClr val="dk1"/>
            </a:solidFill>
            <a:prstDash val="solid"/>
            <a:round/>
            <a:headEnd len="sm" w="sm" type="none"/>
            <a:tailEnd len="sm" w="sm" type="none"/>
          </a:ln>
        </p:spPr>
      </p:pic>
      <p:sp>
        <p:nvSpPr>
          <p:cNvPr id="368" name="Google Shape;368;p51"/>
          <p:cNvSpPr txBox="1"/>
          <p:nvPr/>
        </p:nvSpPr>
        <p:spPr>
          <a:xfrm>
            <a:off x="298250" y="1064000"/>
            <a:ext cx="4183200" cy="1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Even Wikipedia – now edited for accuracy – may be informative.</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n" sz="1900">
                <a:solidFill>
                  <a:schemeClr val="dk1"/>
                </a:solidFill>
              </a:rPr>
              <a:t>(Be sure to check what sources they rely on!)</a:t>
            </a:r>
            <a:endParaRPr sz="1900">
              <a:solidFill>
                <a:schemeClr val="dk1"/>
              </a:solidFill>
            </a:endParaRPr>
          </a:p>
        </p:txBody>
      </p:sp>
      <p:pic>
        <p:nvPicPr>
          <p:cNvPr id="369" name="Google Shape;369;p51"/>
          <p:cNvPicPr preferRelativeResize="0"/>
          <p:nvPr/>
        </p:nvPicPr>
        <p:blipFill rotWithShape="1">
          <a:blip r:embed="rId4">
            <a:alphaModFix/>
          </a:blip>
          <a:srcRect b="1468" l="0" r="0" t="0"/>
          <a:stretch/>
        </p:blipFill>
        <p:spPr>
          <a:xfrm>
            <a:off x="4761950" y="1562750"/>
            <a:ext cx="3915925" cy="3580750"/>
          </a:xfrm>
          <a:prstGeom prst="rect">
            <a:avLst/>
          </a:prstGeom>
          <a:noFill/>
          <a:ln cap="flat" cmpd="sng" w="9525">
            <a:solidFill>
              <a:schemeClr val="dk1"/>
            </a:solidFill>
            <a:prstDash val="solid"/>
            <a:round/>
            <a:headEnd len="sm" w="sm" type="none"/>
            <a:tailEnd len="sm" w="sm" type="none"/>
          </a:ln>
        </p:spPr>
      </p:pic>
      <p:pic>
        <p:nvPicPr>
          <p:cNvPr id="370" name="Google Shape;370;p51"/>
          <p:cNvPicPr preferRelativeResize="0"/>
          <p:nvPr/>
        </p:nvPicPr>
        <p:blipFill>
          <a:blip r:embed="rId5">
            <a:alphaModFix/>
          </a:blip>
          <a:stretch>
            <a:fillRect/>
          </a:stretch>
        </p:blipFill>
        <p:spPr>
          <a:xfrm>
            <a:off x="4093475" y="146800"/>
            <a:ext cx="4888875" cy="125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 name="Shape 84"/>
        <p:cNvGrpSpPr/>
        <p:nvPr/>
      </p:nvGrpSpPr>
      <p:grpSpPr>
        <a:xfrm>
          <a:off x="0" y="0"/>
          <a:ext cx="0" cy="0"/>
          <a:chOff x="0" y="0"/>
          <a:chExt cx="0" cy="0"/>
        </a:xfrm>
      </p:grpSpPr>
      <p:sp>
        <p:nvSpPr>
          <p:cNvPr id="85" name="Google Shape;85;p16"/>
          <p:cNvSpPr txBox="1"/>
          <p:nvPr/>
        </p:nvSpPr>
        <p:spPr>
          <a:xfrm>
            <a:off x="297550" y="3983800"/>
            <a:ext cx="8572500" cy="64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 sz="2400">
                <a:solidFill>
                  <a:schemeClr val="dk1"/>
                </a:solidFill>
              </a:rPr>
              <a:t>But what if … the</a:t>
            </a:r>
            <a:r>
              <a:rPr b="1" i="1" lang="en" sz="2400">
                <a:solidFill>
                  <a:schemeClr val="dk1"/>
                </a:solidFill>
              </a:rPr>
              <a:t> scientific experts disagree? </a:t>
            </a:r>
            <a:endParaRPr i="1" sz="2400">
              <a:solidFill>
                <a:schemeClr val="dk1"/>
              </a:solidFill>
            </a:endParaRPr>
          </a:p>
          <a:p>
            <a:pPr indent="0" lvl="0" marL="0" rtl="0" algn="ctr">
              <a:spcBef>
                <a:spcPts val="0"/>
              </a:spcBef>
              <a:spcAft>
                <a:spcPts val="0"/>
              </a:spcAft>
              <a:buNone/>
            </a:pPr>
            <a:r>
              <a:t/>
            </a:r>
            <a:endParaRPr sz="1800">
              <a:solidFill>
                <a:schemeClr val="dk1"/>
              </a:solidFill>
            </a:endParaRPr>
          </a:p>
        </p:txBody>
      </p:sp>
      <p:pic>
        <p:nvPicPr>
          <p:cNvPr id="86" name="Google Shape;86;p16"/>
          <p:cNvPicPr preferRelativeResize="0"/>
          <p:nvPr/>
        </p:nvPicPr>
        <p:blipFill rotWithShape="1">
          <a:blip r:embed="rId3">
            <a:alphaModFix/>
          </a:blip>
          <a:srcRect b="0" l="0" r="46230" t="0"/>
          <a:stretch/>
        </p:blipFill>
        <p:spPr>
          <a:xfrm>
            <a:off x="780344" y="178450"/>
            <a:ext cx="4077400" cy="3618850"/>
          </a:xfrm>
          <a:prstGeom prst="rect">
            <a:avLst/>
          </a:prstGeom>
          <a:noFill/>
          <a:ln>
            <a:noFill/>
          </a:ln>
        </p:spPr>
      </p:pic>
      <p:pic>
        <p:nvPicPr>
          <p:cNvPr id="87" name="Google Shape;87;p16"/>
          <p:cNvPicPr preferRelativeResize="0"/>
          <p:nvPr/>
        </p:nvPicPr>
        <p:blipFill rotWithShape="1">
          <a:blip r:embed="rId3">
            <a:alphaModFix/>
          </a:blip>
          <a:srcRect b="0" l="53767" r="0" t="0"/>
          <a:stretch/>
        </p:blipFill>
        <p:spPr>
          <a:xfrm flipH="1" rot="10800000">
            <a:off x="4857756" y="178450"/>
            <a:ext cx="3505901" cy="3618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74" name="Shape 374"/>
        <p:cNvGrpSpPr/>
        <p:nvPr/>
      </p:nvGrpSpPr>
      <p:grpSpPr>
        <a:xfrm>
          <a:off x="0" y="0"/>
          <a:ext cx="0" cy="0"/>
          <a:chOff x="0" y="0"/>
          <a:chExt cx="0" cy="0"/>
        </a:xfrm>
      </p:grpSpPr>
      <p:sp>
        <p:nvSpPr>
          <p:cNvPr id="375" name="Google Shape;375;p52"/>
          <p:cNvSpPr/>
          <p:nvPr/>
        </p:nvSpPr>
        <p:spPr>
          <a:xfrm>
            <a:off x="12725" y="262350"/>
            <a:ext cx="9131400" cy="1120500"/>
          </a:xfrm>
          <a:prstGeom prst="rect">
            <a:avLst/>
          </a:prstGeom>
          <a:solidFill>
            <a:schemeClr val="dk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52"/>
          <p:cNvSpPr txBox="1"/>
          <p:nvPr/>
        </p:nvSpPr>
        <p:spPr>
          <a:xfrm>
            <a:off x="1630350" y="498000"/>
            <a:ext cx="58833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chemeClr val="lt1"/>
                </a:solidFill>
              </a:rPr>
              <a:t>When Experts Disagree</a:t>
            </a:r>
            <a:endParaRPr b="1" sz="4000">
              <a:solidFill>
                <a:schemeClr val="lt1"/>
              </a:solidFill>
            </a:endParaRPr>
          </a:p>
        </p:txBody>
      </p:sp>
      <p:pic>
        <p:nvPicPr>
          <p:cNvPr id="377" name="Google Shape;377;p52"/>
          <p:cNvPicPr preferRelativeResize="0"/>
          <p:nvPr/>
        </p:nvPicPr>
        <p:blipFill>
          <a:blip r:embed="rId3">
            <a:alphaModFix/>
          </a:blip>
          <a:stretch>
            <a:fillRect/>
          </a:stretch>
        </p:blipFill>
        <p:spPr>
          <a:xfrm>
            <a:off x="788575" y="1682300"/>
            <a:ext cx="2994850" cy="2994850"/>
          </a:xfrm>
          <a:prstGeom prst="rect">
            <a:avLst/>
          </a:prstGeom>
          <a:noFill/>
          <a:ln>
            <a:noFill/>
          </a:ln>
        </p:spPr>
      </p:pic>
      <p:sp>
        <p:nvSpPr>
          <p:cNvPr id="378" name="Google Shape;378;p52"/>
          <p:cNvSpPr txBox="1"/>
          <p:nvPr/>
        </p:nvSpPr>
        <p:spPr>
          <a:xfrm>
            <a:off x="4048125" y="2298700"/>
            <a:ext cx="4476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400">
                <a:solidFill>
                  <a:schemeClr val="lt1"/>
                </a:solidFill>
              </a:rPr>
              <a:t>Summarize what you have learned about when scientific experts disagree.</a:t>
            </a:r>
            <a:endParaRPr b="1" i="1" sz="24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p53"/>
          <p:cNvSpPr/>
          <p:nvPr/>
        </p:nvSpPr>
        <p:spPr>
          <a:xfrm>
            <a:off x="0" y="0"/>
            <a:ext cx="9144000" cy="90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53"/>
          <p:cNvSpPr txBox="1"/>
          <p:nvPr/>
        </p:nvSpPr>
        <p:spPr>
          <a:xfrm>
            <a:off x="922200" y="129900"/>
            <a:ext cx="4494300" cy="64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When Experts Disagree</a:t>
            </a:r>
            <a:endParaRPr b="1" sz="2400">
              <a:solidFill>
                <a:schemeClr val="lt1"/>
              </a:solidFill>
            </a:endParaRPr>
          </a:p>
        </p:txBody>
      </p:sp>
      <p:sp>
        <p:nvSpPr>
          <p:cNvPr id="385" name="Google Shape;385;p53"/>
          <p:cNvSpPr txBox="1"/>
          <p:nvPr/>
        </p:nvSpPr>
        <p:spPr>
          <a:xfrm>
            <a:off x="1655075" y="1418275"/>
            <a:ext cx="5538300" cy="2634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solidFill>
                  <a:schemeClr val="dk1"/>
                </a:solidFill>
              </a:rPr>
              <a:t>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t/>
            </a:r>
            <a:endParaRPr sz="18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CFB7"/>
        </a:solidFill>
      </p:bgPr>
    </p:bg>
    <p:spTree>
      <p:nvGrpSpPr>
        <p:cNvPr id="389" name="Shape 389"/>
        <p:cNvGrpSpPr/>
        <p:nvPr/>
      </p:nvGrpSpPr>
      <p:grpSpPr>
        <a:xfrm>
          <a:off x="0" y="0"/>
          <a:ext cx="0" cy="0"/>
          <a:chOff x="0" y="0"/>
          <a:chExt cx="0" cy="0"/>
        </a:xfrm>
      </p:grpSpPr>
      <p:sp>
        <p:nvSpPr>
          <p:cNvPr id="390" name="Google Shape;390;p54"/>
          <p:cNvSpPr/>
          <p:nvPr/>
        </p:nvSpPr>
        <p:spPr>
          <a:xfrm>
            <a:off x="0" y="0"/>
            <a:ext cx="9144000" cy="90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54"/>
          <p:cNvSpPr txBox="1"/>
          <p:nvPr/>
        </p:nvSpPr>
        <p:spPr>
          <a:xfrm>
            <a:off x="922200" y="129900"/>
            <a:ext cx="4494300" cy="64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When Experts Disagree</a:t>
            </a:r>
            <a:endParaRPr b="1" sz="2400">
              <a:solidFill>
                <a:schemeClr val="lt1"/>
              </a:solidFill>
            </a:endParaRPr>
          </a:p>
        </p:txBody>
      </p:sp>
      <p:sp>
        <p:nvSpPr>
          <p:cNvPr id="392" name="Google Shape;392;p54"/>
          <p:cNvSpPr txBox="1"/>
          <p:nvPr/>
        </p:nvSpPr>
        <p:spPr>
          <a:xfrm>
            <a:off x="432875" y="1301225"/>
            <a:ext cx="8135400" cy="345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AutoNum type="arabicParenR"/>
            </a:pPr>
            <a:r>
              <a:rPr lang="en" sz="1800">
                <a:solidFill>
                  <a:schemeClr val="dk1"/>
                </a:solidFill>
              </a:rPr>
              <a:t>First, check whether the disagreement is genuine. Was it created artificially in the media by those hoping to escape settled science?</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arenR"/>
            </a:pPr>
            <a:r>
              <a:rPr lang="en" sz="1800">
                <a:solidFill>
                  <a:schemeClr val="dk1"/>
                </a:solidFill>
              </a:rPr>
              <a:t>If experts do disagree, admit your own limits. Simply accept the undertainty for what it is. (Do not try to override it!)</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arenR"/>
            </a:pPr>
            <a:r>
              <a:rPr lang="en" sz="1800">
                <a:solidFill>
                  <a:schemeClr val="dk1"/>
                </a:solidFill>
              </a:rPr>
              <a:t>Explore the disagreement itself. Why do the experts disagree? What is the degree of uncertainty, the range of alternatives, and the views of the leading experts? Use help from veteran science journalists, scientific institutions, and even Wikipedia.</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arenR"/>
            </a:pPr>
            <a:r>
              <a:rPr lang="en" sz="1800">
                <a:solidFill>
                  <a:schemeClr val="dk1"/>
                </a:solidFill>
              </a:rPr>
              <a:t>Adapt your style of decision-making. Adopt the Precautionary Principle and rely on other guiding concepts.</a:t>
            </a:r>
            <a:endParaRPr sz="18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6CA"/>
        </a:solidFill>
      </p:bgPr>
    </p:bg>
    <p:spTree>
      <p:nvGrpSpPr>
        <p:cNvPr id="396" name="Shape 396"/>
        <p:cNvGrpSpPr/>
        <p:nvPr/>
      </p:nvGrpSpPr>
      <p:grpSpPr>
        <a:xfrm>
          <a:off x="0" y="0"/>
          <a:ext cx="0" cy="0"/>
          <a:chOff x="0" y="0"/>
          <a:chExt cx="0" cy="0"/>
        </a:xfrm>
      </p:grpSpPr>
      <p:pic>
        <p:nvPicPr>
          <p:cNvPr id="397" name="Google Shape;397;p55"/>
          <p:cNvPicPr preferRelativeResize="0"/>
          <p:nvPr/>
        </p:nvPicPr>
        <p:blipFill>
          <a:blip r:embed="rId3">
            <a:alphaModFix/>
          </a:blip>
          <a:stretch>
            <a:fillRect/>
          </a:stretch>
        </p:blipFill>
        <p:spPr>
          <a:xfrm>
            <a:off x="1669873" y="304800"/>
            <a:ext cx="5428475" cy="1171575"/>
          </a:xfrm>
          <a:prstGeom prst="rect">
            <a:avLst/>
          </a:prstGeom>
          <a:noFill/>
          <a:ln cap="flat" cmpd="sng" w="19050">
            <a:solidFill>
              <a:schemeClr val="dk1"/>
            </a:solidFill>
            <a:prstDash val="solid"/>
            <a:round/>
            <a:headEnd len="sm" w="sm" type="none"/>
            <a:tailEnd len="sm" w="sm" type="none"/>
          </a:ln>
        </p:spPr>
      </p:pic>
      <p:pic>
        <p:nvPicPr>
          <p:cNvPr id="398" name="Google Shape;398;p55">
            <a:hlinkClick r:id="rId4"/>
          </p:cNvPr>
          <p:cNvPicPr preferRelativeResize="0"/>
          <p:nvPr/>
        </p:nvPicPr>
        <p:blipFill>
          <a:blip r:embed="rId5">
            <a:alphaModFix/>
          </a:blip>
          <a:stretch>
            <a:fillRect/>
          </a:stretch>
        </p:blipFill>
        <p:spPr>
          <a:xfrm>
            <a:off x="3047601" y="2305050"/>
            <a:ext cx="1290309" cy="1250978"/>
          </a:xfrm>
          <a:prstGeom prst="rect">
            <a:avLst/>
          </a:prstGeom>
          <a:noFill/>
          <a:ln>
            <a:noFill/>
          </a:ln>
        </p:spPr>
      </p:pic>
      <p:pic>
        <p:nvPicPr>
          <p:cNvPr id="399" name="Google Shape;399;p55">
            <a:hlinkClick r:id="rId6"/>
          </p:cNvPr>
          <p:cNvPicPr preferRelativeResize="0"/>
          <p:nvPr/>
        </p:nvPicPr>
        <p:blipFill>
          <a:blip r:embed="rId7">
            <a:alphaModFix/>
          </a:blip>
          <a:stretch>
            <a:fillRect/>
          </a:stretch>
        </p:blipFill>
        <p:spPr>
          <a:xfrm>
            <a:off x="4736519" y="2305050"/>
            <a:ext cx="1290309" cy="1250978"/>
          </a:xfrm>
          <a:prstGeom prst="rect">
            <a:avLst/>
          </a:prstGeom>
          <a:noFill/>
          <a:ln>
            <a:noFill/>
          </a:ln>
        </p:spPr>
      </p:pic>
      <p:sp>
        <p:nvSpPr>
          <p:cNvPr id="400" name="Google Shape;400;p55"/>
          <p:cNvSpPr txBox="1"/>
          <p:nvPr/>
        </p:nvSpPr>
        <p:spPr>
          <a:xfrm>
            <a:off x="3004625" y="3556028"/>
            <a:ext cx="1376400" cy="70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Inquiry Into</a:t>
            </a:r>
            <a:endParaRPr sz="1800">
              <a:solidFill>
                <a:schemeClr val="dk1"/>
              </a:solidFill>
            </a:endParaRPr>
          </a:p>
          <a:p>
            <a:pPr indent="0" lvl="0" marL="0" rtl="0" algn="ctr">
              <a:spcBef>
                <a:spcPts val="0"/>
              </a:spcBef>
              <a:spcAft>
                <a:spcPts val="0"/>
              </a:spcAft>
              <a:buNone/>
            </a:pPr>
            <a:r>
              <a:rPr lang="en" sz="1800">
                <a:solidFill>
                  <a:schemeClr val="dk1"/>
                </a:solidFill>
              </a:rPr>
              <a:t>Expertise</a:t>
            </a:r>
            <a:endParaRPr sz="1800">
              <a:solidFill>
                <a:schemeClr val="dk1"/>
              </a:solidFill>
            </a:endParaRPr>
          </a:p>
        </p:txBody>
      </p:sp>
      <p:sp>
        <p:nvSpPr>
          <p:cNvPr id="401" name="Google Shape;401;p55"/>
          <p:cNvSpPr txBox="1"/>
          <p:nvPr/>
        </p:nvSpPr>
        <p:spPr>
          <a:xfrm>
            <a:off x="4643173" y="3556028"/>
            <a:ext cx="1476900" cy="70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Institutional</a:t>
            </a:r>
            <a:endParaRPr sz="1800">
              <a:solidFill>
                <a:schemeClr val="dk1"/>
              </a:solidFill>
            </a:endParaRPr>
          </a:p>
          <a:p>
            <a:pPr indent="0" lvl="0" marL="0" rtl="0" algn="ctr">
              <a:spcBef>
                <a:spcPts val="0"/>
              </a:spcBef>
              <a:spcAft>
                <a:spcPts val="0"/>
              </a:spcAft>
              <a:buNone/>
            </a:pPr>
            <a:r>
              <a:rPr lang="en" sz="1800">
                <a:solidFill>
                  <a:schemeClr val="dk1"/>
                </a:solidFill>
              </a:rPr>
              <a:t>Tour</a:t>
            </a:r>
            <a:endParaRPr sz="1800">
              <a:solidFill>
                <a:schemeClr val="dk1"/>
              </a:solidFill>
            </a:endParaRPr>
          </a:p>
        </p:txBody>
      </p:sp>
      <p:sp>
        <p:nvSpPr>
          <p:cNvPr id="402" name="Google Shape;402;p55"/>
          <p:cNvSpPr txBox="1"/>
          <p:nvPr/>
        </p:nvSpPr>
        <p:spPr>
          <a:xfrm>
            <a:off x="2301875" y="1476375"/>
            <a:ext cx="42228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http://shipseducation.net/misinfo</a:t>
            </a:r>
            <a:endParaRPr sz="2200">
              <a:solidFill>
                <a:schemeClr val="dk1"/>
              </a:solidFill>
            </a:endParaRPr>
          </a:p>
        </p:txBody>
      </p:sp>
      <p:sp>
        <p:nvSpPr>
          <p:cNvPr id="403" name="Google Shape;403;p55"/>
          <p:cNvSpPr txBox="1"/>
          <p:nvPr/>
        </p:nvSpPr>
        <p:spPr>
          <a:xfrm>
            <a:off x="878875" y="2735400"/>
            <a:ext cx="20100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Related Lessons</a:t>
            </a:r>
            <a:endParaRPr sz="1800">
              <a:solidFill>
                <a:schemeClr val="dk1"/>
              </a:solidFill>
            </a:endParaRPr>
          </a:p>
        </p:txBody>
      </p:sp>
      <p:pic>
        <p:nvPicPr>
          <p:cNvPr id="404" name="Google Shape;404;p55"/>
          <p:cNvPicPr preferRelativeResize="0"/>
          <p:nvPr/>
        </p:nvPicPr>
        <p:blipFill>
          <a:blip r:embed="rId8">
            <a:alphaModFix/>
          </a:blip>
          <a:stretch>
            <a:fillRect/>
          </a:stretch>
        </p:blipFill>
        <p:spPr>
          <a:xfrm>
            <a:off x="6553500" y="2281000"/>
            <a:ext cx="1250975" cy="1250975"/>
          </a:xfrm>
          <a:prstGeom prst="rect">
            <a:avLst/>
          </a:prstGeom>
          <a:noFill/>
          <a:ln>
            <a:noFill/>
          </a:ln>
        </p:spPr>
      </p:pic>
      <p:sp>
        <p:nvSpPr>
          <p:cNvPr id="405" name="Google Shape;405;p55"/>
          <p:cNvSpPr txBox="1"/>
          <p:nvPr/>
        </p:nvSpPr>
        <p:spPr>
          <a:xfrm>
            <a:off x="6400835" y="3531978"/>
            <a:ext cx="1476900" cy="70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Science</a:t>
            </a:r>
            <a:endParaRPr sz="1800">
              <a:solidFill>
                <a:schemeClr val="dk1"/>
              </a:solidFill>
            </a:endParaRPr>
          </a:p>
          <a:p>
            <a:pPr indent="0" lvl="0" marL="0" rtl="0" algn="ctr">
              <a:spcBef>
                <a:spcPts val="0"/>
              </a:spcBef>
              <a:spcAft>
                <a:spcPts val="0"/>
              </a:spcAft>
              <a:buNone/>
            </a:pPr>
            <a:r>
              <a:rPr lang="en" sz="1800">
                <a:solidFill>
                  <a:schemeClr val="dk1"/>
                </a:solidFill>
              </a:rPr>
              <a:t>Liars Game</a:t>
            </a:r>
            <a:endParaRPr sz="1800">
              <a:solidFill>
                <a:schemeClr val="dk1"/>
              </a:solidFill>
            </a:endParaRPr>
          </a:p>
        </p:txBody>
      </p:sp>
      <p:sp>
        <p:nvSpPr>
          <p:cNvPr id="406" name="Google Shape;406;p55"/>
          <p:cNvSpPr txBox="1"/>
          <p:nvPr/>
        </p:nvSpPr>
        <p:spPr>
          <a:xfrm>
            <a:off x="140025" y="4677150"/>
            <a:ext cx="21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©2025 Douglas Allchin</a:t>
            </a:r>
            <a:endParaRPr>
              <a:solidFill>
                <a:schemeClr val="dk2"/>
              </a:solidFill>
            </a:endParaRPr>
          </a:p>
        </p:txBody>
      </p:sp>
      <p:sp>
        <p:nvSpPr>
          <p:cNvPr id="407" name="Google Shape;407;p55"/>
          <p:cNvSpPr txBox="1"/>
          <p:nvPr/>
        </p:nvSpPr>
        <p:spPr>
          <a:xfrm>
            <a:off x="4634250" y="4702425"/>
            <a:ext cx="4392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dk2"/>
                </a:solidFill>
              </a:rPr>
              <a:t>http://shipseducation.net/misinfo/disagreement.htm</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 name="Shape 91"/>
        <p:cNvGrpSpPr/>
        <p:nvPr/>
      </p:nvGrpSpPr>
      <p:grpSpPr>
        <a:xfrm>
          <a:off x="0" y="0"/>
          <a:ext cx="0" cy="0"/>
          <a:chOff x="0" y="0"/>
          <a:chExt cx="0" cy="0"/>
        </a:xfrm>
      </p:grpSpPr>
      <p:sp>
        <p:nvSpPr>
          <p:cNvPr id="92" name="Google Shape;92;p17"/>
          <p:cNvSpPr txBox="1"/>
          <p:nvPr/>
        </p:nvSpPr>
        <p:spPr>
          <a:xfrm>
            <a:off x="1116150" y="444475"/>
            <a:ext cx="6911700" cy="948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2400">
                <a:solidFill>
                  <a:schemeClr val="dk1"/>
                </a:solidFill>
              </a:rPr>
              <a:t>Are you familiar with any cases in the media reporting that </a:t>
            </a:r>
            <a:r>
              <a:rPr b="1" i="1" lang="en" sz="2400">
                <a:solidFill>
                  <a:schemeClr val="dk1"/>
                </a:solidFill>
              </a:rPr>
              <a:t>scientific experts disagree?</a:t>
            </a:r>
            <a:endParaRPr sz="1800">
              <a:solidFill>
                <a:schemeClr val="dk1"/>
              </a:solidFill>
            </a:endParaRPr>
          </a:p>
        </p:txBody>
      </p:sp>
      <p:sp>
        <p:nvSpPr>
          <p:cNvPr id="93" name="Google Shape;93;p17"/>
          <p:cNvSpPr txBox="1"/>
          <p:nvPr/>
        </p:nvSpPr>
        <p:spPr>
          <a:xfrm>
            <a:off x="5018550" y="2941525"/>
            <a:ext cx="17919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vaccine safety</a:t>
            </a:r>
            <a:r>
              <a:rPr lang="en" sz="1800">
                <a:solidFill>
                  <a:schemeClr val="dk1"/>
                </a:solidFill>
              </a:rPr>
              <a:t>?</a:t>
            </a:r>
            <a:endParaRPr sz="1800">
              <a:solidFill>
                <a:schemeClr val="dk1"/>
              </a:solidFill>
            </a:endParaRPr>
          </a:p>
        </p:txBody>
      </p:sp>
      <p:sp>
        <p:nvSpPr>
          <p:cNvPr id="94" name="Google Shape;94;p17"/>
          <p:cNvSpPr txBox="1"/>
          <p:nvPr/>
        </p:nvSpPr>
        <p:spPr>
          <a:xfrm>
            <a:off x="1872750" y="3832225"/>
            <a:ext cx="4722000" cy="76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t</a:t>
            </a:r>
            <a:r>
              <a:rPr lang="en" sz="1600">
                <a:solidFill>
                  <a:schemeClr val="dk1"/>
                </a:solidFill>
              </a:rPr>
              <a:t>eenage pregnancies?  |  health effects of vaping?  local waste incinerators?  |  cell phones &amp; cancer?</a:t>
            </a:r>
            <a:endParaRPr sz="16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95" name="Google Shape;95;p17"/>
          <p:cNvSpPr txBox="1"/>
          <p:nvPr/>
        </p:nvSpPr>
        <p:spPr>
          <a:xfrm>
            <a:off x="2569425" y="2986950"/>
            <a:ext cx="19803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climate change?</a:t>
            </a:r>
            <a:endParaRPr sz="1800">
              <a:solidFill>
                <a:schemeClr val="dk1"/>
              </a:solidFill>
            </a:endParaRPr>
          </a:p>
        </p:txBody>
      </p:sp>
      <p:sp>
        <p:nvSpPr>
          <p:cNvPr id="96" name="Google Shape;96;p17"/>
          <p:cNvSpPr txBox="1"/>
          <p:nvPr/>
        </p:nvSpPr>
        <p:spPr>
          <a:xfrm>
            <a:off x="7166625" y="3163225"/>
            <a:ext cx="1472700" cy="432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GMOs?</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pic>
        <p:nvPicPr>
          <p:cNvPr id="97" name="Google Shape;97;p17"/>
          <p:cNvPicPr preferRelativeResize="0"/>
          <p:nvPr/>
        </p:nvPicPr>
        <p:blipFill>
          <a:blip r:embed="rId3">
            <a:alphaModFix/>
          </a:blip>
          <a:stretch>
            <a:fillRect/>
          </a:stretch>
        </p:blipFill>
        <p:spPr>
          <a:xfrm>
            <a:off x="7211400" y="1463931"/>
            <a:ext cx="1383150" cy="1797394"/>
          </a:xfrm>
          <a:prstGeom prst="rect">
            <a:avLst/>
          </a:prstGeom>
          <a:noFill/>
          <a:ln>
            <a:noFill/>
          </a:ln>
        </p:spPr>
      </p:pic>
      <p:pic>
        <p:nvPicPr>
          <p:cNvPr id="98" name="Google Shape;98;p17"/>
          <p:cNvPicPr preferRelativeResize="0"/>
          <p:nvPr/>
        </p:nvPicPr>
        <p:blipFill>
          <a:blip r:embed="rId4">
            <a:alphaModFix/>
          </a:blip>
          <a:stretch>
            <a:fillRect/>
          </a:stretch>
        </p:blipFill>
        <p:spPr>
          <a:xfrm>
            <a:off x="4942350" y="1729950"/>
            <a:ext cx="1876425" cy="1297648"/>
          </a:xfrm>
          <a:prstGeom prst="rect">
            <a:avLst/>
          </a:prstGeom>
          <a:noFill/>
          <a:ln cap="flat" cmpd="sng" w="9525">
            <a:solidFill>
              <a:schemeClr val="dk2"/>
            </a:solidFill>
            <a:prstDash val="solid"/>
            <a:round/>
            <a:headEnd len="sm" w="sm" type="none"/>
            <a:tailEnd len="sm" w="sm" type="none"/>
          </a:ln>
        </p:spPr>
      </p:pic>
      <p:pic>
        <p:nvPicPr>
          <p:cNvPr id="99" name="Google Shape;99;p17"/>
          <p:cNvPicPr preferRelativeResize="0"/>
          <p:nvPr/>
        </p:nvPicPr>
        <p:blipFill>
          <a:blip r:embed="rId5">
            <a:alphaModFix/>
          </a:blip>
          <a:stretch>
            <a:fillRect/>
          </a:stretch>
        </p:blipFill>
        <p:spPr>
          <a:xfrm>
            <a:off x="2551200" y="1753224"/>
            <a:ext cx="1845900" cy="1297650"/>
          </a:xfrm>
          <a:prstGeom prst="rect">
            <a:avLst/>
          </a:prstGeom>
          <a:noFill/>
          <a:ln>
            <a:noFill/>
          </a:ln>
        </p:spPr>
      </p:pic>
      <p:pic>
        <p:nvPicPr>
          <p:cNvPr id="100" name="Google Shape;100;p17"/>
          <p:cNvPicPr preferRelativeResize="0"/>
          <p:nvPr/>
        </p:nvPicPr>
        <p:blipFill>
          <a:blip r:embed="rId6">
            <a:alphaModFix/>
          </a:blip>
          <a:stretch>
            <a:fillRect/>
          </a:stretch>
        </p:blipFill>
        <p:spPr>
          <a:xfrm>
            <a:off x="588112" y="3590150"/>
            <a:ext cx="1192513" cy="1297650"/>
          </a:xfrm>
          <a:prstGeom prst="rect">
            <a:avLst/>
          </a:prstGeom>
          <a:noFill/>
          <a:ln>
            <a:noFill/>
          </a:ln>
        </p:spPr>
      </p:pic>
      <p:pic>
        <p:nvPicPr>
          <p:cNvPr id="101" name="Google Shape;101;p17"/>
          <p:cNvPicPr preferRelativeResize="0"/>
          <p:nvPr/>
        </p:nvPicPr>
        <p:blipFill rotWithShape="1">
          <a:blip r:embed="rId7">
            <a:alphaModFix/>
          </a:blip>
          <a:srcRect b="6344" l="2505" r="61849" t="7693"/>
          <a:stretch/>
        </p:blipFill>
        <p:spPr>
          <a:xfrm>
            <a:off x="522748" y="1611699"/>
            <a:ext cx="1551901" cy="1527645"/>
          </a:xfrm>
          <a:prstGeom prst="rect">
            <a:avLst/>
          </a:prstGeom>
          <a:noFill/>
          <a:ln>
            <a:noFill/>
          </a:ln>
        </p:spPr>
      </p:pic>
      <p:sp>
        <p:nvSpPr>
          <p:cNvPr id="102" name="Google Shape;102;p17"/>
          <p:cNvSpPr txBox="1"/>
          <p:nvPr/>
        </p:nvSpPr>
        <p:spPr>
          <a:xfrm>
            <a:off x="308550" y="3028638"/>
            <a:ext cx="1980300" cy="4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covid pandemic?</a:t>
            </a:r>
            <a:endParaRPr sz="1800">
              <a:solidFill>
                <a:schemeClr val="dk1"/>
              </a:solidFill>
            </a:endParaRPr>
          </a:p>
        </p:txBody>
      </p:sp>
      <p:sp>
        <p:nvSpPr>
          <p:cNvPr id="103" name="Google Shape;103;p17"/>
          <p:cNvSpPr/>
          <p:nvPr/>
        </p:nvSpPr>
        <p:spPr>
          <a:xfrm>
            <a:off x="7116875" y="3844525"/>
            <a:ext cx="1551900" cy="948300"/>
          </a:xfrm>
          <a:prstGeom prst="roundRect">
            <a:avLst>
              <a:gd fmla="val 16667" name="adj"/>
            </a:avLst>
          </a:prstGeom>
          <a:solidFill>
            <a:srgbClr val="D6CFB7"/>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7"/>
          <p:cNvSpPr txBox="1"/>
          <p:nvPr/>
        </p:nvSpPr>
        <p:spPr>
          <a:xfrm>
            <a:off x="7211325" y="3936175"/>
            <a:ext cx="1383300" cy="7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Keep that list handy!</a:t>
            </a:r>
            <a:endParaRPr b="1"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p18"/>
          <p:cNvSpPr txBox="1"/>
          <p:nvPr/>
        </p:nvSpPr>
        <p:spPr>
          <a:xfrm>
            <a:off x="152775" y="222650"/>
            <a:ext cx="8810100" cy="1477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i="1" lang="en" sz="2400">
                <a:solidFill>
                  <a:schemeClr val="dk1"/>
                </a:solidFill>
              </a:rPr>
              <a:t>Consider the options. </a:t>
            </a:r>
            <a:endParaRPr b="1" i="1" sz="2400">
              <a:solidFill>
                <a:schemeClr val="dk1"/>
              </a:solidFill>
            </a:endParaRPr>
          </a:p>
          <a:p>
            <a:pPr indent="0" lvl="0" marL="0" rtl="0" algn="ctr">
              <a:spcBef>
                <a:spcPts val="0"/>
              </a:spcBef>
              <a:spcAft>
                <a:spcPts val="0"/>
              </a:spcAft>
              <a:buNone/>
            </a:pPr>
            <a:r>
              <a:rPr b="1" i="1" lang="en" sz="2400">
                <a:solidFill>
                  <a:schemeClr val="dk1"/>
                </a:solidFill>
              </a:rPr>
              <a:t>Identify several </a:t>
            </a:r>
            <a:r>
              <a:rPr b="1" i="1" lang="en" sz="2400">
                <a:solidFill>
                  <a:schemeClr val="dk1"/>
                </a:solidFill>
              </a:rPr>
              <a:t>possible </a:t>
            </a:r>
            <a:r>
              <a:rPr b="1" i="1" lang="en" sz="2400">
                <a:solidFill>
                  <a:schemeClr val="dk1"/>
                </a:solidFill>
              </a:rPr>
              <a:t>responses </a:t>
            </a:r>
            <a:endParaRPr b="1" i="1" sz="2400">
              <a:solidFill>
                <a:schemeClr val="dk1"/>
              </a:solidFill>
            </a:endParaRPr>
          </a:p>
          <a:p>
            <a:pPr indent="0" lvl="0" marL="0" rtl="0" algn="ctr">
              <a:spcBef>
                <a:spcPts val="0"/>
              </a:spcBef>
              <a:spcAft>
                <a:spcPts val="0"/>
              </a:spcAft>
              <a:buNone/>
            </a:pPr>
            <a:r>
              <a:rPr b="1" i="1" lang="en" sz="2400">
                <a:solidFill>
                  <a:schemeClr val="dk1"/>
                </a:solidFill>
              </a:rPr>
              <a:t>when scientific experts disagree.</a:t>
            </a:r>
            <a:endParaRPr i="1" sz="1800">
              <a:solidFill>
                <a:schemeClr val="dk1"/>
              </a:solidFill>
            </a:endParaRPr>
          </a:p>
        </p:txBody>
      </p:sp>
      <p:pic>
        <p:nvPicPr>
          <p:cNvPr id="110" name="Google Shape;110;p18"/>
          <p:cNvPicPr preferRelativeResize="0"/>
          <p:nvPr/>
        </p:nvPicPr>
        <p:blipFill>
          <a:blip r:embed="rId3">
            <a:alphaModFix/>
          </a:blip>
          <a:stretch>
            <a:fillRect/>
          </a:stretch>
        </p:blipFill>
        <p:spPr>
          <a:xfrm>
            <a:off x="3074575" y="1910900"/>
            <a:ext cx="2994850" cy="2994850"/>
          </a:xfrm>
          <a:prstGeom prst="rect">
            <a:avLst/>
          </a:prstGeom>
          <a:noFill/>
          <a:ln>
            <a:noFill/>
          </a:ln>
        </p:spPr>
      </p:pic>
      <p:pic>
        <p:nvPicPr>
          <p:cNvPr id="111" name="Google Shape;111;p18"/>
          <p:cNvPicPr preferRelativeResize="0"/>
          <p:nvPr/>
        </p:nvPicPr>
        <p:blipFill rotWithShape="1">
          <a:blip r:embed="rId4">
            <a:alphaModFix/>
          </a:blip>
          <a:srcRect b="0" l="9525" r="46230" t="0"/>
          <a:stretch/>
        </p:blipFill>
        <p:spPr>
          <a:xfrm>
            <a:off x="222250" y="2193925"/>
            <a:ext cx="2717076" cy="2441575"/>
          </a:xfrm>
          <a:prstGeom prst="rect">
            <a:avLst/>
          </a:prstGeom>
          <a:noFill/>
          <a:ln>
            <a:noFill/>
          </a:ln>
        </p:spPr>
      </p:pic>
      <p:pic>
        <p:nvPicPr>
          <p:cNvPr id="112" name="Google Shape;112;p18"/>
          <p:cNvPicPr preferRelativeResize="0"/>
          <p:nvPr/>
        </p:nvPicPr>
        <p:blipFill rotWithShape="1">
          <a:blip r:embed="rId4">
            <a:alphaModFix/>
          </a:blip>
          <a:srcRect b="0" l="53767" r="0" t="0"/>
          <a:stretch/>
        </p:blipFill>
        <p:spPr>
          <a:xfrm flipH="1" rot="10800000">
            <a:off x="6204686" y="2193925"/>
            <a:ext cx="2839162" cy="244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903925" y="375050"/>
            <a:ext cx="7180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Some p</a:t>
            </a:r>
            <a:r>
              <a:rPr lang="en" sz="2400">
                <a:solidFill>
                  <a:schemeClr val="dk1"/>
                </a:solidFill>
              </a:rPr>
              <a:t>ossible </a:t>
            </a:r>
            <a:r>
              <a:rPr lang="en" sz="2400">
                <a:solidFill>
                  <a:schemeClr val="dk1"/>
                </a:solidFill>
              </a:rPr>
              <a:t>responses when experts disagree:</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p:nvPr/>
        </p:nvSpPr>
        <p:spPr>
          <a:xfrm>
            <a:off x="0" y="3735400"/>
            <a:ext cx="9156600" cy="1408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20"/>
          <p:cNvSpPr txBox="1"/>
          <p:nvPr/>
        </p:nvSpPr>
        <p:spPr>
          <a:xfrm>
            <a:off x="318275" y="1164400"/>
            <a:ext cx="3933900" cy="240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Dismiss science as unhelpful?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Wait for more research?</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Follow your own intuitions?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Examine the evidence and decide for yourself?</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Pick an expert who agrees with you, and ignore the others?</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124" name="Google Shape;124;p20"/>
          <p:cNvSpPr txBox="1"/>
          <p:nvPr/>
        </p:nvSpPr>
        <p:spPr>
          <a:xfrm>
            <a:off x="903925" y="375050"/>
            <a:ext cx="7180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Some possible responses when experts disagree:</a:t>
            </a:r>
            <a:endParaRPr sz="1800">
              <a:solidFill>
                <a:schemeClr val="dk1"/>
              </a:solidFill>
            </a:endParaRPr>
          </a:p>
        </p:txBody>
      </p:sp>
      <p:sp>
        <p:nvSpPr>
          <p:cNvPr id="125" name="Google Shape;125;p20"/>
          <p:cNvSpPr txBox="1"/>
          <p:nvPr/>
        </p:nvSpPr>
        <p:spPr>
          <a:xfrm>
            <a:off x="4379250" y="1164400"/>
            <a:ext cx="4188900" cy="2482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I</a:t>
            </a:r>
            <a:r>
              <a:rPr lang="en" sz="1800">
                <a:solidFill>
                  <a:schemeClr val="dk1"/>
                </a:solidFill>
              </a:rPr>
              <a:t>nvestigate the experts' interests.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Ask </a:t>
            </a:r>
            <a:r>
              <a:rPr i="1" lang="en" sz="1800">
                <a:solidFill>
                  <a:schemeClr val="dk1"/>
                </a:solidFill>
              </a:rPr>
              <a:t>why</a:t>
            </a:r>
            <a:r>
              <a:rPr lang="en" sz="1800">
                <a:solidFill>
                  <a:schemeClr val="dk1"/>
                </a:solidFill>
              </a:rPr>
              <a:t> the experts disagree?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Establish where they </a:t>
            </a:r>
            <a:r>
              <a:rPr i="1" lang="en" sz="1800">
                <a:solidFill>
                  <a:schemeClr val="dk1"/>
                </a:solidFill>
              </a:rPr>
              <a:t>do</a:t>
            </a:r>
            <a:r>
              <a:rPr lang="en" sz="1800">
                <a:solidFill>
                  <a:schemeClr val="dk1"/>
                </a:solidFill>
              </a:rPr>
              <a:t> agree?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Accept uncertainty as the relevant status of knowledge?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Find some alternative way to make decisions?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126" name="Google Shape;126;p20"/>
          <p:cNvSpPr txBox="1"/>
          <p:nvPr/>
        </p:nvSpPr>
        <p:spPr>
          <a:xfrm>
            <a:off x="222775" y="3983050"/>
            <a:ext cx="85428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300">
                <a:solidFill>
                  <a:schemeClr val="dk1"/>
                </a:solidFill>
              </a:rPr>
              <a:t>Identify if each response seems appropriate, </a:t>
            </a:r>
            <a:endParaRPr b="1" i="1" sz="2300">
              <a:solidFill>
                <a:schemeClr val="dk1"/>
              </a:solidFill>
            </a:endParaRPr>
          </a:p>
          <a:p>
            <a:pPr indent="0" lvl="0" marL="0" rtl="0" algn="ctr">
              <a:spcBef>
                <a:spcPts val="0"/>
              </a:spcBef>
              <a:spcAft>
                <a:spcPts val="0"/>
              </a:spcAft>
              <a:buNone/>
            </a:pPr>
            <a:r>
              <a:rPr b="1" i="1" lang="en" sz="2300" u="sng">
                <a:solidFill>
                  <a:schemeClr val="dk1"/>
                </a:solidFill>
              </a:rPr>
              <a:t>when</a:t>
            </a:r>
            <a:r>
              <a:rPr b="1" i="1" lang="en" sz="2300">
                <a:solidFill>
                  <a:schemeClr val="dk1"/>
                </a:solidFill>
              </a:rPr>
              <a:t> and why.</a:t>
            </a:r>
            <a:endParaRPr i="1" sz="1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p:nvPr/>
        </p:nvSpPr>
        <p:spPr>
          <a:xfrm>
            <a:off x="0" y="3460400"/>
            <a:ext cx="9156600" cy="1683300"/>
          </a:xfrm>
          <a:prstGeom prst="rect">
            <a:avLst/>
          </a:prstGeom>
          <a:solidFill>
            <a:srgbClr val="D6CF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1"/>
          <p:cNvSpPr txBox="1"/>
          <p:nvPr/>
        </p:nvSpPr>
        <p:spPr>
          <a:xfrm>
            <a:off x="318275" y="1164400"/>
            <a:ext cx="3933900" cy="240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Dismiss science as unhelpful?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Wait for more research?</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Follow your own intuitions?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Examine the evidence and decide for yourself?</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Pick an expert who agrees with you, and ignore the others?</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133" name="Google Shape;133;p21"/>
          <p:cNvSpPr txBox="1"/>
          <p:nvPr/>
        </p:nvSpPr>
        <p:spPr>
          <a:xfrm>
            <a:off x="903925" y="375050"/>
            <a:ext cx="7180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Some possible responses when experts disagree:</a:t>
            </a:r>
            <a:endParaRPr sz="1800">
              <a:solidFill>
                <a:schemeClr val="dk1"/>
              </a:solidFill>
            </a:endParaRPr>
          </a:p>
        </p:txBody>
      </p:sp>
      <p:sp>
        <p:nvSpPr>
          <p:cNvPr id="134" name="Google Shape;134;p21"/>
          <p:cNvSpPr txBox="1"/>
          <p:nvPr/>
        </p:nvSpPr>
        <p:spPr>
          <a:xfrm>
            <a:off x="4379250" y="1164400"/>
            <a:ext cx="4188900" cy="2482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Investigate the experts' interests.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Ask </a:t>
            </a:r>
            <a:r>
              <a:rPr i="1" lang="en" sz="1800">
                <a:solidFill>
                  <a:schemeClr val="dk1"/>
                </a:solidFill>
              </a:rPr>
              <a:t>why</a:t>
            </a:r>
            <a:r>
              <a:rPr lang="en" sz="1800">
                <a:solidFill>
                  <a:schemeClr val="dk1"/>
                </a:solidFill>
              </a:rPr>
              <a:t> the experts disagree?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Establish where they </a:t>
            </a:r>
            <a:r>
              <a:rPr i="1" lang="en" sz="1800">
                <a:solidFill>
                  <a:schemeClr val="dk1"/>
                </a:solidFill>
              </a:rPr>
              <a:t>do</a:t>
            </a:r>
            <a:r>
              <a:rPr lang="en" sz="1800">
                <a:solidFill>
                  <a:schemeClr val="dk1"/>
                </a:solidFill>
              </a:rPr>
              <a:t> agree?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Accept uncertainty as the relevant status of knowledge?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Find some alternative way to make decisions?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135" name="Google Shape;135;p21"/>
          <p:cNvSpPr txBox="1"/>
          <p:nvPr/>
        </p:nvSpPr>
        <p:spPr>
          <a:xfrm>
            <a:off x="774925" y="3572250"/>
            <a:ext cx="5322000" cy="44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Let's explore 3 dimensions in more detail:</a:t>
            </a:r>
            <a:endParaRPr b="1" sz="1200">
              <a:solidFill>
                <a:schemeClr val="dk1"/>
              </a:solidFill>
            </a:endParaRPr>
          </a:p>
        </p:txBody>
      </p:sp>
      <p:sp>
        <p:nvSpPr>
          <p:cNvPr id="136" name="Google Shape;136;p21"/>
          <p:cNvSpPr txBox="1"/>
          <p:nvPr/>
        </p:nvSpPr>
        <p:spPr>
          <a:xfrm>
            <a:off x="1132000" y="4015950"/>
            <a:ext cx="7436100" cy="925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AutoNum type="arabicPeriod"/>
            </a:pPr>
            <a:r>
              <a:rPr i="1" lang="en" sz="1600">
                <a:solidFill>
                  <a:schemeClr val="dk1"/>
                </a:solidFill>
              </a:rPr>
              <a:t>Why</a:t>
            </a:r>
            <a:r>
              <a:rPr lang="en" sz="1600">
                <a:solidFill>
                  <a:schemeClr val="dk1"/>
                </a:solidFill>
              </a:rPr>
              <a:t> do experts disagree?</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How can we make decisions if there is uncertainty?</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How do we know what the consensus is, or if experts really do disagree?</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