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f24ee16149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f24ee16149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f24ee16149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f24ee16149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f24ee16149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f24ee16149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f24ee16149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f24ee16149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f24ee16149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f24ee16149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f24ee16149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f24ee16149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f24ee16149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f24ee16149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f24ee16149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f24ee16149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f24ee16149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f24ee16149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f24ee16149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f24ee16149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f24ee16149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f24ee16149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f24ee16149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f24ee16149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f24ee16149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f24ee16149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f24ee16149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f24ee16149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f24ee16149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f24ee16149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f24ee16149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f24ee16149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f24ee16149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f24ee16149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f24ee16149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f24ee16149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f24ee16149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f24ee16149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f24ee16149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f24ee16149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f24ee16149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f24ee16149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f24ee16149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f24ee16149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f24ee16149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f24ee16149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f24ee1614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f24ee1614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f24ee16149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f24ee16149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f24ee16149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f24ee16149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f24ee16149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f24ee16149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f24ee16149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f24ee16149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f24ee16149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f24ee16149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4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38.png"/><Relationship Id="rId5"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17.png"/><Relationship Id="rId7" Type="http://schemas.openxmlformats.org/officeDocument/2006/relationships/image" Target="../media/image23.png"/><Relationship Id="rId8"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hyperlink" Target="https://www.youtube.com/watch?v=uzM8SXqpsks" TargetMode="External"/><Relationship Id="rId4" Type="http://schemas.openxmlformats.org/officeDocument/2006/relationships/image" Target="../media/image33.jpg"/><Relationship Id="rId5" Type="http://schemas.openxmlformats.org/officeDocument/2006/relationships/hyperlink" Target="https://www.youtube.com/watch?v=uzM8SXqpsk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6.jpg"/><Relationship Id="rId4" Type="http://schemas.openxmlformats.org/officeDocument/2006/relationships/image" Target="../media/image31.png"/><Relationship Id="rId5"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6.jp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37.png"/><Relationship Id="rId5" Type="http://schemas.openxmlformats.org/officeDocument/2006/relationships/image" Target="../media/image16.jpg"/><Relationship Id="rId6" Type="http://schemas.openxmlformats.org/officeDocument/2006/relationships/image" Target="../media/image2.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9.jpg"/><Relationship Id="rId5"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B88E"/>
        </a:solidFill>
      </p:bgPr>
    </p:bg>
    <p:spTree>
      <p:nvGrpSpPr>
        <p:cNvPr id="53" name="Shape 53"/>
        <p:cNvGrpSpPr/>
        <p:nvPr/>
      </p:nvGrpSpPr>
      <p:grpSpPr>
        <a:xfrm>
          <a:off x="0" y="0"/>
          <a:ext cx="0" cy="0"/>
          <a:chOff x="0" y="0"/>
          <a:chExt cx="0" cy="0"/>
        </a:xfrm>
      </p:grpSpPr>
      <p:sp>
        <p:nvSpPr>
          <p:cNvPr id="54" name="Google Shape;54;p13"/>
          <p:cNvSpPr txBox="1"/>
          <p:nvPr/>
        </p:nvSpPr>
        <p:spPr>
          <a:xfrm>
            <a:off x="375900" y="4005625"/>
            <a:ext cx="8544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solidFill>
                  <a:schemeClr val="dk1"/>
                </a:solidFill>
              </a:rPr>
              <a:t>The New Madrid Earthquake, 1990</a:t>
            </a:r>
            <a:endParaRPr b="1" sz="4000">
              <a:solidFill>
                <a:schemeClr val="dk1"/>
              </a:solidFill>
            </a:endParaRPr>
          </a:p>
        </p:txBody>
      </p:sp>
      <p:pic>
        <p:nvPicPr>
          <p:cNvPr id="55" name="Google Shape;55;p13"/>
          <p:cNvPicPr preferRelativeResize="0"/>
          <p:nvPr/>
        </p:nvPicPr>
        <p:blipFill>
          <a:blip r:embed="rId3">
            <a:alphaModFix/>
          </a:blip>
          <a:stretch>
            <a:fillRect/>
          </a:stretch>
        </p:blipFill>
        <p:spPr>
          <a:xfrm>
            <a:off x="381000" y="152400"/>
            <a:ext cx="8332575" cy="3887624"/>
          </a:xfrm>
          <a:prstGeom prst="rect">
            <a:avLst/>
          </a:prstGeom>
          <a:noFill/>
          <a:ln cap="flat" cmpd="sng" w="19050">
            <a:solidFill>
              <a:schemeClr val="dk1"/>
            </a:solidFill>
            <a:prstDash val="solid"/>
            <a:round/>
            <a:headEnd len="sm" w="sm" type="none"/>
            <a:tailEnd len="sm" w="sm" type="none"/>
          </a:ln>
        </p:spPr>
      </p:pic>
      <p:sp>
        <p:nvSpPr>
          <p:cNvPr id="56" name="Google Shape;56;p13"/>
          <p:cNvSpPr txBox="1"/>
          <p:nvPr/>
        </p:nvSpPr>
        <p:spPr>
          <a:xfrm>
            <a:off x="89125" y="4704175"/>
            <a:ext cx="1706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rPr>
              <a:t>© 2024 Douglas Allchin</a:t>
            </a:r>
            <a:endParaRPr sz="1100">
              <a:solidFill>
                <a:schemeClr val="dk1"/>
              </a:solidFill>
            </a:endParaRPr>
          </a:p>
        </p:txBody>
      </p:sp>
      <p:sp>
        <p:nvSpPr>
          <p:cNvPr id="57" name="Google Shape;57;p13"/>
          <p:cNvSpPr txBox="1"/>
          <p:nvPr/>
        </p:nvSpPr>
        <p:spPr>
          <a:xfrm>
            <a:off x="6276600" y="4704175"/>
            <a:ext cx="2788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rPr>
              <a:t>http://shipseducation.net/newmadrid1990</a:t>
            </a:r>
            <a:endParaRPr sz="11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2" name="Shape 122"/>
        <p:cNvGrpSpPr/>
        <p:nvPr/>
      </p:nvGrpSpPr>
      <p:grpSpPr>
        <a:xfrm>
          <a:off x="0" y="0"/>
          <a:ext cx="0" cy="0"/>
          <a:chOff x="0" y="0"/>
          <a:chExt cx="0" cy="0"/>
        </a:xfrm>
      </p:grpSpPr>
      <p:sp>
        <p:nvSpPr>
          <p:cNvPr id="123" name="Google Shape;123;p22"/>
          <p:cNvSpPr txBox="1"/>
          <p:nvPr/>
        </p:nvSpPr>
        <p:spPr>
          <a:xfrm>
            <a:off x="4901600" y="2267900"/>
            <a:ext cx="39345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b="1" lang="en" sz="1800">
                <a:solidFill>
                  <a:schemeClr val="dk1"/>
                </a:solidFill>
              </a:rPr>
              <a:t>September 9. </a:t>
            </a:r>
            <a:r>
              <a:rPr lang="en" sz="1800">
                <a:solidFill>
                  <a:schemeClr val="dk1"/>
                </a:solidFill>
              </a:rPr>
              <a:t>The Superintendent of the New Madrid Country Central School District announces that schools will be closed on December 3, still months away. “The problem with schools,” he says, “is it’s not what’s true so much as it is what’s perceived to be true.”</a:t>
            </a:r>
            <a:endParaRPr sz="1800">
              <a:solidFill>
                <a:schemeClr val="dk1"/>
              </a:solidFill>
              <a:highlight>
                <a:schemeClr val="lt1"/>
              </a:highlight>
            </a:endParaRPr>
          </a:p>
        </p:txBody>
      </p:sp>
      <p:pic>
        <p:nvPicPr>
          <p:cNvPr id="124" name="Google Shape;124;p22"/>
          <p:cNvPicPr preferRelativeResize="0"/>
          <p:nvPr/>
        </p:nvPicPr>
        <p:blipFill>
          <a:blip r:embed="rId3">
            <a:alphaModFix/>
          </a:blip>
          <a:stretch>
            <a:fillRect/>
          </a:stretch>
        </p:blipFill>
        <p:spPr>
          <a:xfrm>
            <a:off x="381000" y="533400"/>
            <a:ext cx="4520600" cy="3480075"/>
          </a:xfrm>
          <a:prstGeom prst="rect">
            <a:avLst/>
          </a:prstGeom>
          <a:noFill/>
          <a:ln>
            <a:noFill/>
          </a:ln>
        </p:spPr>
      </p:pic>
      <p:pic>
        <p:nvPicPr>
          <p:cNvPr id="125" name="Google Shape;125;p22"/>
          <p:cNvPicPr preferRelativeResize="0"/>
          <p:nvPr/>
        </p:nvPicPr>
        <p:blipFill>
          <a:blip r:embed="rId4">
            <a:alphaModFix/>
          </a:blip>
          <a:stretch>
            <a:fillRect/>
          </a:stretch>
        </p:blipFill>
        <p:spPr>
          <a:xfrm>
            <a:off x="6073075" y="304800"/>
            <a:ext cx="1833150" cy="1833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9" name="Shape 129"/>
        <p:cNvGrpSpPr/>
        <p:nvPr/>
      </p:nvGrpSpPr>
      <p:grpSpPr>
        <a:xfrm>
          <a:off x="0" y="0"/>
          <a:ext cx="0" cy="0"/>
          <a:chOff x="0" y="0"/>
          <a:chExt cx="0" cy="0"/>
        </a:xfrm>
      </p:grpSpPr>
      <p:sp>
        <p:nvSpPr>
          <p:cNvPr id="130" name="Google Shape;130;p23"/>
          <p:cNvSpPr txBox="1"/>
          <p:nvPr/>
        </p:nvSpPr>
        <p:spPr>
          <a:xfrm>
            <a:off x="4430725" y="574200"/>
            <a:ext cx="4329000" cy="3232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b="1" lang="en" sz="1800">
                <a:solidFill>
                  <a:schemeClr val="dk1"/>
                </a:solidFill>
              </a:rPr>
              <a:t>September 26.</a:t>
            </a:r>
            <a:r>
              <a:rPr lang="en" sz="1800">
                <a:solidFill>
                  <a:schemeClr val="dk1"/>
                </a:solidFill>
              </a:rPr>
              <a:t> Southeast Missouri experiences an earthquake: enough to rattle dishware—and a sense of complacency. About 200 minor quakes occur annually in the region, most too small to notice. Various government agencies have been arguing for years that residents should be prepared for any major quake, although the timing cannot be predicted.</a:t>
            </a:r>
            <a:endParaRPr sz="1800">
              <a:solidFill>
                <a:schemeClr val="dk1"/>
              </a:solidFill>
              <a:highlight>
                <a:schemeClr val="lt1"/>
              </a:highlight>
            </a:endParaRPr>
          </a:p>
        </p:txBody>
      </p:sp>
      <p:pic>
        <p:nvPicPr>
          <p:cNvPr id="131" name="Google Shape;131;p23"/>
          <p:cNvPicPr preferRelativeResize="0"/>
          <p:nvPr/>
        </p:nvPicPr>
        <p:blipFill rotWithShape="1">
          <a:blip r:embed="rId3">
            <a:alphaModFix/>
          </a:blip>
          <a:srcRect b="61545" l="0" r="0" t="0"/>
          <a:stretch/>
        </p:blipFill>
        <p:spPr>
          <a:xfrm>
            <a:off x="217925" y="112650"/>
            <a:ext cx="3996175" cy="2032425"/>
          </a:xfrm>
          <a:prstGeom prst="rect">
            <a:avLst/>
          </a:prstGeom>
          <a:noFill/>
          <a:ln>
            <a:noFill/>
          </a:ln>
        </p:spPr>
      </p:pic>
      <p:sp>
        <p:nvSpPr>
          <p:cNvPr id="132" name="Google Shape;132;p23"/>
          <p:cNvSpPr txBox="1"/>
          <p:nvPr/>
        </p:nvSpPr>
        <p:spPr>
          <a:xfrm>
            <a:off x="4887925" y="3852725"/>
            <a:ext cx="2800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0000"/>
                </a:solidFill>
              </a:rPr>
              <a:t>▶ </a:t>
            </a:r>
            <a:r>
              <a:rPr i="1" lang="en" sz="2400">
                <a:solidFill>
                  <a:srgbClr val="CC0000"/>
                </a:solidFill>
              </a:rPr>
              <a:t> </a:t>
            </a:r>
            <a:r>
              <a:rPr i="1" lang="en" sz="2400">
                <a:solidFill>
                  <a:srgbClr val="CC0000"/>
                </a:solidFill>
              </a:rPr>
              <a:t>updated view?</a:t>
            </a:r>
            <a:endParaRPr i="1" sz="2400">
              <a:solidFill>
                <a:srgbClr val="CC0000"/>
              </a:solidFill>
            </a:endParaRPr>
          </a:p>
        </p:txBody>
      </p:sp>
      <p:pic>
        <p:nvPicPr>
          <p:cNvPr id="133" name="Google Shape;133;p23"/>
          <p:cNvPicPr preferRelativeResize="0"/>
          <p:nvPr/>
        </p:nvPicPr>
        <p:blipFill rotWithShape="1">
          <a:blip r:embed="rId3">
            <a:alphaModFix/>
          </a:blip>
          <a:srcRect b="1739" l="0" r="48607" t="66160"/>
          <a:stretch/>
        </p:blipFill>
        <p:spPr>
          <a:xfrm>
            <a:off x="419650" y="2089300"/>
            <a:ext cx="3552375" cy="29344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7" name="Shape 137"/>
        <p:cNvGrpSpPr/>
        <p:nvPr/>
      </p:nvGrpSpPr>
      <p:grpSpPr>
        <a:xfrm>
          <a:off x="0" y="0"/>
          <a:ext cx="0" cy="0"/>
          <a:chOff x="0" y="0"/>
          <a:chExt cx="0" cy="0"/>
        </a:xfrm>
      </p:grpSpPr>
      <p:sp>
        <p:nvSpPr>
          <p:cNvPr id="138" name="Google Shape;138;p24"/>
          <p:cNvSpPr txBox="1"/>
          <p:nvPr/>
        </p:nvSpPr>
        <p:spPr>
          <a:xfrm>
            <a:off x="5028925" y="934475"/>
            <a:ext cx="3807000" cy="1847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b="1" lang="en" sz="1800">
                <a:solidFill>
                  <a:schemeClr val="dk1"/>
                </a:solidFill>
              </a:rPr>
              <a:t>September 26</a:t>
            </a:r>
            <a:r>
              <a:rPr lang="en" sz="1800">
                <a:solidFill>
                  <a:schemeClr val="dk1"/>
                </a:solidFill>
              </a:rPr>
              <a:t>. Full-page ads appear in the local newspapers selling a 1.5-hour videotape interview of Iben Browning. They sell for $99 each (or $39 for a 3-minute excerpt)</a:t>
            </a:r>
            <a:endParaRPr sz="1800">
              <a:solidFill>
                <a:schemeClr val="dk1"/>
              </a:solidFill>
            </a:endParaRPr>
          </a:p>
        </p:txBody>
      </p:sp>
      <p:pic>
        <p:nvPicPr>
          <p:cNvPr id="139" name="Google Shape;139;p24"/>
          <p:cNvPicPr preferRelativeResize="0"/>
          <p:nvPr/>
        </p:nvPicPr>
        <p:blipFill>
          <a:blip r:embed="rId3">
            <a:alphaModFix/>
          </a:blip>
          <a:stretch>
            <a:fillRect/>
          </a:stretch>
        </p:blipFill>
        <p:spPr>
          <a:xfrm>
            <a:off x="838200" y="152400"/>
            <a:ext cx="4095324" cy="4838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3" name="Shape 143"/>
        <p:cNvGrpSpPr/>
        <p:nvPr/>
      </p:nvGrpSpPr>
      <p:grpSpPr>
        <a:xfrm>
          <a:off x="0" y="0"/>
          <a:ext cx="0" cy="0"/>
          <a:chOff x="0" y="0"/>
          <a:chExt cx="0" cy="0"/>
        </a:xfrm>
      </p:grpSpPr>
      <p:sp>
        <p:nvSpPr>
          <p:cNvPr id="144" name="Google Shape;144;p25"/>
          <p:cNvSpPr txBox="1"/>
          <p:nvPr/>
        </p:nvSpPr>
        <p:spPr>
          <a:xfrm>
            <a:off x="5220650" y="1556250"/>
            <a:ext cx="37422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b="1" lang="en" sz="1800">
                <a:solidFill>
                  <a:schemeClr val="dk1"/>
                </a:solidFill>
              </a:rPr>
              <a:t>September 29. </a:t>
            </a:r>
            <a:r>
              <a:rPr lang="en" sz="1800">
                <a:solidFill>
                  <a:schemeClr val="dk1"/>
                </a:solidFill>
              </a:rPr>
              <a:t>The Director of the Missouri Department of Natural Resources releases a statement that, contrary to Browning, “the probability of a significant quake occurring on Dec. 3 is not greater than any other day.”</a:t>
            </a:r>
            <a:endParaRPr sz="1800">
              <a:solidFill>
                <a:schemeClr val="dk1"/>
              </a:solidFill>
              <a:highlight>
                <a:schemeClr val="lt1"/>
              </a:highlight>
            </a:endParaRPr>
          </a:p>
        </p:txBody>
      </p:sp>
      <p:pic>
        <p:nvPicPr>
          <p:cNvPr id="145" name="Google Shape;145;p25"/>
          <p:cNvPicPr preferRelativeResize="0"/>
          <p:nvPr/>
        </p:nvPicPr>
        <p:blipFill>
          <a:blip r:embed="rId3">
            <a:alphaModFix/>
          </a:blip>
          <a:stretch>
            <a:fillRect/>
          </a:stretch>
        </p:blipFill>
        <p:spPr>
          <a:xfrm>
            <a:off x="152400" y="152400"/>
            <a:ext cx="5068250" cy="481719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 name="Shape 149"/>
        <p:cNvGrpSpPr/>
        <p:nvPr/>
      </p:nvGrpSpPr>
      <p:grpSpPr>
        <a:xfrm>
          <a:off x="0" y="0"/>
          <a:ext cx="0" cy="0"/>
          <a:chOff x="0" y="0"/>
          <a:chExt cx="0" cy="0"/>
        </a:xfrm>
      </p:grpSpPr>
      <p:sp>
        <p:nvSpPr>
          <p:cNvPr id="150" name="Google Shape;150;p26"/>
          <p:cNvSpPr txBox="1"/>
          <p:nvPr/>
        </p:nvSpPr>
        <p:spPr>
          <a:xfrm>
            <a:off x="3347225" y="3506225"/>
            <a:ext cx="52086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b="1" lang="en" sz="1800">
                <a:solidFill>
                  <a:schemeClr val="dk1"/>
                </a:solidFill>
              </a:rPr>
              <a:t>Early-October. </a:t>
            </a:r>
            <a:r>
              <a:rPr lang="en" sz="1800">
                <a:solidFill>
                  <a:schemeClr val="dk1"/>
                </a:solidFill>
              </a:rPr>
              <a:t>Browning is interviewed on ABC’s </a:t>
            </a:r>
            <a:r>
              <a:rPr i="1" lang="en" sz="1800">
                <a:solidFill>
                  <a:schemeClr val="dk1"/>
                </a:solidFill>
              </a:rPr>
              <a:t>Good Morning America</a:t>
            </a:r>
            <a:r>
              <a:rPr lang="en" sz="1800">
                <a:solidFill>
                  <a:schemeClr val="dk1"/>
                </a:solidFill>
              </a:rPr>
              <a:t>. Other TV talk shows soon feature discussion of a projected earthquake in New Madrid.</a:t>
            </a:r>
            <a:endParaRPr sz="1800">
              <a:solidFill>
                <a:schemeClr val="dk1"/>
              </a:solidFill>
              <a:highlight>
                <a:schemeClr val="lt1"/>
              </a:highlight>
            </a:endParaRPr>
          </a:p>
        </p:txBody>
      </p:sp>
      <p:pic>
        <p:nvPicPr>
          <p:cNvPr id="151" name="Google Shape;151;p26"/>
          <p:cNvPicPr preferRelativeResize="0"/>
          <p:nvPr/>
        </p:nvPicPr>
        <p:blipFill>
          <a:blip r:embed="rId3">
            <a:alphaModFix/>
          </a:blip>
          <a:stretch>
            <a:fillRect/>
          </a:stretch>
        </p:blipFill>
        <p:spPr>
          <a:xfrm>
            <a:off x="152400" y="152400"/>
            <a:ext cx="4104601" cy="3073750"/>
          </a:xfrm>
          <a:prstGeom prst="rect">
            <a:avLst/>
          </a:prstGeom>
          <a:noFill/>
          <a:ln cap="flat" cmpd="sng" w="9525">
            <a:solidFill>
              <a:srgbClr val="1155CC"/>
            </a:solidFill>
            <a:prstDash val="solid"/>
            <a:round/>
            <a:headEnd len="sm" w="sm" type="none"/>
            <a:tailEnd len="sm" w="sm" type="none"/>
          </a:ln>
        </p:spPr>
      </p:pic>
      <p:pic>
        <p:nvPicPr>
          <p:cNvPr id="152" name="Google Shape;152;p26"/>
          <p:cNvPicPr preferRelativeResize="0"/>
          <p:nvPr/>
        </p:nvPicPr>
        <p:blipFill rotWithShape="1">
          <a:blip r:embed="rId4">
            <a:alphaModFix/>
          </a:blip>
          <a:srcRect b="0" l="21723" r="17084" t="0"/>
          <a:stretch/>
        </p:blipFill>
        <p:spPr>
          <a:xfrm>
            <a:off x="4463650" y="152400"/>
            <a:ext cx="2622214" cy="30737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6" name="Shape 156"/>
        <p:cNvGrpSpPr/>
        <p:nvPr/>
      </p:nvGrpSpPr>
      <p:grpSpPr>
        <a:xfrm>
          <a:off x="0" y="0"/>
          <a:ext cx="0" cy="0"/>
          <a:chOff x="0" y="0"/>
          <a:chExt cx="0" cy="0"/>
        </a:xfrm>
      </p:grpSpPr>
      <p:pic>
        <p:nvPicPr>
          <p:cNvPr id="157" name="Google Shape;157;p27"/>
          <p:cNvPicPr preferRelativeResize="0"/>
          <p:nvPr/>
        </p:nvPicPr>
        <p:blipFill rotWithShape="1">
          <a:blip r:embed="rId3">
            <a:alphaModFix/>
          </a:blip>
          <a:srcRect b="4634" l="0" r="0" t="0"/>
          <a:stretch/>
        </p:blipFill>
        <p:spPr>
          <a:xfrm>
            <a:off x="190775" y="152400"/>
            <a:ext cx="3643199" cy="4614250"/>
          </a:xfrm>
          <a:prstGeom prst="rect">
            <a:avLst/>
          </a:prstGeom>
          <a:noFill/>
          <a:ln>
            <a:noFill/>
          </a:ln>
        </p:spPr>
      </p:pic>
      <p:pic>
        <p:nvPicPr>
          <p:cNvPr id="158" name="Google Shape;158;p27"/>
          <p:cNvPicPr preferRelativeResize="0"/>
          <p:nvPr/>
        </p:nvPicPr>
        <p:blipFill rotWithShape="1">
          <a:blip r:embed="rId3">
            <a:alphaModFix/>
          </a:blip>
          <a:srcRect b="0" l="26632" r="0" t="45881"/>
          <a:stretch/>
        </p:blipFill>
        <p:spPr>
          <a:xfrm>
            <a:off x="3921300" y="152400"/>
            <a:ext cx="2341250" cy="2293705"/>
          </a:xfrm>
          <a:prstGeom prst="rect">
            <a:avLst/>
          </a:prstGeom>
          <a:noFill/>
          <a:ln>
            <a:noFill/>
          </a:ln>
        </p:spPr>
      </p:pic>
      <p:sp>
        <p:nvSpPr>
          <p:cNvPr id="159" name="Google Shape;159;p27"/>
          <p:cNvSpPr/>
          <p:nvPr/>
        </p:nvSpPr>
        <p:spPr>
          <a:xfrm>
            <a:off x="1120375" y="2441900"/>
            <a:ext cx="2713500" cy="26226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 name="Google Shape;160;p27"/>
          <p:cNvSpPr txBox="1"/>
          <p:nvPr/>
        </p:nvSpPr>
        <p:spPr>
          <a:xfrm>
            <a:off x="2762725" y="2946050"/>
            <a:ext cx="5841600" cy="1847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b="1" lang="en" sz="1800">
                <a:solidFill>
                  <a:schemeClr val="dk1"/>
                </a:solidFill>
              </a:rPr>
              <a:t>October 18. </a:t>
            </a:r>
            <a:r>
              <a:rPr lang="en" sz="1800">
                <a:solidFill>
                  <a:schemeClr val="dk1"/>
                </a:solidFill>
              </a:rPr>
              <a:t>The United States Geological Survey (USGS) responds to public concerns and issues a report that Browning’s geological model is scientifically unsound, and that his “predictions” of earlier events had been so vague as to be meaningless, and thus were not validated.</a:t>
            </a:r>
            <a:endParaRPr b="1" sz="1800">
              <a:solidFill>
                <a:schemeClr val="dk1"/>
              </a:solidFill>
            </a:endParaRPr>
          </a:p>
        </p:txBody>
      </p:sp>
      <p:pic>
        <p:nvPicPr>
          <p:cNvPr id="161" name="Google Shape;161;p27"/>
          <p:cNvPicPr preferRelativeResize="0"/>
          <p:nvPr/>
        </p:nvPicPr>
        <p:blipFill rotWithShape="1">
          <a:blip r:embed="rId4">
            <a:alphaModFix/>
          </a:blip>
          <a:srcRect b="34345" l="14983" r="15359" t="33637"/>
          <a:stretch/>
        </p:blipFill>
        <p:spPr>
          <a:xfrm>
            <a:off x="1179975" y="3431876"/>
            <a:ext cx="1707950" cy="785051"/>
          </a:xfrm>
          <a:prstGeom prst="rect">
            <a:avLst/>
          </a:prstGeom>
          <a:noFill/>
          <a:ln>
            <a:noFill/>
          </a:ln>
        </p:spPr>
      </p:pic>
      <p:pic>
        <p:nvPicPr>
          <p:cNvPr id="162" name="Google Shape;162;p27"/>
          <p:cNvPicPr preferRelativeResize="0"/>
          <p:nvPr/>
        </p:nvPicPr>
        <p:blipFill>
          <a:blip r:embed="rId5">
            <a:alphaModFix/>
          </a:blip>
          <a:stretch>
            <a:fillRect/>
          </a:stretch>
        </p:blipFill>
        <p:spPr>
          <a:xfrm>
            <a:off x="6349875" y="152400"/>
            <a:ext cx="2286950" cy="2691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6" name="Shape 166"/>
        <p:cNvGrpSpPr/>
        <p:nvPr/>
      </p:nvGrpSpPr>
      <p:grpSpPr>
        <a:xfrm>
          <a:off x="0" y="0"/>
          <a:ext cx="0" cy="0"/>
          <a:chOff x="0" y="0"/>
          <a:chExt cx="0" cy="0"/>
        </a:xfrm>
      </p:grpSpPr>
      <p:sp>
        <p:nvSpPr>
          <p:cNvPr id="167" name="Google Shape;167;p28"/>
          <p:cNvSpPr txBox="1"/>
          <p:nvPr/>
        </p:nvSpPr>
        <p:spPr>
          <a:xfrm>
            <a:off x="3997850" y="909000"/>
            <a:ext cx="4519800" cy="2955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b="1" lang="en" sz="1800">
                <a:solidFill>
                  <a:schemeClr val="dk1"/>
                </a:solidFill>
              </a:rPr>
              <a:t>October 21</a:t>
            </a:r>
            <a:r>
              <a:rPr lang="en" sz="1800">
                <a:solidFill>
                  <a:schemeClr val="dk1"/>
                </a:solidFill>
              </a:rPr>
              <a:t>. David Stewart defends Browning. Meanwhile, William Allen, science reporter for the </a:t>
            </a:r>
            <a:r>
              <a:rPr i="1" lang="en" sz="1800">
                <a:solidFill>
                  <a:schemeClr val="dk1"/>
                </a:solidFill>
              </a:rPr>
              <a:t>Post-Dispatch</a:t>
            </a:r>
            <a:r>
              <a:rPr lang="en" sz="1800">
                <a:solidFill>
                  <a:schemeClr val="dk1"/>
                </a:solidFill>
              </a:rPr>
              <a:t> has done further digging. He now reports that 15 years earlier Stewart lost his previous position at the University of North Carolina for inviting a psychic to speak on earthquake predictions and endorsing her approach as “valid and valuable.”</a:t>
            </a:r>
            <a:endParaRPr sz="1800">
              <a:solidFill>
                <a:schemeClr val="dk1"/>
              </a:solidFill>
            </a:endParaRPr>
          </a:p>
        </p:txBody>
      </p:sp>
      <p:pic>
        <p:nvPicPr>
          <p:cNvPr id="168" name="Google Shape;168;p28"/>
          <p:cNvPicPr preferRelativeResize="0"/>
          <p:nvPr/>
        </p:nvPicPr>
        <p:blipFill>
          <a:blip r:embed="rId3">
            <a:alphaModFix/>
          </a:blip>
          <a:stretch>
            <a:fillRect/>
          </a:stretch>
        </p:blipFill>
        <p:spPr>
          <a:xfrm>
            <a:off x="914400" y="152400"/>
            <a:ext cx="2852225" cy="48648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72" name="Shape 172"/>
        <p:cNvGrpSpPr/>
        <p:nvPr/>
      </p:nvGrpSpPr>
      <p:grpSpPr>
        <a:xfrm>
          <a:off x="0" y="0"/>
          <a:ext cx="0" cy="0"/>
          <a:chOff x="0" y="0"/>
          <a:chExt cx="0" cy="0"/>
        </a:xfrm>
      </p:grpSpPr>
      <p:sp>
        <p:nvSpPr>
          <p:cNvPr id="173" name="Google Shape;173;p29"/>
          <p:cNvSpPr txBox="1"/>
          <p:nvPr/>
        </p:nvSpPr>
        <p:spPr>
          <a:xfrm>
            <a:off x="4874725" y="2536375"/>
            <a:ext cx="38973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b="1" lang="en" sz="1800">
                <a:solidFill>
                  <a:schemeClr val="dk1"/>
                </a:solidFill>
              </a:rPr>
              <a:t>Mid-November</a:t>
            </a:r>
            <a:r>
              <a:rPr lang="en" sz="1800">
                <a:solidFill>
                  <a:schemeClr val="dk1"/>
                </a:solidFill>
              </a:rPr>
              <a:t>. The National Earthquake Information Service (part of the USGS) is fielding 100 calls a day related to the prediction. The St. Louis County emergency management office has been similarly swamped with inquiries.</a:t>
            </a:r>
            <a:endParaRPr sz="1800">
              <a:solidFill>
                <a:schemeClr val="dk1"/>
              </a:solidFill>
            </a:endParaRPr>
          </a:p>
        </p:txBody>
      </p:sp>
      <p:pic>
        <p:nvPicPr>
          <p:cNvPr id="174" name="Google Shape;174;p29"/>
          <p:cNvPicPr preferRelativeResize="0"/>
          <p:nvPr/>
        </p:nvPicPr>
        <p:blipFill>
          <a:blip r:embed="rId3">
            <a:alphaModFix/>
          </a:blip>
          <a:stretch>
            <a:fillRect/>
          </a:stretch>
        </p:blipFill>
        <p:spPr>
          <a:xfrm>
            <a:off x="304800" y="165150"/>
            <a:ext cx="1654700" cy="2188830"/>
          </a:xfrm>
          <a:prstGeom prst="rect">
            <a:avLst/>
          </a:prstGeom>
          <a:noFill/>
          <a:ln>
            <a:noFill/>
          </a:ln>
        </p:spPr>
      </p:pic>
      <p:pic>
        <p:nvPicPr>
          <p:cNvPr id="175" name="Google Shape;175;p29"/>
          <p:cNvPicPr preferRelativeResize="0"/>
          <p:nvPr/>
        </p:nvPicPr>
        <p:blipFill>
          <a:blip r:embed="rId4">
            <a:alphaModFix/>
          </a:blip>
          <a:stretch>
            <a:fillRect/>
          </a:stretch>
        </p:blipFill>
        <p:spPr>
          <a:xfrm>
            <a:off x="304800" y="2057400"/>
            <a:ext cx="1733550" cy="2828925"/>
          </a:xfrm>
          <a:prstGeom prst="rect">
            <a:avLst/>
          </a:prstGeom>
          <a:noFill/>
          <a:ln>
            <a:noFill/>
          </a:ln>
        </p:spPr>
      </p:pic>
      <p:pic>
        <p:nvPicPr>
          <p:cNvPr id="176" name="Google Shape;176;p29"/>
          <p:cNvPicPr preferRelativeResize="0"/>
          <p:nvPr/>
        </p:nvPicPr>
        <p:blipFill>
          <a:blip r:embed="rId5">
            <a:alphaModFix/>
          </a:blip>
          <a:stretch>
            <a:fillRect/>
          </a:stretch>
        </p:blipFill>
        <p:spPr>
          <a:xfrm>
            <a:off x="2114550" y="1204200"/>
            <a:ext cx="2683982" cy="1291350"/>
          </a:xfrm>
          <a:prstGeom prst="rect">
            <a:avLst/>
          </a:prstGeom>
          <a:noFill/>
          <a:ln>
            <a:noFill/>
          </a:ln>
        </p:spPr>
      </p:pic>
      <p:pic>
        <p:nvPicPr>
          <p:cNvPr id="177" name="Google Shape;177;p29"/>
          <p:cNvPicPr preferRelativeResize="0"/>
          <p:nvPr/>
        </p:nvPicPr>
        <p:blipFill>
          <a:blip r:embed="rId6">
            <a:alphaModFix/>
          </a:blip>
          <a:stretch>
            <a:fillRect/>
          </a:stretch>
        </p:blipFill>
        <p:spPr>
          <a:xfrm>
            <a:off x="2114550" y="165150"/>
            <a:ext cx="5699001" cy="934850"/>
          </a:xfrm>
          <a:prstGeom prst="rect">
            <a:avLst/>
          </a:prstGeom>
          <a:noFill/>
          <a:ln>
            <a:noFill/>
          </a:ln>
        </p:spPr>
      </p:pic>
      <p:pic>
        <p:nvPicPr>
          <p:cNvPr id="178" name="Google Shape;178;p29"/>
          <p:cNvPicPr preferRelativeResize="0"/>
          <p:nvPr/>
        </p:nvPicPr>
        <p:blipFill>
          <a:blip r:embed="rId7">
            <a:alphaModFix/>
          </a:blip>
          <a:stretch>
            <a:fillRect/>
          </a:stretch>
        </p:blipFill>
        <p:spPr>
          <a:xfrm>
            <a:off x="2190750" y="2571750"/>
            <a:ext cx="2533928" cy="2419350"/>
          </a:xfrm>
          <a:prstGeom prst="rect">
            <a:avLst/>
          </a:prstGeom>
          <a:noFill/>
          <a:ln>
            <a:noFill/>
          </a:ln>
        </p:spPr>
      </p:pic>
      <p:pic>
        <p:nvPicPr>
          <p:cNvPr id="179" name="Google Shape;179;p29"/>
          <p:cNvPicPr preferRelativeResize="0"/>
          <p:nvPr/>
        </p:nvPicPr>
        <p:blipFill>
          <a:blip r:embed="rId8">
            <a:alphaModFix/>
          </a:blip>
          <a:stretch>
            <a:fillRect/>
          </a:stretch>
        </p:blipFill>
        <p:spPr>
          <a:xfrm>
            <a:off x="6373355" y="623175"/>
            <a:ext cx="2474871" cy="1730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3" name="Shape 183"/>
        <p:cNvGrpSpPr/>
        <p:nvPr/>
      </p:nvGrpSpPr>
      <p:grpSpPr>
        <a:xfrm>
          <a:off x="0" y="0"/>
          <a:ext cx="0" cy="0"/>
          <a:chOff x="0" y="0"/>
          <a:chExt cx="0" cy="0"/>
        </a:xfrm>
      </p:grpSpPr>
      <p:sp>
        <p:nvSpPr>
          <p:cNvPr id="184" name="Google Shape;184;p30"/>
          <p:cNvSpPr txBox="1"/>
          <p:nvPr/>
        </p:nvSpPr>
        <p:spPr>
          <a:xfrm>
            <a:off x="4825225" y="425225"/>
            <a:ext cx="4252500" cy="42636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b="1" lang="en" sz="1800">
                <a:solidFill>
                  <a:schemeClr val="dk1"/>
                </a:solidFill>
              </a:rPr>
              <a:t>Late November</a:t>
            </a:r>
            <a:r>
              <a:rPr lang="en" sz="1800">
                <a:solidFill>
                  <a:schemeClr val="dk1"/>
                </a:solidFill>
              </a:rPr>
              <a:t>. Country music singer Lou Hobbs releases his song, “Living on the New Madrid Fault Line”: </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0" lvl="0" marL="457200" rtl="0" algn="l">
              <a:spcBef>
                <a:spcPts val="0"/>
              </a:spcBef>
              <a:spcAft>
                <a:spcPts val="0"/>
              </a:spcAft>
              <a:buNone/>
            </a:pPr>
            <a:r>
              <a:rPr i="1" lang="en" sz="1700">
                <a:solidFill>
                  <a:schemeClr val="dk1"/>
                </a:solidFill>
              </a:rPr>
              <a:t>Lately I feel a little nervous about my section of the land of the free, </a:t>
            </a:r>
            <a:endParaRPr i="1" sz="1700">
              <a:solidFill>
                <a:schemeClr val="dk1"/>
              </a:solidFill>
            </a:endParaRPr>
          </a:p>
          <a:p>
            <a:pPr indent="0" lvl="0" marL="457200" rtl="0" algn="l">
              <a:spcBef>
                <a:spcPts val="0"/>
              </a:spcBef>
              <a:spcAft>
                <a:spcPts val="0"/>
              </a:spcAft>
              <a:buNone/>
            </a:pPr>
            <a:r>
              <a:rPr i="1" lang="en" sz="1700">
                <a:solidFill>
                  <a:schemeClr val="dk1"/>
                </a:solidFill>
              </a:rPr>
              <a:t>Living on the New Madrid fault line, something’s shakin’, Lord, I hope it’s just me.</a:t>
            </a:r>
            <a:endParaRPr i="1" sz="1700">
              <a:solidFill>
                <a:schemeClr val="dk1"/>
              </a:solidFill>
            </a:endParaRPr>
          </a:p>
          <a:p>
            <a:pPr indent="0" lvl="0" marL="457200" rtl="0" algn="l">
              <a:spcBef>
                <a:spcPts val="0"/>
              </a:spcBef>
              <a:spcAft>
                <a:spcPts val="0"/>
              </a:spcAft>
              <a:buNone/>
            </a:pPr>
            <a:r>
              <a:t/>
            </a:r>
            <a:endParaRPr i="1" sz="1800">
              <a:solidFill>
                <a:schemeClr val="dk1"/>
              </a:solidFill>
            </a:endParaRPr>
          </a:p>
          <a:p>
            <a:pPr indent="0" lvl="0" marL="457200" rtl="0" algn="l">
              <a:spcBef>
                <a:spcPts val="0"/>
              </a:spcBef>
              <a:spcAft>
                <a:spcPts val="0"/>
              </a:spcAft>
              <a:buNone/>
            </a:pPr>
            <a:r>
              <a:rPr lang="en" sz="1800">
                <a:solidFill>
                  <a:schemeClr val="dk1"/>
                </a:solidFill>
              </a:rPr>
              <a:t>Over the next few days he is invited to sing it on </a:t>
            </a:r>
            <a:r>
              <a:rPr i="1" lang="en" sz="1800">
                <a:solidFill>
                  <a:schemeClr val="dk1"/>
                </a:solidFill>
              </a:rPr>
              <a:t>Good Morning America</a:t>
            </a:r>
            <a:r>
              <a:rPr lang="en" sz="1800">
                <a:solidFill>
                  <a:schemeClr val="dk1"/>
                </a:solidFill>
              </a:rPr>
              <a:t> and dozens of other television and radio shows.</a:t>
            </a:r>
            <a:endParaRPr b="1" sz="1800">
              <a:solidFill>
                <a:schemeClr val="dk1"/>
              </a:solidFill>
            </a:endParaRPr>
          </a:p>
        </p:txBody>
      </p:sp>
      <p:pic>
        <p:nvPicPr>
          <p:cNvPr id="185" name="Google Shape;185;p30">
            <a:hlinkClick r:id="rId3"/>
          </p:cNvPr>
          <p:cNvPicPr preferRelativeResize="0"/>
          <p:nvPr/>
        </p:nvPicPr>
        <p:blipFill>
          <a:blip r:embed="rId4">
            <a:alphaModFix/>
          </a:blip>
          <a:stretch>
            <a:fillRect/>
          </a:stretch>
        </p:blipFill>
        <p:spPr>
          <a:xfrm>
            <a:off x="152400" y="152400"/>
            <a:ext cx="4672825" cy="3515750"/>
          </a:xfrm>
          <a:prstGeom prst="rect">
            <a:avLst/>
          </a:prstGeom>
          <a:noFill/>
          <a:ln>
            <a:noFill/>
          </a:ln>
        </p:spPr>
      </p:pic>
      <p:sp>
        <p:nvSpPr>
          <p:cNvPr id="186" name="Google Shape;186;p30"/>
          <p:cNvSpPr txBox="1"/>
          <p:nvPr/>
        </p:nvSpPr>
        <p:spPr>
          <a:xfrm>
            <a:off x="197213" y="3792675"/>
            <a:ext cx="4748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u="sng">
                <a:solidFill>
                  <a:schemeClr val="hlink"/>
                </a:solidFill>
                <a:hlinkClick r:id="rId5"/>
              </a:rPr>
              <a:t>https://www.youtube.com/watch?v=uzM8SXqpsks</a:t>
            </a:r>
            <a:endParaRPr sz="15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31"/>
          <p:cNvSpPr txBox="1"/>
          <p:nvPr/>
        </p:nvSpPr>
        <p:spPr>
          <a:xfrm>
            <a:off x="631200" y="3582425"/>
            <a:ext cx="7881600" cy="13854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b="1" lang="en" sz="2400">
                <a:solidFill>
                  <a:schemeClr val="dk1"/>
                </a:solidFill>
              </a:rPr>
              <a:t>December 3, 1990. Earthquake Day! New Madrid.</a:t>
            </a:r>
            <a:r>
              <a:rPr b="1" lang="en" sz="1800">
                <a:solidFill>
                  <a:schemeClr val="dk1"/>
                </a:solidFill>
              </a:rPr>
              <a:t> </a:t>
            </a:r>
            <a:r>
              <a:rPr lang="en" sz="1800">
                <a:solidFill>
                  <a:schemeClr val="dk1"/>
                </a:solidFill>
              </a:rPr>
              <a:t>Some 200 reporters from around the world, and their vans with satellite antennae all parked in a cluster, are ready to report events as they happen. (The town’s population is a mere 3,000.) </a:t>
            </a:r>
            <a:endParaRPr sz="1800">
              <a:solidFill>
                <a:schemeClr val="dk1"/>
              </a:solidFill>
            </a:endParaRPr>
          </a:p>
        </p:txBody>
      </p:sp>
      <p:pic>
        <p:nvPicPr>
          <p:cNvPr id="192" name="Google Shape;192;p31"/>
          <p:cNvPicPr preferRelativeResize="0"/>
          <p:nvPr/>
        </p:nvPicPr>
        <p:blipFill>
          <a:blip r:embed="rId3">
            <a:alphaModFix/>
          </a:blip>
          <a:stretch>
            <a:fillRect/>
          </a:stretch>
        </p:blipFill>
        <p:spPr>
          <a:xfrm>
            <a:off x="990600" y="76200"/>
            <a:ext cx="7188459" cy="3353826"/>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0" y="0"/>
            <a:ext cx="9144000" cy="5143505"/>
          </a:xfrm>
          <a:prstGeom prst="rect">
            <a:avLst/>
          </a:prstGeom>
          <a:noFill/>
          <a:ln>
            <a:noFill/>
          </a:ln>
        </p:spPr>
      </p:pic>
      <p:sp>
        <p:nvSpPr>
          <p:cNvPr id="63" name="Google Shape;63;p14"/>
          <p:cNvSpPr txBox="1"/>
          <p:nvPr/>
        </p:nvSpPr>
        <p:spPr>
          <a:xfrm>
            <a:off x="1591250" y="4409400"/>
            <a:ext cx="3221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lt1"/>
                </a:solidFill>
              </a:rPr>
              <a:t>New Madrid, Missouri</a:t>
            </a:r>
            <a:endParaRPr b="1" sz="22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pic>
        <p:nvPicPr>
          <p:cNvPr id="197" name="Google Shape;197;p32"/>
          <p:cNvPicPr preferRelativeResize="0"/>
          <p:nvPr/>
        </p:nvPicPr>
        <p:blipFill rotWithShape="1">
          <a:blip r:embed="rId3">
            <a:alphaModFix/>
          </a:blip>
          <a:srcRect b="0" l="31702" r="1737" t="0"/>
          <a:stretch/>
        </p:blipFill>
        <p:spPr>
          <a:xfrm>
            <a:off x="2597025" y="152300"/>
            <a:ext cx="3565001" cy="3551775"/>
          </a:xfrm>
          <a:prstGeom prst="rect">
            <a:avLst/>
          </a:prstGeom>
          <a:noFill/>
          <a:ln>
            <a:noFill/>
          </a:ln>
        </p:spPr>
      </p:pic>
      <p:pic>
        <p:nvPicPr>
          <p:cNvPr id="198" name="Google Shape;198;p32"/>
          <p:cNvPicPr preferRelativeResize="0"/>
          <p:nvPr/>
        </p:nvPicPr>
        <p:blipFill>
          <a:blip r:embed="rId4">
            <a:alphaModFix/>
          </a:blip>
          <a:stretch>
            <a:fillRect/>
          </a:stretch>
        </p:blipFill>
        <p:spPr>
          <a:xfrm>
            <a:off x="203875" y="152300"/>
            <a:ext cx="2242100" cy="3101718"/>
          </a:xfrm>
          <a:prstGeom prst="rect">
            <a:avLst/>
          </a:prstGeom>
          <a:noFill/>
          <a:ln>
            <a:noFill/>
          </a:ln>
        </p:spPr>
      </p:pic>
      <p:sp>
        <p:nvSpPr>
          <p:cNvPr id="199" name="Google Shape;199;p32"/>
          <p:cNvSpPr txBox="1"/>
          <p:nvPr/>
        </p:nvSpPr>
        <p:spPr>
          <a:xfrm>
            <a:off x="1318650" y="3900150"/>
            <a:ext cx="6573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Schools are closed here, and elsewhere — although the girl’s volleyball game is going ahead, as scheduled. Residents have invested $22 million in earthquake insurance. </a:t>
            </a:r>
            <a:endParaRPr sz="1800">
              <a:solidFill>
                <a:schemeClr val="dk1"/>
              </a:solidFill>
            </a:endParaRPr>
          </a:p>
        </p:txBody>
      </p:sp>
      <p:pic>
        <p:nvPicPr>
          <p:cNvPr id="200" name="Google Shape;200;p32"/>
          <p:cNvPicPr preferRelativeResize="0"/>
          <p:nvPr/>
        </p:nvPicPr>
        <p:blipFill>
          <a:blip r:embed="rId5">
            <a:alphaModFix/>
          </a:blip>
          <a:stretch>
            <a:fillRect/>
          </a:stretch>
        </p:blipFill>
        <p:spPr>
          <a:xfrm>
            <a:off x="6313074" y="719940"/>
            <a:ext cx="2636625" cy="185181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3"/>
          <p:cNvPicPr preferRelativeResize="0"/>
          <p:nvPr/>
        </p:nvPicPr>
        <p:blipFill>
          <a:blip r:embed="rId3">
            <a:alphaModFix/>
          </a:blip>
          <a:stretch>
            <a:fillRect/>
          </a:stretch>
        </p:blipFill>
        <p:spPr>
          <a:xfrm>
            <a:off x="155184" y="152400"/>
            <a:ext cx="5599615" cy="2852775"/>
          </a:xfrm>
          <a:prstGeom prst="rect">
            <a:avLst/>
          </a:prstGeom>
          <a:noFill/>
          <a:ln cap="flat" cmpd="sng" w="9525">
            <a:solidFill>
              <a:schemeClr val="dk1"/>
            </a:solidFill>
            <a:prstDash val="solid"/>
            <a:round/>
            <a:headEnd len="sm" w="sm" type="none"/>
            <a:tailEnd len="sm" w="sm" type="none"/>
          </a:ln>
        </p:spPr>
      </p:pic>
      <p:sp>
        <p:nvSpPr>
          <p:cNvPr id="206" name="Google Shape;206;p33"/>
          <p:cNvSpPr txBox="1"/>
          <p:nvPr/>
        </p:nvSpPr>
        <p:spPr>
          <a:xfrm>
            <a:off x="1464075" y="3309600"/>
            <a:ext cx="64167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The National Guard is continuing a sample “earthquake preparedness” drill nearby.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In town, you can buy your “I Survived the Earthquake” t-shirt, or a hamburger with a torn faultline across it. </a:t>
            </a:r>
            <a:endParaRPr/>
          </a:p>
        </p:txBody>
      </p:sp>
      <p:pic>
        <p:nvPicPr>
          <p:cNvPr id="207" name="Google Shape;207;p33"/>
          <p:cNvPicPr preferRelativeResize="0"/>
          <p:nvPr/>
        </p:nvPicPr>
        <p:blipFill>
          <a:blip r:embed="rId4">
            <a:alphaModFix/>
          </a:blip>
          <a:stretch>
            <a:fillRect/>
          </a:stretch>
        </p:blipFill>
        <p:spPr>
          <a:xfrm>
            <a:off x="5930800" y="152400"/>
            <a:ext cx="3060800" cy="28527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4"/>
          <p:cNvSpPr txBox="1"/>
          <p:nvPr/>
        </p:nvSpPr>
        <p:spPr>
          <a:xfrm>
            <a:off x="1300025" y="3481125"/>
            <a:ext cx="5067000" cy="738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800">
                <a:solidFill>
                  <a:schemeClr val="dk1"/>
                </a:solidFill>
              </a:rPr>
              <a:t>People are gathered, chatting, and waiting. And waiting and partying.  No earthquake. </a:t>
            </a:r>
            <a:endParaRPr sz="1800">
              <a:solidFill>
                <a:schemeClr val="dk1"/>
              </a:solidFill>
              <a:highlight>
                <a:schemeClr val="lt1"/>
              </a:highlight>
            </a:endParaRPr>
          </a:p>
        </p:txBody>
      </p:sp>
      <p:pic>
        <p:nvPicPr>
          <p:cNvPr id="213" name="Google Shape;213;p34"/>
          <p:cNvPicPr preferRelativeResize="0"/>
          <p:nvPr/>
        </p:nvPicPr>
        <p:blipFill rotWithShape="1">
          <a:blip r:embed="rId3">
            <a:alphaModFix/>
          </a:blip>
          <a:srcRect b="0" l="7972" r="1742" t="0"/>
          <a:stretch/>
        </p:blipFill>
        <p:spPr>
          <a:xfrm>
            <a:off x="179475" y="152300"/>
            <a:ext cx="4340175" cy="3187725"/>
          </a:xfrm>
          <a:prstGeom prst="rect">
            <a:avLst/>
          </a:prstGeom>
          <a:noFill/>
          <a:ln>
            <a:noFill/>
          </a:ln>
        </p:spPr>
      </p:pic>
      <p:pic>
        <p:nvPicPr>
          <p:cNvPr id="214" name="Google Shape;214;p34"/>
          <p:cNvPicPr preferRelativeResize="0"/>
          <p:nvPr/>
        </p:nvPicPr>
        <p:blipFill rotWithShape="1">
          <a:blip r:embed="rId4">
            <a:alphaModFix/>
          </a:blip>
          <a:srcRect b="0" l="5840" r="5405" t="0"/>
          <a:stretch/>
        </p:blipFill>
        <p:spPr>
          <a:xfrm>
            <a:off x="4648225" y="88625"/>
            <a:ext cx="4340174" cy="2888830"/>
          </a:xfrm>
          <a:prstGeom prst="rect">
            <a:avLst/>
          </a:prstGeom>
          <a:noFill/>
          <a:ln>
            <a:noFill/>
          </a:ln>
        </p:spPr>
      </p:pic>
      <p:sp>
        <p:nvSpPr>
          <p:cNvPr id="215" name="Google Shape;215;p34"/>
          <p:cNvSpPr txBox="1"/>
          <p:nvPr/>
        </p:nvSpPr>
        <p:spPr>
          <a:xfrm>
            <a:off x="2546300" y="4220025"/>
            <a:ext cx="5067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800">
                <a:solidFill>
                  <a:schemeClr val="dk1"/>
                </a:solidFill>
              </a:rPr>
              <a:t>The experts at the USGS were right, it turns out. All that hype for nothing.</a:t>
            </a:r>
            <a:endParaRPr sz="18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DEC2"/>
        </a:solidFill>
      </p:bgPr>
    </p:bg>
    <p:spTree>
      <p:nvGrpSpPr>
        <p:cNvPr id="219" name="Shape 219"/>
        <p:cNvGrpSpPr/>
        <p:nvPr/>
      </p:nvGrpSpPr>
      <p:grpSpPr>
        <a:xfrm>
          <a:off x="0" y="0"/>
          <a:ext cx="0" cy="0"/>
          <a:chOff x="0" y="0"/>
          <a:chExt cx="0" cy="0"/>
        </a:xfrm>
      </p:grpSpPr>
      <p:sp>
        <p:nvSpPr>
          <p:cNvPr id="220" name="Google Shape;220;p35"/>
          <p:cNvSpPr txBox="1"/>
          <p:nvPr/>
        </p:nvSpPr>
        <p:spPr>
          <a:xfrm>
            <a:off x="982050" y="742775"/>
            <a:ext cx="71799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rPr>
              <a:t>▶  </a:t>
            </a:r>
            <a:r>
              <a:rPr i="1" lang="en" sz="2400">
                <a:solidFill>
                  <a:schemeClr val="dk1"/>
                </a:solidFill>
              </a:rPr>
              <a:t>How did Iben Browning’s spurious claim spiral out of control? What factors fostered misleading beliefs?</a:t>
            </a:r>
            <a:endParaRPr i="1" sz="2400">
              <a:solidFill>
                <a:schemeClr val="dk1"/>
              </a:solidFill>
            </a:endParaRPr>
          </a:p>
          <a:p>
            <a:pPr indent="0" lvl="0" marL="0" rtl="0" algn="l">
              <a:spcBef>
                <a:spcPts val="0"/>
              </a:spcBef>
              <a:spcAft>
                <a:spcPts val="0"/>
              </a:spcAft>
              <a:buNone/>
            </a:pPr>
            <a:r>
              <a:t/>
            </a:r>
            <a:endParaRPr i="1" sz="2400">
              <a:solidFill>
                <a:schemeClr val="dk1"/>
              </a:solidFill>
            </a:endParaRPr>
          </a:p>
          <a:p>
            <a:pPr indent="0" lvl="0" marL="457200" rtl="0" algn="l">
              <a:spcBef>
                <a:spcPts val="0"/>
              </a:spcBef>
              <a:spcAft>
                <a:spcPts val="0"/>
              </a:spcAft>
              <a:buNone/>
            </a:pPr>
            <a:r>
              <a:t/>
            </a:r>
            <a:endParaRPr sz="2400">
              <a:solidFill>
                <a:schemeClr val="dk1"/>
              </a:solidFill>
              <a:highlight>
                <a:schemeClr val="lt1"/>
              </a:highlight>
            </a:endParaRPr>
          </a:p>
          <a:p>
            <a:pPr indent="0" lvl="0" marL="0" rtl="0" algn="l">
              <a:spcBef>
                <a:spcPts val="0"/>
              </a:spcBef>
              <a:spcAft>
                <a:spcPts val="0"/>
              </a:spcAft>
              <a:buNone/>
            </a:pPr>
            <a:r>
              <a:rPr lang="en" sz="2400">
                <a:solidFill>
                  <a:schemeClr val="dk1"/>
                </a:solidFill>
              </a:rPr>
              <a:t>▶  </a:t>
            </a:r>
            <a:r>
              <a:rPr i="1" lang="en" sz="2400">
                <a:solidFill>
                  <a:schemeClr val="dk1"/>
                </a:solidFill>
              </a:rPr>
              <a:t>Who withheld judgment at first, or wanted to seek more information? Where might you have gone to seek a reliable scientific perspective (using today’s technology, perhaps)?</a:t>
            </a:r>
            <a:endParaRPr b="1" sz="1800">
              <a:solidFill>
                <a:schemeClr val="dk1"/>
              </a:solidFill>
              <a:highlight>
                <a:schemeClr val="lt1"/>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DEC2"/>
        </a:solidFill>
      </p:bgPr>
    </p:bg>
    <p:spTree>
      <p:nvGrpSpPr>
        <p:cNvPr id="224" name="Shape 224"/>
        <p:cNvGrpSpPr/>
        <p:nvPr/>
      </p:nvGrpSpPr>
      <p:grpSpPr>
        <a:xfrm>
          <a:off x="0" y="0"/>
          <a:ext cx="0" cy="0"/>
          <a:chOff x="0" y="0"/>
          <a:chExt cx="0" cy="0"/>
        </a:xfrm>
      </p:grpSpPr>
      <p:sp>
        <p:nvSpPr>
          <p:cNvPr id="225" name="Google Shape;225;p36"/>
          <p:cNvSpPr txBox="1"/>
          <p:nvPr/>
        </p:nvSpPr>
        <p:spPr>
          <a:xfrm>
            <a:off x="823350" y="692600"/>
            <a:ext cx="74973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600">
                <a:solidFill>
                  <a:schemeClr val="dk1"/>
                </a:solidFill>
              </a:rPr>
              <a:t>What should we learn from the episode of Iben Browning &amp; the New Madrid Earthquake of 1990?</a:t>
            </a:r>
            <a:endParaRPr i="1" sz="2600">
              <a:solidFill>
                <a:schemeClr val="dk1"/>
              </a:solidFill>
            </a:endParaRPr>
          </a:p>
        </p:txBody>
      </p:sp>
      <p:sp>
        <p:nvSpPr>
          <p:cNvPr id="226" name="Google Shape;226;p36"/>
          <p:cNvSpPr txBox="1"/>
          <p:nvPr/>
        </p:nvSpPr>
        <p:spPr>
          <a:xfrm>
            <a:off x="975750" y="1838050"/>
            <a:ext cx="7497300" cy="21858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Clr>
                <a:schemeClr val="dk1"/>
              </a:buClr>
              <a:buSzPts val="2600"/>
              <a:buChar char="●"/>
            </a:pPr>
            <a:r>
              <a:rPr lang="en" sz="2600">
                <a:solidFill>
                  <a:schemeClr val="dk1"/>
                </a:solidFill>
              </a:rPr>
              <a:t>about how misinformation spreads?</a:t>
            </a:r>
            <a:endParaRPr sz="2600">
              <a:solidFill>
                <a:schemeClr val="dk1"/>
              </a:solidFill>
            </a:endParaRPr>
          </a:p>
          <a:p>
            <a:pPr indent="-393700" lvl="0" marL="457200" rtl="0" algn="l">
              <a:spcBef>
                <a:spcPts val="0"/>
              </a:spcBef>
              <a:spcAft>
                <a:spcPts val="0"/>
              </a:spcAft>
              <a:buClr>
                <a:schemeClr val="dk1"/>
              </a:buClr>
              <a:buSzPts val="2600"/>
              <a:buChar char="●"/>
            </a:pPr>
            <a:r>
              <a:rPr lang="en" sz="2600">
                <a:solidFill>
                  <a:schemeClr val="dk1"/>
                </a:solidFill>
              </a:rPr>
              <a:t>about expertise and credentials?</a:t>
            </a:r>
            <a:endParaRPr sz="2600">
              <a:solidFill>
                <a:schemeClr val="dk1"/>
              </a:solidFill>
            </a:endParaRPr>
          </a:p>
          <a:p>
            <a:pPr indent="-393700" lvl="0" marL="457200" rtl="0" algn="l">
              <a:spcBef>
                <a:spcPts val="0"/>
              </a:spcBef>
              <a:spcAft>
                <a:spcPts val="0"/>
              </a:spcAft>
              <a:buClr>
                <a:schemeClr val="dk1"/>
              </a:buClr>
              <a:buSzPts val="2600"/>
              <a:buChar char="●"/>
            </a:pPr>
            <a:r>
              <a:rPr lang="en" sz="2600">
                <a:solidFill>
                  <a:schemeClr val="dk1"/>
                </a:solidFill>
              </a:rPr>
              <a:t>about reliable sources of information?</a:t>
            </a:r>
            <a:endParaRPr sz="2600">
              <a:solidFill>
                <a:schemeClr val="dk1"/>
              </a:solidFill>
            </a:endParaRPr>
          </a:p>
          <a:p>
            <a:pPr indent="-393700" lvl="0" marL="457200" rtl="0" algn="l">
              <a:spcBef>
                <a:spcPts val="0"/>
              </a:spcBef>
              <a:spcAft>
                <a:spcPts val="0"/>
              </a:spcAft>
              <a:buClr>
                <a:schemeClr val="dk1"/>
              </a:buClr>
              <a:buSzPts val="2600"/>
              <a:buChar char="●"/>
            </a:pPr>
            <a:r>
              <a:rPr lang="en" sz="2600">
                <a:solidFill>
                  <a:schemeClr val="dk1"/>
                </a:solidFill>
              </a:rPr>
              <a:t>about plausibility and expert consensus?</a:t>
            </a:r>
            <a:endParaRPr sz="2600">
              <a:solidFill>
                <a:schemeClr val="dk1"/>
              </a:solidFill>
            </a:endParaRPr>
          </a:p>
          <a:p>
            <a:pPr indent="-393700" lvl="0" marL="457200" rtl="0" algn="l">
              <a:spcBef>
                <a:spcPts val="0"/>
              </a:spcBef>
              <a:spcAft>
                <a:spcPts val="0"/>
              </a:spcAft>
              <a:buClr>
                <a:schemeClr val="dk1"/>
              </a:buClr>
              <a:buSzPts val="2600"/>
              <a:buChar char="●"/>
            </a:pPr>
            <a:r>
              <a:rPr lang="en" sz="2600">
                <a:solidFill>
                  <a:schemeClr val="dk1"/>
                </a:solidFill>
              </a:rPr>
              <a:t>about the role of scientific institutions?</a:t>
            </a:r>
            <a:endParaRPr sz="26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DEC2"/>
        </a:solidFill>
      </p:bgPr>
    </p:bg>
    <p:spTree>
      <p:nvGrpSpPr>
        <p:cNvPr id="230" name="Shape 230"/>
        <p:cNvGrpSpPr/>
        <p:nvPr/>
      </p:nvGrpSpPr>
      <p:grpSpPr>
        <a:xfrm>
          <a:off x="0" y="0"/>
          <a:ext cx="0" cy="0"/>
          <a:chOff x="0" y="0"/>
          <a:chExt cx="0" cy="0"/>
        </a:xfrm>
      </p:grpSpPr>
      <p:sp>
        <p:nvSpPr>
          <p:cNvPr id="231" name="Google Shape;231;p37"/>
          <p:cNvSpPr txBox="1"/>
          <p:nvPr/>
        </p:nvSpPr>
        <p:spPr>
          <a:xfrm>
            <a:off x="612450" y="730800"/>
            <a:ext cx="7919100" cy="3570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lang="en" sz="2000">
                <a:solidFill>
                  <a:schemeClr val="dk1"/>
                </a:solidFill>
              </a:rPr>
              <a:t>Iben Browning was not an </a:t>
            </a:r>
            <a:r>
              <a:rPr b="1" i="1" lang="en" sz="2000">
                <a:solidFill>
                  <a:schemeClr val="dk1"/>
                </a:solidFill>
              </a:rPr>
              <a:t>expert</a:t>
            </a:r>
            <a:r>
              <a:rPr lang="en" sz="2000">
                <a:solidFill>
                  <a:schemeClr val="dk1"/>
                </a:solidFill>
              </a:rPr>
              <a:t>. He did not have appropriate </a:t>
            </a:r>
            <a:r>
              <a:rPr b="1" i="1" lang="en" sz="2000">
                <a:solidFill>
                  <a:schemeClr val="dk1"/>
                </a:solidFill>
              </a:rPr>
              <a:t>credentials</a:t>
            </a:r>
            <a:r>
              <a:rPr lang="en" sz="2000">
                <a:solidFill>
                  <a:schemeClr val="dk1"/>
                </a:solidFill>
              </a:rPr>
              <a:t>. His claims were </a:t>
            </a:r>
            <a:r>
              <a:rPr b="1" i="1" lang="en" sz="2000">
                <a:solidFill>
                  <a:schemeClr val="dk1"/>
                </a:solidFill>
              </a:rPr>
              <a:t>presented outside the scientific literature</a:t>
            </a:r>
            <a:r>
              <a:rPr lang="en" sz="2000">
                <a:solidFill>
                  <a:schemeClr val="dk1"/>
                </a:solidFill>
              </a:rPr>
              <a:t>. Thus, they were not even worthy of being entertained by an ordinary (non-expert) citizen.</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0" lvl="0" marL="457200" rtl="0" algn="l">
              <a:spcBef>
                <a:spcPts val="0"/>
              </a:spcBef>
              <a:spcAft>
                <a:spcPts val="0"/>
              </a:spcAft>
              <a:buNone/>
            </a:pPr>
            <a:r>
              <a:t/>
            </a:r>
            <a:endParaRPr sz="2000">
              <a:solidFill>
                <a:schemeClr val="dk1"/>
              </a:solidFill>
              <a:highlight>
                <a:schemeClr val="lt1"/>
              </a:highlight>
            </a:endParaRPr>
          </a:p>
          <a:p>
            <a:pPr indent="-355600" lvl="0" marL="457200" rtl="0" algn="l">
              <a:spcBef>
                <a:spcPts val="0"/>
              </a:spcBef>
              <a:spcAft>
                <a:spcPts val="0"/>
              </a:spcAft>
              <a:buClr>
                <a:schemeClr val="dk1"/>
              </a:buClr>
              <a:buSzPts val="2000"/>
              <a:buChar char="●"/>
            </a:pPr>
            <a:r>
              <a:rPr lang="en" sz="2000">
                <a:solidFill>
                  <a:schemeClr val="dk1"/>
                </a:solidFill>
              </a:rPr>
              <a:t>Browning’s claims may have seemed </a:t>
            </a:r>
            <a:r>
              <a:rPr b="1" i="1" lang="en" sz="2000">
                <a:solidFill>
                  <a:schemeClr val="dk1"/>
                </a:solidFill>
              </a:rPr>
              <a:t>p</a:t>
            </a:r>
            <a:r>
              <a:rPr lang="en" sz="2000">
                <a:solidFill>
                  <a:schemeClr val="dk1"/>
                </a:solidFill>
              </a:rPr>
              <a:t>lausible, appealing to the cause and effect of physical forces. But </a:t>
            </a:r>
            <a:r>
              <a:rPr b="1" i="1" lang="en" sz="2000">
                <a:solidFill>
                  <a:schemeClr val="dk1"/>
                </a:solidFill>
              </a:rPr>
              <a:t>plausibility is not enough</a:t>
            </a:r>
            <a:r>
              <a:rPr lang="en" sz="2000">
                <a:solidFill>
                  <a:schemeClr val="dk1"/>
                </a:solidFill>
              </a:rPr>
              <a:t>. Significant claims, especially incredible ones, need to be vetted by other experts, and a </a:t>
            </a:r>
            <a:r>
              <a:rPr b="1" i="1" lang="en" sz="2000">
                <a:solidFill>
                  <a:schemeClr val="dk1"/>
                </a:solidFill>
              </a:rPr>
              <a:t>consensus</a:t>
            </a:r>
            <a:r>
              <a:rPr lang="en" sz="2000">
                <a:solidFill>
                  <a:schemeClr val="dk1"/>
                </a:solidFill>
              </a:rPr>
              <a:t> developed. Nor should one be cowed by jargon of complex concepts.</a:t>
            </a:r>
            <a:endParaRPr b="1">
              <a:solidFill>
                <a:schemeClr val="dk1"/>
              </a:solidFill>
              <a:highlight>
                <a:schemeClr val="lt1"/>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DEC2"/>
        </a:solidFill>
      </p:bgPr>
    </p:bg>
    <p:spTree>
      <p:nvGrpSpPr>
        <p:cNvPr id="235" name="Shape 235"/>
        <p:cNvGrpSpPr/>
        <p:nvPr/>
      </p:nvGrpSpPr>
      <p:grpSpPr>
        <a:xfrm>
          <a:off x="0" y="0"/>
          <a:ext cx="0" cy="0"/>
          <a:chOff x="0" y="0"/>
          <a:chExt cx="0" cy="0"/>
        </a:xfrm>
      </p:grpSpPr>
      <p:sp>
        <p:nvSpPr>
          <p:cNvPr id="236" name="Google Shape;236;p38"/>
          <p:cNvSpPr txBox="1"/>
          <p:nvPr/>
        </p:nvSpPr>
        <p:spPr>
          <a:xfrm>
            <a:off x="530100" y="600000"/>
            <a:ext cx="7898400" cy="39405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lang="en" sz="2000">
                <a:solidFill>
                  <a:schemeClr val="dk1"/>
                </a:solidFill>
              </a:rPr>
              <a:t>David Stewart was consulted, in a journalistic tradition, as an “independent source.” But science demands more. Stewart’s own expertise mattered, too, and it had not been fully checked at first. Even when two isolated scientific experts may agree, however, </a:t>
            </a:r>
            <a:r>
              <a:rPr b="1" i="1" lang="en" sz="2000">
                <a:solidFill>
                  <a:schemeClr val="dk1"/>
                </a:solidFill>
              </a:rPr>
              <a:t>the appropriate benchmark is the consensus of the relevant experts</a:t>
            </a:r>
            <a:r>
              <a:rPr lang="en" sz="2000">
                <a:solidFill>
                  <a:schemeClr val="dk1"/>
                </a:solidFill>
              </a:rPr>
              <a:t>—as reflected, here, in the views of the USGS.</a:t>
            </a:r>
            <a:endParaRPr sz="2000">
              <a:solidFill>
                <a:schemeClr val="dk1"/>
              </a:solidFill>
            </a:endParaRPr>
          </a:p>
          <a:p>
            <a:pPr indent="0" lvl="0" marL="457200" rtl="0" algn="l">
              <a:spcBef>
                <a:spcPts val="0"/>
              </a:spcBef>
              <a:spcAft>
                <a:spcPts val="0"/>
              </a:spcAft>
              <a:buNone/>
            </a:pPr>
            <a:r>
              <a:t/>
            </a:r>
            <a:endParaRPr sz="24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Browning’s earlier predictions—a factor in his alleged credibility—were unfounded. Yet at first, they were reported uncritically. Once traced, they proved to be without merit. Failure of due </a:t>
            </a:r>
            <a:r>
              <a:rPr b="1" i="1" lang="en" sz="2000">
                <a:solidFill>
                  <a:schemeClr val="dk1"/>
                </a:solidFill>
              </a:rPr>
              <a:t>diligence in checking sources and second-hand claims</a:t>
            </a:r>
            <a:r>
              <a:rPr lang="en" sz="2000">
                <a:solidFill>
                  <a:schemeClr val="dk1"/>
                </a:solidFill>
              </a:rPr>
              <a:t> can threaten effective science communication</a:t>
            </a:r>
            <a:endParaRPr sz="20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DEC2"/>
        </a:solidFill>
      </p:bgPr>
    </p:bg>
    <p:spTree>
      <p:nvGrpSpPr>
        <p:cNvPr id="240" name="Shape 240"/>
        <p:cNvGrpSpPr/>
        <p:nvPr/>
      </p:nvGrpSpPr>
      <p:grpSpPr>
        <a:xfrm>
          <a:off x="0" y="0"/>
          <a:ext cx="0" cy="0"/>
          <a:chOff x="0" y="0"/>
          <a:chExt cx="0" cy="0"/>
        </a:xfrm>
      </p:grpSpPr>
      <p:sp>
        <p:nvSpPr>
          <p:cNvPr id="241" name="Google Shape;241;p39"/>
          <p:cNvSpPr txBox="1"/>
          <p:nvPr/>
        </p:nvSpPr>
        <p:spPr>
          <a:xfrm>
            <a:off x="522375" y="361375"/>
            <a:ext cx="7905900" cy="44946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lang="en" sz="2000">
                <a:solidFill>
                  <a:schemeClr val="dk1"/>
                </a:solidFill>
              </a:rPr>
              <a:t>The coverage on national television was largely on informal “talk” shows. One should recognize that such programs seek to both inform and entertain. One should be wary if the programs have not explicitly fact-checked any extraordinary scientific claim. We should expect them to be </a:t>
            </a:r>
            <a:r>
              <a:rPr b="1" i="1" lang="en" sz="2000">
                <a:solidFill>
                  <a:schemeClr val="dk1"/>
                </a:solidFill>
              </a:rPr>
              <a:t>subjected to (and survive) the scrutiny of alternate or critical expert assessment</a:t>
            </a:r>
            <a:r>
              <a:rPr lang="en" sz="2000">
                <a:solidFill>
                  <a:schemeClr val="dk1"/>
                </a:solidFill>
              </a:rPr>
              <a:t>.</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The USGS’s reluctance to overtly refute Browning’s claims at the very outset may be seen by some as a failure of public science communication. Yet their decision not to engage with pseudoscience was itself a potent indicator. When they did finally address the issue, their </a:t>
            </a:r>
            <a:r>
              <a:rPr b="1" i="1" lang="en" sz="2000">
                <a:solidFill>
                  <a:schemeClr val="dk1"/>
                </a:solidFill>
              </a:rPr>
              <a:t>expert consensus</a:t>
            </a:r>
            <a:r>
              <a:rPr lang="en" sz="2000">
                <a:solidFill>
                  <a:schemeClr val="dk1"/>
                </a:solidFill>
              </a:rPr>
              <a:t> (from a respected scientific institution, with a long and broad track record) should have been definitive for public policy</a:t>
            </a:r>
            <a:endParaRPr sz="20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DEC2"/>
        </a:solidFill>
      </p:bgPr>
    </p:bg>
    <p:spTree>
      <p:nvGrpSpPr>
        <p:cNvPr id="245" name="Shape 245"/>
        <p:cNvGrpSpPr/>
        <p:nvPr/>
      </p:nvGrpSpPr>
      <p:grpSpPr>
        <a:xfrm>
          <a:off x="0" y="0"/>
          <a:ext cx="0" cy="0"/>
          <a:chOff x="0" y="0"/>
          <a:chExt cx="0" cy="0"/>
        </a:xfrm>
      </p:grpSpPr>
      <p:sp>
        <p:nvSpPr>
          <p:cNvPr id="246" name="Google Shape;246;p40"/>
          <p:cNvSpPr txBox="1"/>
          <p:nvPr/>
        </p:nvSpPr>
        <p:spPr>
          <a:xfrm>
            <a:off x="522375" y="361375"/>
            <a:ext cx="7918500" cy="41868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lang="en" sz="2000">
                <a:solidFill>
                  <a:schemeClr val="dk1"/>
                </a:solidFill>
              </a:rPr>
              <a:t>The Precautionary Principle can be an effective policy tool in cases of uncertainty. However, in this case the </a:t>
            </a:r>
            <a:r>
              <a:rPr b="1" i="1" lang="en" sz="2000">
                <a:solidFill>
                  <a:schemeClr val="dk1"/>
                </a:solidFill>
              </a:rPr>
              <a:t>scientific consensus</a:t>
            </a:r>
            <a:r>
              <a:rPr lang="en" sz="2000">
                <a:solidFill>
                  <a:schemeClr val="dk1"/>
                </a:solidFill>
              </a:rPr>
              <a:t> was clear. Calling out the National Guard and closing schools was ill informed public policy, and may have contributed to fostering undue public anxiety and needless expense. Public agencies that distributed standard earthquake preparedness kits without disclaimers about Browning’s illegitimate prediction implicitly gave credence to them, validating any unschooled sense of impending danger.</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The level of community concern was sustained largely by </a:t>
            </a:r>
            <a:r>
              <a:rPr b="1" i="1" lang="en" sz="2000">
                <a:solidFill>
                  <a:schemeClr val="dk1"/>
                </a:solidFill>
              </a:rPr>
              <a:t>hearsay</a:t>
            </a:r>
            <a:r>
              <a:rPr lang="en" sz="2000">
                <a:solidFill>
                  <a:schemeClr val="dk1"/>
                </a:solidFill>
              </a:rPr>
              <a:t>. It matters what people share with others. Individuals need to take personal responsibility in what they pass along.</a:t>
            </a:r>
            <a:endParaRPr sz="20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DEC2"/>
        </a:solidFill>
      </p:bgPr>
    </p:bg>
    <p:spTree>
      <p:nvGrpSpPr>
        <p:cNvPr id="250" name="Shape 250"/>
        <p:cNvGrpSpPr/>
        <p:nvPr/>
      </p:nvGrpSpPr>
      <p:grpSpPr>
        <a:xfrm>
          <a:off x="0" y="0"/>
          <a:ext cx="0" cy="0"/>
          <a:chOff x="0" y="0"/>
          <a:chExt cx="0" cy="0"/>
        </a:xfrm>
      </p:grpSpPr>
      <p:sp>
        <p:nvSpPr>
          <p:cNvPr id="251" name="Google Shape;251;p41"/>
          <p:cNvSpPr txBox="1"/>
          <p:nvPr/>
        </p:nvSpPr>
        <p:spPr>
          <a:xfrm>
            <a:off x="674775" y="641075"/>
            <a:ext cx="7779000" cy="3879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b="1" i="1" lang="en" sz="2000">
                <a:solidFill>
                  <a:schemeClr val="dk1"/>
                </a:solidFill>
              </a:rPr>
              <a:t>Fear </a:t>
            </a:r>
            <a:r>
              <a:rPr lang="en" sz="2000">
                <a:solidFill>
                  <a:schemeClr val="dk1"/>
                </a:solidFill>
              </a:rPr>
              <a:t>was a significant factor. The claims played on an </a:t>
            </a:r>
            <a:r>
              <a:rPr b="1" i="1" lang="en" sz="2000">
                <a:solidFill>
                  <a:schemeClr val="dk1"/>
                </a:solidFill>
              </a:rPr>
              <a:t>inflammatory emotion</a:t>
            </a:r>
            <a:r>
              <a:rPr lang="en" sz="2000">
                <a:solidFill>
                  <a:schemeClr val="dk1"/>
                </a:solidFill>
              </a:rPr>
              <a:t>. When such emotions swell, our discernment can falter. So one’s demand for evidence should (counterintuitively, perhaps) be on high alert. One may well want to escalate the normal standards for justifying alarming conclusions.</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The </a:t>
            </a:r>
            <a:r>
              <a:rPr b="1" i="1" lang="en" sz="2000">
                <a:solidFill>
                  <a:schemeClr val="dk1"/>
                </a:solidFill>
              </a:rPr>
              <a:t>commercial dimension</a:t>
            </a:r>
            <a:r>
              <a:rPr lang="en" sz="2000">
                <a:solidFill>
                  <a:schemeClr val="dk1"/>
                </a:solidFill>
              </a:rPr>
              <a:t> might have been another clue. Sensationalism sells. But why should a citizen pay for a video on a matter of public safety? This was another indication that the messaging was occurring </a:t>
            </a:r>
            <a:r>
              <a:rPr b="1" i="1" lang="en" sz="2000">
                <a:solidFill>
                  <a:schemeClr val="dk1"/>
                </a:solidFill>
              </a:rPr>
              <a:t>outside the realm of professional experts</a:t>
            </a:r>
            <a:r>
              <a:rPr lang="en" sz="2000">
                <a:solidFill>
                  <a:schemeClr val="dk1"/>
                </a:solidFill>
              </a:rPr>
              <a:t>.</a:t>
            </a:r>
            <a:endParaRPr sz="20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3690425" y="2828925"/>
            <a:ext cx="3336648" cy="2145525"/>
          </a:xfrm>
          <a:prstGeom prst="rect">
            <a:avLst/>
          </a:prstGeom>
          <a:noFill/>
          <a:ln>
            <a:noFill/>
          </a:ln>
        </p:spPr>
      </p:pic>
      <p:pic>
        <p:nvPicPr>
          <p:cNvPr id="69" name="Google Shape;69;p15"/>
          <p:cNvPicPr preferRelativeResize="0"/>
          <p:nvPr/>
        </p:nvPicPr>
        <p:blipFill>
          <a:blip r:embed="rId4">
            <a:alphaModFix/>
          </a:blip>
          <a:stretch>
            <a:fillRect/>
          </a:stretch>
        </p:blipFill>
        <p:spPr>
          <a:xfrm>
            <a:off x="4314825" y="152400"/>
            <a:ext cx="4202500" cy="2523951"/>
          </a:xfrm>
          <a:prstGeom prst="rect">
            <a:avLst/>
          </a:prstGeom>
          <a:noFill/>
          <a:ln>
            <a:noFill/>
          </a:ln>
        </p:spPr>
      </p:pic>
      <p:sp>
        <p:nvSpPr>
          <p:cNvPr id="70" name="Google Shape;70;p15"/>
          <p:cNvSpPr txBox="1"/>
          <p:nvPr/>
        </p:nvSpPr>
        <p:spPr>
          <a:xfrm>
            <a:off x="751175" y="3149000"/>
            <a:ext cx="2215500" cy="1708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200">
                <a:solidFill>
                  <a:schemeClr val="dk1"/>
                </a:solidFill>
              </a:rPr>
              <a:t>1811-1812</a:t>
            </a:r>
            <a:endParaRPr b="1" sz="2200">
              <a:solidFill>
                <a:schemeClr val="dk1"/>
              </a:solidFill>
            </a:endParaRPr>
          </a:p>
          <a:p>
            <a:pPr indent="0" lvl="0" marL="0" rtl="0" algn="l">
              <a:lnSpc>
                <a:spcPct val="150000"/>
              </a:lnSpc>
              <a:spcBef>
                <a:spcPts val="0"/>
              </a:spcBef>
              <a:spcAft>
                <a:spcPts val="0"/>
              </a:spcAft>
              <a:buNone/>
            </a:pPr>
            <a:r>
              <a:rPr b="1" lang="en" sz="2200">
                <a:solidFill>
                  <a:schemeClr val="dk1"/>
                </a:solidFill>
              </a:rPr>
              <a:t>Earthquakes</a:t>
            </a:r>
            <a:endParaRPr b="1" sz="2200">
              <a:solidFill>
                <a:schemeClr val="dk1"/>
              </a:solidFill>
            </a:endParaRPr>
          </a:p>
          <a:p>
            <a:pPr indent="0" lvl="0" marL="0" rtl="0" algn="l">
              <a:lnSpc>
                <a:spcPct val="100000"/>
              </a:lnSpc>
              <a:spcBef>
                <a:spcPts val="0"/>
              </a:spcBef>
              <a:spcAft>
                <a:spcPts val="0"/>
              </a:spcAft>
              <a:buNone/>
            </a:pPr>
            <a:r>
              <a:rPr b="1" lang="en" sz="2200">
                <a:solidFill>
                  <a:schemeClr val="dk1"/>
                </a:solidFill>
              </a:rPr>
              <a:t>-–the strongest in US history</a:t>
            </a:r>
            <a:endParaRPr b="1" sz="2200">
              <a:solidFill>
                <a:schemeClr val="dk1"/>
              </a:solidFill>
            </a:endParaRPr>
          </a:p>
        </p:txBody>
      </p:sp>
      <p:pic>
        <p:nvPicPr>
          <p:cNvPr id="71" name="Google Shape;71;p15"/>
          <p:cNvPicPr preferRelativeResize="0"/>
          <p:nvPr/>
        </p:nvPicPr>
        <p:blipFill>
          <a:blip r:embed="rId5">
            <a:alphaModFix/>
          </a:blip>
          <a:stretch>
            <a:fillRect/>
          </a:stretch>
        </p:blipFill>
        <p:spPr>
          <a:xfrm>
            <a:off x="152400" y="152400"/>
            <a:ext cx="3988186" cy="2676525"/>
          </a:xfrm>
          <a:prstGeom prst="rect">
            <a:avLst/>
          </a:prstGeom>
          <a:noFill/>
          <a:ln>
            <a:noFill/>
          </a:ln>
        </p:spPr>
      </p:pic>
      <p:pic>
        <p:nvPicPr>
          <p:cNvPr id="72" name="Google Shape;72;p15"/>
          <p:cNvPicPr preferRelativeResize="0"/>
          <p:nvPr/>
        </p:nvPicPr>
        <p:blipFill>
          <a:blip r:embed="rId6">
            <a:alphaModFix/>
          </a:blip>
          <a:stretch>
            <a:fillRect/>
          </a:stretch>
        </p:blipFill>
        <p:spPr>
          <a:xfrm>
            <a:off x="7161493" y="2813625"/>
            <a:ext cx="1770582" cy="21455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DEC2"/>
        </a:solidFill>
      </p:bgPr>
    </p:bg>
    <p:spTree>
      <p:nvGrpSpPr>
        <p:cNvPr id="255" name="Shape 255"/>
        <p:cNvGrpSpPr/>
        <p:nvPr/>
      </p:nvGrpSpPr>
      <p:grpSpPr>
        <a:xfrm>
          <a:off x="0" y="0"/>
          <a:ext cx="0" cy="0"/>
          <a:chOff x="0" y="0"/>
          <a:chExt cx="0" cy="0"/>
        </a:xfrm>
      </p:grpSpPr>
      <p:sp>
        <p:nvSpPr>
          <p:cNvPr id="256" name="Google Shape;256;p42"/>
          <p:cNvSpPr txBox="1"/>
          <p:nvPr/>
        </p:nvSpPr>
        <p:spPr>
          <a:xfrm>
            <a:off x="682500" y="348250"/>
            <a:ext cx="7779000" cy="11082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lang="en" sz="2000">
                <a:solidFill>
                  <a:schemeClr val="dk1"/>
                </a:solidFill>
              </a:rPr>
              <a:t>Ultimately (in retrospect), whose claims were </a:t>
            </a:r>
            <a:r>
              <a:rPr b="1" i="1" lang="en" sz="2000">
                <a:solidFill>
                  <a:schemeClr val="dk1"/>
                </a:solidFill>
              </a:rPr>
              <a:t>trustworthy</a:t>
            </a:r>
            <a:r>
              <a:rPr lang="en" sz="2000">
                <a:solidFill>
                  <a:schemeClr val="dk1"/>
                </a:solidFill>
              </a:rPr>
              <a:t>, whose were not, and why? How can this analysis inform our response in future episodes?</a:t>
            </a:r>
            <a:endParaRPr sz="2000">
              <a:solidFill>
                <a:schemeClr val="dk1"/>
              </a:solidFill>
            </a:endParaRPr>
          </a:p>
        </p:txBody>
      </p:sp>
      <p:pic>
        <p:nvPicPr>
          <p:cNvPr id="257" name="Google Shape;257;p42"/>
          <p:cNvPicPr preferRelativeResize="0"/>
          <p:nvPr/>
        </p:nvPicPr>
        <p:blipFill>
          <a:blip r:embed="rId3">
            <a:alphaModFix/>
          </a:blip>
          <a:stretch>
            <a:fillRect/>
          </a:stretch>
        </p:blipFill>
        <p:spPr>
          <a:xfrm>
            <a:off x="1158550" y="1636025"/>
            <a:ext cx="6785876" cy="3166000"/>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6"/>
          <p:cNvPicPr preferRelativeResize="0"/>
          <p:nvPr/>
        </p:nvPicPr>
        <p:blipFill>
          <a:blip r:embed="rId3">
            <a:alphaModFix/>
          </a:blip>
          <a:stretch>
            <a:fillRect/>
          </a:stretch>
        </p:blipFill>
        <p:spPr>
          <a:xfrm>
            <a:off x="350025" y="266325"/>
            <a:ext cx="8306977" cy="4877175"/>
          </a:xfrm>
          <a:prstGeom prst="rect">
            <a:avLst/>
          </a:prstGeom>
          <a:noFill/>
          <a:ln>
            <a:noFill/>
          </a:ln>
        </p:spPr>
      </p:pic>
      <p:sp>
        <p:nvSpPr>
          <p:cNvPr id="78" name="Google Shape;78;p16"/>
          <p:cNvSpPr txBox="1"/>
          <p:nvPr/>
        </p:nvSpPr>
        <p:spPr>
          <a:xfrm>
            <a:off x="2890025" y="68725"/>
            <a:ext cx="485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rPr>
              <a:t>Earthquake risks remain today</a:t>
            </a:r>
            <a:endParaRPr b="1" sz="24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7"/>
          <p:cNvPicPr preferRelativeResize="0"/>
          <p:nvPr/>
        </p:nvPicPr>
        <p:blipFill>
          <a:blip r:embed="rId3">
            <a:alphaModFix/>
          </a:blip>
          <a:stretch>
            <a:fillRect/>
          </a:stretch>
        </p:blipFill>
        <p:spPr>
          <a:xfrm>
            <a:off x="63275" y="72100"/>
            <a:ext cx="3097426" cy="3854276"/>
          </a:xfrm>
          <a:prstGeom prst="rect">
            <a:avLst/>
          </a:prstGeom>
          <a:noFill/>
          <a:ln>
            <a:noFill/>
          </a:ln>
        </p:spPr>
      </p:pic>
      <p:sp>
        <p:nvSpPr>
          <p:cNvPr id="84" name="Google Shape;84;p17"/>
          <p:cNvSpPr txBox="1"/>
          <p:nvPr/>
        </p:nvSpPr>
        <p:spPr>
          <a:xfrm>
            <a:off x="3488800" y="44225"/>
            <a:ext cx="5525400" cy="4063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b="1" lang="en" sz="1800">
                <a:solidFill>
                  <a:schemeClr val="dk1"/>
                </a:solidFill>
                <a:highlight>
                  <a:schemeClr val="lt1"/>
                </a:highlight>
              </a:rPr>
              <a:t>November, 1989</a:t>
            </a:r>
            <a:r>
              <a:rPr lang="en" sz="1800">
                <a:solidFill>
                  <a:schemeClr val="dk1"/>
                </a:solidFill>
                <a:highlight>
                  <a:schemeClr val="lt1"/>
                </a:highlight>
              </a:rPr>
              <a:t>. The </a:t>
            </a:r>
            <a:r>
              <a:rPr i="1" lang="en" sz="1800">
                <a:solidFill>
                  <a:schemeClr val="dk1"/>
                </a:solidFill>
                <a:highlight>
                  <a:schemeClr val="lt1"/>
                </a:highlight>
              </a:rPr>
              <a:t>Memphis Commercial Appeal </a:t>
            </a:r>
            <a:r>
              <a:rPr lang="en" sz="1800">
                <a:solidFill>
                  <a:schemeClr val="dk1"/>
                </a:solidFill>
                <a:highlight>
                  <a:schemeClr val="lt1"/>
                </a:highlight>
              </a:rPr>
              <a:t>reports on a lecture by Iben Browning, who has analyzed the geological conditions of the famous 1811-1812 earthquakes and finds that similar conditions will occur again next year, on </a:t>
            </a:r>
            <a:r>
              <a:rPr b="1" lang="en" sz="1800" u="sng">
                <a:solidFill>
                  <a:schemeClr val="dk1"/>
                </a:solidFill>
                <a:highlight>
                  <a:schemeClr val="lt1"/>
                </a:highlight>
              </a:rPr>
              <a:t>December 3, 1990</a:t>
            </a:r>
            <a:r>
              <a:rPr lang="en" sz="1800">
                <a:solidFill>
                  <a:schemeClr val="dk1"/>
                </a:solidFill>
                <a:highlight>
                  <a:schemeClr val="lt1"/>
                </a:highlight>
              </a:rPr>
              <a:t>. Browning is a business consultant on meteorological and geological issues and publishes a newsletter on these topics. His reasoning is based on modeling the geological forces of excess tidal loading which will increase the likelihood of an earthquake at a similar scale. He repeats his projection a few weeks later in an invited speech at the Missouri Governor’s Conference on Agriculture.</a:t>
            </a:r>
            <a:endParaRPr sz="1800">
              <a:solidFill>
                <a:schemeClr val="dk1"/>
              </a:solidFill>
              <a:highlight>
                <a:schemeClr val="lt1"/>
              </a:highlight>
            </a:endParaRPr>
          </a:p>
        </p:txBody>
      </p:sp>
      <p:pic>
        <p:nvPicPr>
          <p:cNvPr id="85" name="Google Shape;85;p17"/>
          <p:cNvPicPr preferRelativeResize="0"/>
          <p:nvPr/>
        </p:nvPicPr>
        <p:blipFill rotWithShape="1">
          <a:blip r:embed="rId4">
            <a:alphaModFix/>
          </a:blip>
          <a:srcRect b="0" l="21723" r="17084" t="0"/>
          <a:stretch/>
        </p:blipFill>
        <p:spPr>
          <a:xfrm>
            <a:off x="1782400" y="1000600"/>
            <a:ext cx="1794950" cy="2104050"/>
          </a:xfrm>
          <a:prstGeom prst="rect">
            <a:avLst/>
          </a:prstGeom>
          <a:noFill/>
          <a:ln cap="flat" cmpd="sng" w="9525">
            <a:solidFill>
              <a:schemeClr val="dk1"/>
            </a:solidFill>
            <a:prstDash val="solid"/>
            <a:round/>
            <a:headEnd len="sm" w="sm" type="none"/>
            <a:tailEnd len="sm" w="sm" type="none"/>
          </a:ln>
        </p:spPr>
      </p:pic>
      <p:sp>
        <p:nvSpPr>
          <p:cNvPr id="86" name="Google Shape;86;p17"/>
          <p:cNvSpPr txBox="1"/>
          <p:nvPr/>
        </p:nvSpPr>
        <p:spPr>
          <a:xfrm>
            <a:off x="1960625" y="4336325"/>
            <a:ext cx="5525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800">
                <a:solidFill>
                  <a:srgbClr val="CC0000"/>
                </a:solidFill>
                <a:highlight>
                  <a:schemeClr val="lt1"/>
                </a:highlight>
              </a:rPr>
              <a:t>▶ </a:t>
            </a:r>
            <a:r>
              <a:rPr i="1" lang="en" sz="2400">
                <a:solidFill>
                  <a:srgbClr val="CC0000"/>
                </a:solidFill>
                <a:highlight>
                  <a:schemeClr val="lt1"/>
                </a:highlight>
              </a:rPr>
              <a:t>What is your response at this stage?</a:t>
            </a:r>
            <a:endParaRPr i="1" sz="2400">
              <a:solidFill>
                <a:srgbClr val="CC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nvSpPr>
        <p:spPr>
          <a:xfrm>
            <a:off x="3564800" y="285750"/>
            <a:ext cx="5347200" cy="1847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lang="en" sz="1800">
                <a:solidFill>
                  <a:schemeClr val="dk1"/>
                </a:solidFill>
                <a:highlight>
                  <a:schemeClr val="lt1"/>
                </a:highlight>
              </a:rPr>
              <a:t>As a measure of his credibility, Dr. Browning claims to have correctly projected the earthquake in Loma Prieta, California, earlier this year, and also the devastating eruption of the Mount St. Helens volcano in Washington in 1980.</a:t>
            </a:r>
            <a:endParaRPr sz="1800">
              <a:solidFill>
                <a:schemeClr val="dk1"/>
              </a:solidFill>
              <a:highlight>
                <a:schemeClr val="lt1"/>
              </a:highlight>
            </a:endParaRPr>
          </a:p>
        </p:txBody>
      </p:sp>
      <p:sp>
        <p:nvSpPr>
          <p:cNvPr id="92" name="Google Shape;92;p18"/>
          <p:cNvSpPr txBox="1"/>
          <p:nvPr/>
        </p:nvSpPr>
        <p:spPr>
          <a:xfrm>
            <a:off x="3793775" y="4234475"/>
            <a:ext cx="5270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CC0000"/>
                </a:solidFill>
                <a:highlight>
                  <a:schemeClr val="lt1"/>
                </a:highlight>
              </a:rPr>
              <a:t>▶ </a:t>
            </a:r>
            <a:r>
              <a:rPr i="1" lang="en" sz="2200">
                <a:solidFill>
                  <a:srgbClr val="CC0000"/>
                </a:solidFill>
                <a:highlight>
                  <a:schemeClr val="lt1"/>
                </a:highlight>
              </a:rPr>
              <a:t>Does this information alter your view?</a:t>
            </a:r>
            <a:endParaRPr i="1" sz="2200">
              <a:solidFill>
                <a:srgbClr val="CC0000"/>
              </a:solidFill>
            </a:endParaRPr>
          </a:p>
        </p:txBody>
      </p:sp>
      <p:pic>
        <p:nvPicPr>
          <p:cNvPr id="93" name="Google Shape;93;p18"/>
          <p:cNvPicPr preferRelativeResize="0"/>
          <p:nvPr/>
        </p:nvPicPr>
        <p:blipFill rotWithShape="1">
          <a:blip r:embed="rId3">
            <a:alphaModFix/>
          </a:blip>
          <a:srcRect b="0" l="9180" r="15010" t="0"/>
          <a:stretch/>
        </p:blipFill>
        <p:spPr>
          <a:xfrm>
            <a:off x="152400" y="2472040"/>
            <a:ext cx="3412400" cy="2539036"/>
          </a:xfrm>
          <a:prstGeom prst="rect">
            <a:avLst/>
          </a:prstGeom>
          <a:noFill/>
          <a:ln>
            <a:noFill/>
          </a:ln>
        </p:spPr>
      </p:pic>
      <p:pic>
        <p:nvPicPr>
          <p:cNvPr descr="https://images.radio.com/aiu-media/sipa-12991229-c0659d3f-bf20-4c14-9827-86c8867dd7b5.jpg?width=800" id="94" name="Google Shape;94;p18"/>
          <p:cNvPicPr preferRelativeResize="0"/>
          <p:nvPr/>
        </p:nvPicPr>
        <p:blipFill>
          <a:blip r:embed="rId4">
            <a:alphaModFix/>
          </a:blip>
          <a:stretch>
            <a:fillRect/>
          </a:stretch>
        </p:blipFill>
        <p:spPr>
          <a:xfrm>
            <a:off x="152400" y="152400"/>
            <a:ext cx="3412400" cy="2213789"/>
          </a:xfrm>
          <a:prstGeom prst="rect">
            <a:avLst/>
          </a:prstGeom>
          <a:noFill/>
          <a:ln>
            <a:noFill/>
          </a:ln>
        </p:spPr>
      </p:pic>
      <p:pic>
        <p:nvPicPr>
          <p:cNvPr id="95" name="Google Shape;95;p18"/>
          <p:cNvPicPr preferRelativeResize="0"/>
          <p:nvPr/>
        </p:nvPicPr>
        <p:blipFill>
          <a:blip r:embed="rId5">
            <a:alphaModFix/>
          </a:blip>
          <a:stretch>
            <a:fillRect/>
          </a:stretch>
        </p:blipFill>
        <p:spPr>
          <a:xfrm>
            <a:off x="6951059" y="1890750"/>
            <a:ext cx="1717814" cy="226752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9" name="Shape 99"/>
        <p:cNvGrpSpPr/>
        <p:nvPr/>
      </p:nvGrpSpPr>
      <p:grpSpPr>
        <a:xfrm>
          <a:off x="0" y="0"/>
          <a:ext cx="0" cy="0"/>
          <a:chOff x="0" y="0"/>
          <a:chExt cx="0" cy="0"/>
        </a:xfrm>
      </p:grpSpPr>
      <p:sp>
        <p:nvSpPr>
          <p:cNvPr id="100" name="Google Shape;100;p19"/>
          <p:cNvSpPr txBox="1"/>
          <p:nvPr/>
        </p:nvSpPr>
        <p:spPr>
          <a:xfrm>
            <a:off x="5067325" y="1627400"/>
            <a:ext cx="37047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b="1" lang="en" sz="1800">
                <a:solidFill>
                  <a:schemeClr val="dk1"/>
                </a:solidFill>
              </a:rPr>
              <a:t>June 26, 1990. </a:t>
            </a:r>
            <a:r>
              <a:rPr lang="en" sz="1800">
                <a:solidFill>
                  <a:schemeClr val="dk1"/>
                </a:solidFill>
              </a:rPr>
              <a:t>Dr. Browning has continued his lecture circuit and now the</a:t>
            </a:r>
            <a:r>
              <a:rPr i="1" lang="en" sz="1800">
                <a:solidFill>
                  <a:schemeClr val="dk1"/>
                </a:solidFill>
              </a:rPr>
              <a:t> St. Louis Post Dispatch</a:t>
            </a:r>
            <a:r>
              <a:rPr lang="en" sz="1800">
                <a:solidFill>
                  <a:schemeClr val="dk1"/>
                </a:solidFill>
              </a:rPr>
              <a:t> has begun to cover the story. Today, it publishes a map of the seven global locations implicated in Browning’s projections.</a:t>
            </a:r>
            <a:endParaRPr sz="1800">
              <a:solidFill>
                <a:schemeClr val="dk1"/>
              </a:solidFill>
            </a:endParaRPr>
          </a:p>
        </p:txBody>
      </p:sp>
      <p:sp>
        <p:nvSpPr>
          <p:cNvPr id="101" name="Google Shape;101;p19"/>
          <p:cNvSpPr txBox="1"/>
          <p:nvPr/>
        </p:nvSpPr>
        <p:spPr>
          <a:xfrm>
            <a:off x="5524525" y="4100150"/>
            <a:ext cx="2177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0000"/>
                </a:solidFill>
              </a:rPr>
              <a:t>▶ </a:t>
            </a:r>
            <a:r>
              <a:rPr i="1" lang="en" sz="2400">
                <a:solidFill>
                  <a:srgbClr val="CC0000"/>
                </a:solidFill>
              </a:rPr>
              <a:t>Your view</a:t>
            </a:r>
            <a:r>
              <a:rPr i="1" lang="en" sz="2400">
                <a:solidFill>
                  <a:srgbClr val="CC0000"/>
                </a:solidFill>
              </a:rPr>
              <a:t>?</a:t>
            </a:r>
            <a:endParaRPr i="1" sz="2400">
              <a:solidFill>
                <a:srgbClr val="CC0000"/>
              </a:solidFill>
            </a:endParaRPr>
          </a:p>
        </p:txBody>
      </p:sp>
      <p:pic>
        <p:nvPicPr>
          <p:cNvPr id="102" name="Google Shape;102;p19"/>
          <p:cNvPicPr preferRelativeResize="0"/>
          <p:nvPr/>
        </p:nvPicPr>
        <p:blipFill>
          <a:blip r:embed="rId3">
            <a:alphaModFix/>
          </a:blip>
          <a:stretch>
            <a:fillRect/>
          </a:stretch>
        </p:blipFill>
        <p:spPr>
          <a:xfrm>
            <a:off x="559996" y="355725"/>
            <a:ext cx="8077536" cy="971525"/>
          </a:xfrm>
          <a:prstGeom prst="rect">
            <a:avLst/>
          </a:prstGeom>
          <a:noFill/>
          <a:ln>
            <a:noFill/>
          </a:ln>
        </p:spPr>
      </p:pic>
      <p:pic>
        <p:nvPicPr>
          <p:cNvPr id="103" name="Google Shape;103;p19"/>
          <p:cNvPicPr preferRelativeResize="0"/>
          <p:nvPr/>
        </p:nvPicPr>
        <p:blipFill>
          <a:blip r:embed="rId4">
            <a:alphaModFix/>
          </a:blip>
          <a:stretch>
            <a:fillRect/>
          </a:stretch>
        </p:blipFill>
        <p:spPr>
          <a:xfrm>
            <a:off x="258225" y="1703600"/>
            <a:ext cx="4809100" cy="226729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7" name="Shape 107"/>
        <p:cNvGrpSpPr/>
        <p:nvPr/>
      </p:nvGrpSpPr>
      <p:grpSpPr>
        <a:xfrm>
          <a:off x="0" y="0"/>
          <a:ext cx="0" cy="0"/>
          <a:chOff x="0" y="0"/>
          <a:chExt cx="0" cy="0"/>
        </a:xfrm>
      </p:grpSpPr>
      <p:sp>
        <p:nvSpPr>
          <p:cNvPr id="108" name="Google Shape;108;p20"/>
          <p:cNvSpPr txBox="1"/>
          <p:nvPr/>
        </p:nvSpPr>
        <p:spPr>
          <a:xfrm>
            <a:off x="4888875" y="272825"/>
            <a:ext cx="4023000" cy="4063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b="1" lang="en" sz="1800">
                <a:solidFill>
                  <a:schemeClr val="dk1"/>
                </a:solidFill>
              </a:rPr>
              <a:t>July 21</a:t>
            </a:r>
            <a:r>
              <a:rPr lang="en" sz="1800">
                <a:solidFill>
                  <a:schemeClr val="dk1"/>
                </a:solidFill>
              </a:rPr>
              <a:t>. </a:t>
            </a:r>
            <a:r>
              <a:rPr lang="en" sz="1800">
                <a:solidFill>
                  <a:schemeClr val="dk1"/>
                </a:solidFill>
              </a:rPr>
              <a:t>A </a:t>
            </a:r>
            <a:r>
              <a:rPr i="1" lang="en" sz="1800">
                <a:solidFill>
                  <a:schemeClr val="dk1"/>
                </a:solidFill>
              </a:rPr>
              <a:t>Post-Dispatch</a:t>
            </a:r>
            <a:r>
              <a:rPr lang="en" sz="1800">
                <a:solidFill>
                  <a:schemeClr val="dk1"/>
                </a:solidFill>
              </a:rPr>
              <a:t> headline reports, “Quake Prediction Taken Seriously.” The article cites David Stewart, Director of the Earthquake Research Center at Southeast Missouri State University, who has vouched for Browning’s expertise to his colleagues. In a separate comment he said, “Here’s a man who verifiably has hit several home runs, and he’s up to bat … you can’t ignore the batting record.”</a:t>
            </a:r>
            <a:endParaRPr sz="1800">
              <a:solidFill>
                <a:schemeClr val="dk1"/>
              </a:solidFill>
            </a:endParaRPr>
          </a:p>
        </p:txBody>
      </p:sp>
      <p:sp>
        <p:nvSpPr>
          <p:cNvPr id="109" name="Google Shape;109;p20"/>
          <p:cNvSpPr txBox="1"/>
          <p:nvPr/>
        </p:nvSpPr>
        <p:spPr>
          <a:xfrm>
            <a:off x="5084825" y="4336325"/>
            <a:ext cx="2800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0000"/>
                </a:solidFill>
              </a:rPr>
              <a:t>▶ </a:t>
            </a:r>
            <a:r>
              <a:rPr i="1" lang="en" sz="2400">
                <a:solidFill>
                  <a:srgbClr val="CC0000"/>
                </a:solidFill>
              </a:rPr>
              <a:t>status update?</a:t>
            </a:r>
            <a:endParaRPr i="1" sz="2400">
              <a:solidFill>
                <a:srgbClr val="CC0000"/>
              </a:solidFill>
            </a:endParaRPr>
          </a:p>
        </p:txBody>
      </p:sp>
      <p:pic>
        <p:nvPicPr>
          <p:cNvPr id="110" name="Google Shape;110;p20"/>
          <p:cNvPicPr preferRelativeResize="0"/>
          <p:nvPr/>
        </p:nvPicPr>
        <p:blipFill rotWithShape="1">
          <a:blip r:embed="rId3">
            <a:alphaModFix/>
          </a:blip>
          <a:srcRect b="0" l="0" r="0" t="12157"/>
          <a:stretch/>
        </p:blipFill>
        <p:spPr>
          <a:xfrm>
            <a:off x="228600" y="971925"/>
            <a:ext cx="4660274" cy="25280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4" name="Shape 114"/>
        <p:cNvGrpSpPr/>
        <p:nvPr/>
      </p:nvGrpSpPr>
      <p:grpSpPr>
        <a:xfrm>
          <a:off x="0" y="0"/>
          <a:ext cx="0" cy="0"/>
          <a:chOff x="0" y="0"/>
          <a:chExt cx="0" cy="0"/>
        </a:xfrm>
      </p:grpSpPr>
      <p:sp>
        <p:nvSpPr>
          <p:cNvPr id="115" name="Google Shape;115;p21"/>
          <p:cNvSpPr txBox="1"/>
          <p:nvPr/>
        </p:nvSpPr>
        <p:spPr>
          <a:xfrm>
            <a:off x="5373050" y="2254975"/>
            <a:ext cx="34629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b="1" lang="en" sz="1800">
                <a:solidFill>
                  <a:schemeClr val="dk1"/>
                </a:solidFill>
              </a:rPr>
              <a:t>August 5</a:t>
            </a:r>
            <a:r>
              <a:rPr lang="en" sz="1800">
                <a:solidFill>
                  <a:schemeClr val="dk1"/>
                </a:solidFill>
              </a:rPr>
              <a:t>. The Office of Emergency Management in Springfield-Greene County, Missouri, notes that Browning has “been correct on so many things. I think that everybody ought to take him seriously.”</a:t>
            </a:r>
            <a:endParaRPr b="1" sz="1800">
              <a:solidFill>
                <a:schemeClr val="dk1"/>
              </a:solidFill>
              <a:highlight>
                <a:schemeClr val="lt1"/>
              </a:highlight>
            </a:endParaRPr>
          </a:p>
        </p:txBody>
      </p:sp>
      <p:pic>
        <p:nvPicPr>
          <p:cNvPr id="116" name="Google Shape;116;p21"/>
          <p:cNvPicPr preferRelativeResize="0"/>
          <p:nvPr/>
        </p:nvPicPr>
        <p:blipFill>
          <a:blip r:embed="rId3">
            <a:alphaModFix/>
          </a:blip>
          <a:stretch>
            <a:fillRect/>
          </a:stretch>
        </p:blipFill>
        <p:spPr>
          <a:xfrm>
            <a:off x="152400" y="609600"/>
            <a:ext cx="5220650" cy="3267640"/>
          </a:xfrm>
          <a:prstGeom prst="rect">
            <a:avLst/>
          </a:prstGeom>
          <a:noFill/>
          <a:ln>
            <a:noFill/>
          </a:ln>
        </p:spPr>
      </p:pic>
      <p:cxnSp>
        <p:nvCxnSpPr>
          <p:cNvPr id="117" name="Google Shape;117;p21"/>
          <p:cNvCxnSpPr/>
          <p:nvPr/>
        </p:nvCxnSpPr>
        <p:spPr>
          <a:xfrm>
            <a:off x="432875" y="3888175"/>
            <a:ext cx="5054400" cy="0"/>
          </a:xfrm>
          <a:prstGeom prst="straightConnector1">
            <a:avLst/>
          </a:prstGeom>
          <a:noFill/>
          <a:ln cap="flat" cmpd="sng" w="9525">
            <a:solidFill>
              <a:schemeClr val="dk1"/>
            </a:solidFill>
            <a:prstDash val="solid"/>
            <a:round/>
            <a:headEnd len="med" w="med" type="none"/>
            <a:tailEnd len="med" w="med" type="none"/>
          </a:ln>
        </p:spPr>
      </p:cxnSp>
      <p:pic>
        <p:nvPicPr>
          <p:cNvPr id="118" name="Google Shape;118;p21"/>
          <p:cNvPicPr preferRelativeResize="0"/>
          <p:nvPr/>
        </p:nvPicPr>
        <p:blipFill>
          <a:blip r:embed="rId4">
            <a:alphaModFix/>
          </a:blip>
          <a:stretch>
            <a:fillRect/>
          </a:stretch>
        </p:blipFill>
        <p:spPr>
          <a:xfrm>
            <a:off x="6425746" y="455271"/>
            <a:ext cx="1509900" cy="1509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