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6.xml"/><Relationship Id="rId44" Type="http://schemas.openxmlformats.org/officeDocument/2006/relationships/font" Target="fonts/Merriweather-boldItalic.fntdata"/><Relationship Id="rId21" Type="http://schemas.openxmlformats.org/officeDocument/2006/relationships/slide" Target="slides/slide15.xml"/><Relationship Id="rId43" Type="http://schemas.openxmlformats.org/officeDocument/2006/relationships/font" Target="fonts/Merriweather-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452c93d1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452c93d1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731e72e7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731e72e7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8731e72e7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8731e72e7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452c93d1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8452c93d1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452c93d1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8452c93d1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8452c93d1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8452c93d1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8452c93d1c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8452c93d1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8452c93d1c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8452c93d1c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8452c93d1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8452c93d1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8452c93d1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8452c93d1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8452c93d1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8452c93d1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8452c93d1c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8452c93d1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8452c93d1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8452c93d1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8452c93d1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8452c93d1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8452c93d1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8452c93d1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8452c93d1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8452c93d1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8452c93d1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8452c93d1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452c93d1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8452c93d1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731e72e7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731e72e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8452c93d1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8452c93d1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8731e72e7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8731e72e7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8452c93d1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8452c93d1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8452c93d1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8452c93d1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8731e72e7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8731e72e7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8731e72e7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8731e72e7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8731e72e7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8731e72e7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8759dd0373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8759dd0373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452c93d1c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8452c93d1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452c93d1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8452c93d1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8452c93d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8452c93d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8731e72e7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8731e72e7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8452c93d1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8452c93d1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452c93d1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8452c93d1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history.archives.mbl.edu/digital-collection/thomas-hunt-morgan-2"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29.jpg"/><Relationship Id="rId5"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image" Target="../media/image31.jpg"/><Relationship Id="rId5"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7.jpg"/><Relationship Id="rId5"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3.jpg"/><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2.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98" name="Shape 98"/>
        <p:cNvGrpSpPr/>
        <p:nvPr/>
      </p:nvGrpSpPr>
      <p:grpSpPr>
        <a:xfrm>
          <a:off x="0" y="0"/>
          <a:ext cx="0" cy="0"/>
          <a:chOff x="0" y="0"/>
          <a:chExt cx="0" cy="0"/>
        </a:xfrm>
      </p:grpSpPr>
      <p:sp>
        <p:nvSpPr>
          <p:cNvPr id="99" name="Google Shape;99;p25"/>
          <p:cNvSpPr txBox="1"/>
          <p:nvPr/>
        </p:nvSpPr>
        <p:spPr>
          <a:xfrm>
            <a:off x="149948" y="3596916"/>
            <a:ext cx="4227900" cy="7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chemeClr val="dk1"/>
                </a:solidFill>
              </a:rPr>
              <a:t>Charles Davenport</a:t>
            </a:r>
            <a:endParaRPr b="1" sz="3400">
              <a:solidFill>
                <a:schemeClr val="dk1"/>
              </a:solidFill>
            </a:endParaRPr>
          </a:p>
        </p:txBody>
      </p:sp>
      <p:pic>
        <p:nvPicPr>
          <p:cNvPr id="100" name="Google Shape;100;p25" title="Davenport-w.jpg"/>
          <p:cNvPicPr preferRelativeResize="0"/>
          <p:nvPr/>
        </p:nvPicPr>
        <p:blipFill>
          <a:blip r:embed="rId3">
            <a:alphaModFix/>
          </a:blip>
          <a:stretch>
            <a:fillRect/>
          </a:stretch>
        </p:blipFill>
        <p:spPr>
          <a:xfrm>
            <a:off x="1897801" y="311554"/>
            <a:ext cx="2247750" cy="3160151"/>
          </a:xfrm>
          <a:prstGeom prst="rect">
            <a:avLst/>
          </a:prstGeom>
          <a:noFill/>
          <a:ln cap="flat" cmpd="sng" w="9525">
            <a:solidFill>
              <a:schemeClr val="dk1"/>
            </a:solidFill>
            <a:prstDash val="solid"/>
            <a:round/>
            <a:headEnd len="sm" w="sm" type="none"/>
            <a:tailEnd len="sm" w="sm" type="none"/>
          </a:ln>
        </p:spPr>
      </p:pic>
      <p:sp>
        <p:nvSpPr>
          <p:cNvPr id="101" name="Google Shape;101;p25"/>
          <p:cNvSpPr txBox="1"/>
          <p:nvPr/>
        </p:nvSpPr>
        <p:spPr>
          <a:xfrm>
            <a:off x="25590" y="4784158"/>
            <a:ext cx="161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 2025 Douglas Allchin</a:t>
            </a:r>
            <a:endParaRPr sz="1000">
              <a:solidFill>
                <a:schemeClr val="dk2"/>
              </a:solidFill>
            </a:endParaRPr>
          </a:p>
        </p:txBody>
      </p:sp>
      <p:sp>
        <p:nvSpPr>
          <p:cNvPr id="102" name="Google Shape;102;p25"/>
          <p:cNvSpPr txBox="1"/>
          <p:nvPr/>
        </p:nvSpPr>
        <p:spPr>
          <a:xfrm>
            <a:off x="6231050" y="4804800"/>
            <a:ext cx="2913000" cy="33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2"/>
                </a:solidFill>
              </a:rPr>
              <a:t>http://shipseducation.net/misinfo/davenport</a:t>
            </a:r>
            <a:endParaRPr sz="1000">
              <a:solidFill>
                <a:schemeClr val="dk2"/>
              </a:solidFill>
            </a:endParaRPr>
          </a:p>
        </p:txBody>
      </p:sp>
      <p:pic>
        <p:nvPicPr>
          <p:cNvPr id="103" name="Google Shape;103;p25" title="pellagra-pedigree.jpg"/>
          <p:cNvPicPr preferRelativeResize="0"/>
          <p:nvPr/>
        </p:nvPicPr>
        <p:blipFill>
          <a:blip r:embed="rId4">
            <a:alphaModFix/>
          </a:blip>
          <a:stretch>
            <a:fillRect/>
          </a:stretch>
        </p:blipFill>
        <p:spPr>
          <a:xfrm>
            <a:off x="4399080" y="311551"/>
            <a:ext cx="3027789" cy="3160149"/>
          </a:xfrm>
          <a:prstGeom prst="rect">
            <a:avLst/>
          </a:prstGeom>
          <a:noFill/>
          <a:ln cap="flat" cmpd="sng" w="9525">
            <a:solidFill>
              <a:schemeClr val="dk1"/>
            </a:solidFill>
            <a:prstDash val="solid"/>
            <a:round/>
            <a:headEnd len="sm" w="sm" type="none"/>
            <a:tailEnd len="sm" w="sm" type="none"/>
          </a:ln>
        </p:spPr>
      </p:pic>
      <p:sp>
        <p:nvSpPr>
          <p:cNvPr id="104" name="Google Shape;104;p25"/>
          <p:cNvSpPr txBox="1"/>
          <p:nvPr/>
        </p:nvSpPr>
        <p:spPr>
          <a:xfrm>
            <a:off x="3509781" y="4039453"/>
            <a:ext cx="55791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chemeClr val="dk1"/>
                </a:solidFill>
              </a:rPr>
              <a:t>the Prospects of Genetics</a:t>
            </a:r>
            <a:endParaRPr b="1" sz="3400">
              <a:solidFill>
                <a:schemeClr val="dk1"/>
              </a:solidFill>
            </a:endParaRPr>
          </a:p>
        </p:txBody>
      </p:sp>
      <p:sp>
        <p:nvSpPr>
          <p:cNvPr id="105" name="Google Shape;105;p25"/>
          <p:cNvSpPr txBox="1"/>
          <p:nvPr/>
        </p:nvSpPr>
        <p:spPr>
          <a:xfrm>
            <a:off x="4200454" y="3345863"/>
            <a:ext cx="813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400">
                <a:solidFill>
                  <a:srgbClr val="CC0000"/>
                </a:solidFill>
                <a:latin typeface="Merriweather"/>
                <a:ea typeface="Merriweather"/>
                <a:cs typeface="Merriweather"/>
                <a:sym typeface="Merriweather"/>
              </a:rPr>
              <a:t>&amp;</a:t>
            </a:r>
            <a:endParaRPr b="1" sz="5400">
              <a:solidFill>
                <a:srgbClr val="CC0000"/>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8" name="Shape 168"/>
        <p:cNvGrpSpPr/>
        <p:nvPr/>
      </p:nvGrpSpPr>
      <p:grpSpPr>
        <a:xfrm>
          <a:off x="0" y="0"/>
          <a:ext cx="0" cy="0"/>
          <a:chOff x="0" y="0"/>
          <a:chExt cx="0" cy="0"/>
        </a:xfrm>
      </p:grpSpPr>
      <p:sp>
        <p:nvSpPr>
          <p:cNvPr id="169" name="Google Shape;169;p34"/>
          <p:cNvSpPr txBox="1"/>
          <p:nvPr/>
        </p:nvSpPr>
        <p:spPr>
          <a:xfrm>
            <a:off x="3621975" y="255200"/>
            <a:ext cx="5219100" cy="15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Davenport has catalogued many human conditions as hereditary, with pedigrees for many of them</a:t>
            </a:r>
            <a:r>
              <a:rPr lang="en" sz="2200">
                <a:solidFill>
                  <a:schemeClr val="dk1"/>
                </a:solidFill>
              </a:rPr>
              <a:t>. </a:t>
            </a:r>
            <a:r>
              <a:rPr lang="en" sz="2200">
                <a:solidFill>
                  <a:schemeClr val="dk1"/>
                </a:solidFill>
              </a:rPr>
              <a:t>He presents a genetic basis for: </a:t>
            </a:r>
            <a:endParaRPr sz="2200">
              <a:solidFill>
                <a:schemeClr val="dk1"/>
              </a:solidFill>
            </a:endParaRPr>
          </a:p>
          <a:p>
            <a:pPr indent="0" lvl="0" marL="0" rtl="0" algn="l">
              <a:spcBef>
                <a:spcPts val="1000"/>
              </a:spcBef>
              <a:spcAft>
                <a:spcPts val="0"/>
              </a:spcAft>
              <a:buNone/>
            </a:pPr>
            <a:r>
              <a:t/>
            </a:r>
            <a:endParaRPr sz="2200">
              <a:solidFill>
                <a:srgbClr val="CC0000"/>
              </a:solidFill>
            </a:endParaRPr>
          </a:p>
          <a:p>
            <a:pPr indent="0" lvl="0" marL="0" rtl="0" algn="l">
              <a:spcBef>
                <a:spcPts val="0"/>
              </a:spcBef>
              <a:spcAft>
                <a:spcPts val="0"/>
              </a:spcAft>
              <a:buNone/>
            </a:pPr>
            <a:r>
              <a:t/>
            </a:r>
            <a:endParaRPr sz="2200">
              <a:solidFill>
                <a:schemeClr val="dk1"/>
              </a:solidFill>
            </a:endParaRPr>
          </a:p>
        </p:txBody>
      </p:sp>
      <p:pic>
        <p:nvPicPr>
          <p:cNvPr id="170" name="Google Shape;170;p34" title="Davenport-w.jpg"/>
          <p:cNvPicPr preferRelativeResize="0"/>
          <p:nvPr/>
        </p:nvPicPr>
        <p:blipFill>
          <a:blip r:embed="rId3">
            <a:alphaModFix/>
          </a:blip>
          <a:stretch>
            <a:fillRect/>
          </a:stretch>
        </p:blipFill>
        <p:spPr>
          <a:xfrm>
            <a:off x="287172" y="206375"/>
            <a:ext cx="2957199" cy="4157602"/>
          </a:xfrm>
          <a:prstGeom prst="rect">
            <a:avLst/>
          </a:prstGeom>
          <a:noFill/>
          <a:ln cap="flat" cmpd="sng" w="9525">
            <a:solidFill>
              <a:schemeClr val="dk1"/>
            </a:solidFill>
            <a:prstDash val="solid"/>
            <a:round/>
            <a:headEnd len="sm" w="sm" type="none"/>
            <a:tailEnd len="sm" w="sm" type="none"/>
          </a:ln>
        </p:spPr>
      </p:pic>
      <p:sp>
        <p:nvSpPr>
          <p:cNvPr id="171" name="Google Shape;171;p34"/>
          <p:cNvSpPr txBox="1"/>
          <p:nvPr/>
        </p:nvSpPr>
        <p:spPr>
          <a:xfrm>
            <a:off x="3789800" y="1817525"/>
            <a:ext cx="2004600" cy="28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eye color</a:t>
            </a:r>
            <a:endParaRPr sz="2000">
              <a:solidFill>
                <a:schemeClr val="dk1"/>
              </a:solidFill>
            </a:endParaRPr>
          </a:p>
          <a:p>
            <a:pPr indent="0" lvl="0" marL="0" rtl="0" algn="l">
              <a:spcBef>
                <a:spcPts val="0"/>
              </a:spcBef>
              <a:spcAft>
                <a:spcPts val="0"/>
              </a:spcAft>
              <a:buNone/>
            </a:pPr>
            <a:r>
              <a:rPr lang="en" sz="2000">
                <a:solidFill>
                  <a:schemeClr val="dk1"/>
                </a:solidFill>
              </a:rPr>
              <a:t>hair color</a:t>
            </a:r>
            <a:endParaRPr sz="2000">
              <a:solidFill>
                <a:schemeClr val="dk1"/>
              </a:solidFill>
            </a:endParaRPr>
          </a:p>
          <a:p>
            <a:pPr indent="0" lvl="0" marL="0" rtl="0" algn="l">
              <a:spcBef>
                <a:spcPts val="0"/>
              </a:spcBef>
              <a:spcAft>
                <a:spcPts val="0"/>
              </a:spcAft>
              <a:buNone/>
            </a:pPr>
            <a:r>
              <a:rPr lang="en" sz="2000">
                <a:solidFill>
                  <a:schemeClr val="dk1"/>
                </a:solidFill>
              </a:rPr>
              <a:t>memory</a:t>
            </a:r>
            <a:endParaRPr sz="2000">
              <a:solidFill>
                <a:schemeClr val="dk1"/>
              </a:solidFill>
            </a:endParaRPr>
          </a:p>
          <a:p>
            <a:pPr indent="0" lvl="0" marL="0" rtl="0" algn="l">
              <a:spcBef>
                <a:spcPts val="0"/>
              </a:spcBef>
              <a:spcAft>
                <a:spcPts val="0"/>
              </a:spcAft>
              <a:buNone/>
            </a:pPr>
            <a:r>
              <a:rPr lang="en" sz="2000">
                <a:solidFill>
                  <a:schemeClr val="dk1"/>
                </a:solidFill>
              </a:rPr>
              <a:t>epilepsy </a:t>
            </a:r>
            <a:r>
              <a:rPr lang="en" sz="2000">
                <a:solidFill>
                  <a:schemeClr val="dk1"/>
                </a:solidFill>
              </a:rPr>
              <a:t>insanity</a:t>
            </a:r>
            <a:endParaRPr sz="2000">
              <a:solidFill>
                <a:schemeClr val="dk1"/>
              </a:solidFill>
            </a:endParaRPr>
          </a:p>
          <a:p>
            <a:pPr indent="0" lvl="0" marL="0" rtl="0" algn="l">
              <a:spcBef>
                <a:spcPts val="0"/>
              </a:spcBef>
              <a:spcAft>
                <a:spcPts val="0"/>
              </a:spcAft>
              <a:buNone/>
            </a:pPr>
            <a:r>
              <a:rPr lang="en" sz="2000">
                <a:solidFill>
                  <a:schemeClr val="dk1"/>
                </a:solidFill>
              </a:rPr>
              <a:t>temperament</a:t>
            </a:r>
            <a:endParaRPr sz="2000">
              <a:solidFill>
                <a:schemeClr val="dk1"/>
              </a:solidFill>
            </a:endParaRPr>
          </a:p>
          <a:p>
            <a:pPr indent="0" lvl="0" marL="0" rtl="0" algn="l">
              <a:spcBef>
                <a:spcPts val="0"/>
              </a:spcBef>
              <a:spcAft>
                <a:spcPts val="0"/>
              </a:spcAft>
              <a:buNone/>
            </a:pPr>
            <a:r>
              <a:rPr lang="en" sz="2000">
                <a:solidFill>
                  <a:schemeClr val="dk1"/>
                </a:solidFill>
              </a:rPr>
              <a:t>narcotism</a:t>
            </a:r>
            <a:endParaRPr sz="2000">
              <a:solidFill>
                <a:schemeClr val="dk1"/>
              </a:solidFill>
            </a:endParaRPr>
          </a:p>
          <a:p>
            <a:pPr indent="0" lvl="0" marL="0" rtl="0" algn="l">
              <a:spcBef>
                <a:spcPts val="0"/>
              </a:spcBef>
              <a:spcAft>
                <a:spcPts val="0"/>
              </a:spcAft>
              <a:buNone/>
            </a:pPr>
            <a:r>
              <a:rPr lang="en" sz="2000">
                <a:solidFill>
                  <a:schemeClr val="dk1"/>
                </a:solidFill>
              </a:rPr>
              <a:t>hysteria</a:t>
            </a:r>
            <a:endParaRPr sz="2000">
              <a:solidFill>
                <a:schemeClr val="dk1"/>
              </a:solidFill>
            </a:endParaRPr>
          </a:p>
          <a:p>
            <a:pPr indent="0" lvl="0" marL="0" rtl="0" algn="l">
              <a:spcBef>
                <a:spcPts val="0"/>
              </a:spcBef>
              <a:spcAft>
                <a:spcPts val="0"/>
              </a:spcAft>
              <a:buNone/>
            </a:pPr>
            <a:r>
              <a:rPr lang="en" sz="2000">
                <a:solidFill>
                  <a:schemeClr val="dk1"/>
                </a:solidFill>
              </a:rPr>
              <a:t>speech defects</a:t>
            </a:r>
            <a:endParaRPr sz="2000">
              <a:solidFill>
                <a:schemeClr val="dk1"/>
              </a:solidFill>
            </a:endParaRPr>
          </a:p>
        </p:txBody>
      </p:sp>
      <p:sp>
        <p:nvSpPr>
          <p:cNvPr id="172" name="Google Shape;172;p34"/>
          <p:cNvSpPr txBox="1"/>
          <p:nvPr/>
        </p:nvSpPr>
        <p:spPr>
          <a:xfrm>
            <a:off x="5884245" y="1811898"/>
            <a:ext cx="2622900" cy="28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calculating ability</a:t>
            </a:r>
            <a:endParaRPr sz="2000">
              <a:solidFill>
                <a:schemeClr val="dk1"/>
              </a:solidFill>
            </a:endParaRPr>
          </a:p>
          <a:p>
            <a:pPr indent="0" lvl="0" marL="0" rtl="0" algn="l">
              <a:spcBef>
                <a:spcPts val="0"/>
              </a:spcBef>
              <a:spcAft>
                <a:spcPts val="0"/>
              </a:spcAft>
              <a:buNone/>
            </a:pPr>
            <a:r>
              <a:rPr lang="en" sz="2000">
                <a:solidFill>
                  <a:schemeClr val="dk1"/>
                </a:solidFill>
              </a:rPr>
              <a:t>musical ability</a:t>
            </a:r>
            <a:endParaRPr sz="2000">
              <a:solidFill>
                <a:schemeClr val="dk1"/>
              </a:solidFill>
            </a:endParaRPr>
          </a:p>
          <a:p>
            <a:pPr indent="0" lvl="0" marL="0" rtl="0" algn="l">
              <a:spcBef>
                <a:spcPts val="0"/>
              </a:spcBef>
              <a:spcAft>
                <a:spcPts val="0"/>
              </a:spcAft>
              <a:buNone/>
            </a:pPr>
            <a:r>
              <a:rPr lang="en" sz="2000">
                <a:solidFill>
                  <a:schemeClr val="dk1"/>
                </a:solidFill>
              </a:rPr>
              <a:t>blood diseases</a:t>
            </a:r>
            <a:endParaRPr sz="2000">
              <a:solidFill>
                <a:schemeClr val="dk1"/>
              </a:solidFill>
            </a:endParaRPr>
          </a:p>
          <a:p>
            <a:pPr indent="0" lvl="0" marL="0" rtl="0" algn="l">
              <a:spcBef>
                <a:spcPts val="0"/>
              </a:spcBef>
              <a:spcAft>
                <a:spcPts val="0"/>
              </a:spcAft>
              <a:buNone/>
            </a:pPr>
            <a:r>
              <a:rPr lang="en" sz="2000">
                <a:solidFill>
                  <a:schemeClr val="dk1"/>
                </a:solidFill>
              </a:rPr>
              <a:t>pauperism (poverty)</a:t>
            </a:r>
            <a:endParaRPr sz="2000">
              <a:solidFill>
                <a:schemeClr val="dk1"/>
              </a:solidFill>
            </a:endParaRPr>
          </a:p>
          <a:p>
            <a:pPr indent="0" lvl="0" marL="0" rtl="0" algn="l">
              <a:spcBef>
                <a:spcPts val="0"/>
              </a:spcBef>
              <a:spcAft>
                <a:spcPts val="0"/>
              </a:spcAft>
              <a:buNone/>
            </a:pPr>
            <a:r>
              <a:rPr lang="en" sz="2000">
                <a:solidFill>
                  <a:schemeClr val="dk1"/>
                </a:solidFill>
              </a:rPr>
              <a:t>criminality</a:t>
            </a:r>
            <a:endParaRPr sz="2000">
              <a:solidFill>
                <a:schemeClr val="dk1"/>
              </a:solidFill>
            </a:endParaRPr>
          </a:p>
          <a:p>
            <a:pPr indent="0" lvl="0" marL="0" rtl="0" algn="l">
              <a:spcBef>
                <a:spcPts val="0"/>
              </a:spcBef>
              <a:spcAft>
                <a:spcPts val="0"/>
              </a:spcAft>
              <a:buNone/>
            </a:pPr>
            <a:r>
              <a:rPr lang="en" sz="2000">
                <a:solidFill>
                  <a:schemeClr val="dk1"/>
                </a:solidFill>
              </a:rPr>
              <a:t>handwriting</a:t>
            </a:r>
            <a:endParaRPr sz="2000">
              <a:solidFill>
                <a:schemeClr val="dk1"/>
              </a:solidFill>
            </a:endParaRPr>
          </a:p>
          <a:p>
            <a:pPr indent="0" lvl="0" marL="0" rtl="0" algn="l">
              <a:spcBef>
                <a:spcPts val="0"/>
              </a:spcBef>
              <a:spcAft>
                <a:spcPts val="0"/>
              </a:spcAft>
              <a:buNone/>
            </a:pPr>
            <a:r>
              <a:rPr lang="en" sz="2000">
                <a:solidFill>
                  <a:schemeClr val="dk1"/>
                </a:solidFill>
              </a:rPr>
              <a:t>general mental ability</a:t>
            </a:r>
            <a:endParaRPr sz="2000">
              <a:solidFill>
                <a:schemeClr val="dk1"/>
              </a:solidFill>
            </a:endParaRPr>
          </a:p>
          <a:p>
            <a:pPr indent="0" lvl="0" marL="0" rtl="0" algn="l">
              <a:spcBef>
                <a:spcPts val="0"/>
              </a:spcBef>
              <a:spcAft>
                <a:spcPts val="0"/>
              </a:spcAft>
              <a:buNone/>
            </a:pPr>
            <a:r>
              <a:rPr lang="en" sz="2000">
                <a:solidFill>
                  <a:schemeClr val="dk1"/>
                </a:solidFill>
              </a:rPr>
              <a:t>cancer</a:t>
            </a:r>
            <a:endParaRPr sz="2000">
              <a:solidFill>
                <a:schemeClr val="dk1"/>
              </a:solidFill>
            </a:endParaRPr>
          </a:p>
          <a:p>
            <a:pPr indent="0" lvl="0" marL="0" rtl="0" algn="l">
              <a:spcBef>
                <a:spcPts val="0"/>
              </a:spcBef>
              <a:spcAft>
                <a:spcPts val="0"/>
              </a:spcAft>
              <a:buNone/>
            </a:pPr>
            <a:r>
              <a:rPr lang="en" sz="2000">
                <a:solidFill>
                  <a:schemeClr val="dk1"/>
                </a:solidFill>
              </a:rPr>
              <a:t>polydactylism</a:t>
            </a:r>
            <a:endParaRPr sz="2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6" name="Shape 176"/>
        <p:cNvGrpSpPr/>
        <p:nvPr/>
      </p:nvGrpSpPr>
      <p:grpSpPr>
        <a:xfrm>
          <a:off x="0" y="0"/>
          <a:ext cx="0" cy="0"/>
          <a:chOff x="0" y="0"/>
          <a:chExt cx="0" cy="0"/>
        </a:xfrm>
      </p:grpSpPr>
      <p:sp>
        <p:nvSpPr>
          <p:cNvPr id="177" name="Google Shape;177;p35"/>
          <p:cNvSpPr txBox="1"/>
          <p:nvPr/>
        </p:nvSpPr>
        <p:spPr>
          <a:xfrm>
            <a:off x="1023150" y="3507975"/>
            <a:ext cx="7097700" cy="13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lang="en" sz="2200">
                <a:solidFill>
                  <a:schemeClr val="dk1"/>
                </a:solidFill>
              </a:rPr>
              <a:t>Let's focus just on </a:t>
            </a:r>
            <a:r>
              <a:rPr lang="en" sz="2200">
                <a:solidFill>
                  <a:schemeClr val="dk1"/>
                </a:solidFill>
              </a:rPr>
              <a:t>feeble-mindedness, which Davenport describes as defective, abnormal, and inferior, and as presenting a "grave danger" to society.</a:t>
            </a:r>
            <a:endParaRPr sz="2200">
              <a:solidFill>
                <a:schemeClr val="dk1"/>
              </a:solidFill>
            </a:endParaRPr>
          </a:p>
        </p:txBody>
      </p:sp>
      <p:pic>
        <p:nvPicPr>
          <p:cNvPr id="178" name="Google Shape;178;p35" title="Nam-Family2-1912-CHSL.jpg"/>
          <p:cNvPicPr preferRelativeResize="0"/>
          <p:nvPr/>
        </p:nvPicPr>
        <p:blipFill rotWithShape="1">
          <a:blip r:embed="rId3">
            <a:alphaModFix/>
          </a:blip>
          <a:srcRect b="26824" l="23536" r="18676" t="7120"/>
          <a:stretch/>
        </p:blipFill>
        <p:spPr>
          <a:xfrm>
            <a:off x="387162" y="417675"/>
            <a:ext cx="1481215" cy="2929750"/>
          </a:xfrm>
          <a:prstGeom prst="rect">
            <a:avLst/>
          </a:prstGeom>
          <a:noFill/>
          <a:ln cap="flat" cmpd="sng" w="9525">
            <a:solidFill>
              <a:schemeClr val="dk1"/>
            </a:solidFill>
            <a:prstDash val="solid"/>
            <a:round/>
            <a:headEnd len="sm" w="sm" type="none"/>
            <a:tailEnd len="sm" w="sm" type="none"/>
          </a:ln>
        </p:spPr>
      </p:pic>
      <p:pic>
        <p:nvPicPr>
          <p:cNvPr id="179" name="Google Shape;179;p35" title="Nam-Family3-1912-CHSL.jpg"/>
          <p:cNvPicPr preferRelativeResize="0"/>
          <p:nvPr/>
        </p:nvPicPr>
        <p:blipFill rotWithShape="1">
          <a:blip r:embed="rId4">
            <a:alphaModFix/>
          </a:blip>
          <a:srcRect b="13736" l="20254" r="13445" t="13158"/>
          <a:stretch/>
        </p:blipFill>
        <p:spPr>
          <a:xfrm>
            <a:off x="2042387" y="408150"/>
            <a:ext cx="1556275" cy="2929740"/>
          </a:xfrm>
          <a:prstGeom prst="rect">
            <a:avLst/>
          </a:prstGeom>
          <a:noFill/>
          <a:ln cap="flat" cmpd="sng" w="10275">
            <a:solidFill>
              <a:schemeClr val="dk1"/>
            </a:solidFill>
            <a:prstDash val="solid"/>
            <a:round/>
            <a:headEnd len="sm" w="sm" type="none"/>
            <a:tailEnd len="sm" w="sm" type="none"/>
          </a:ln>
        </p:spPr>
      </p:pic>
      <p:pic>
        <p:nvPicPr>
          <p:cNvPr id="180" name="Google Shape;180;p35" title="Nam-Family-1912-CHSL.jpg"/>
          <p:cNvPicPr preferRelativeResize="0"/>
          <p:nvPr/>
        </p:nvPicPr>
        <p:blipFill rotWithShape="1">
          <a:blip r:embed="rId5">
            <a:alphaModFix/>
          </a:blip>
          <a:srcRect b="21683" l="4748" r="12946" t="8165"/>
          <a:stretch/>
        </p:blipFill>
        <p:spPr>
          <a:xfrm>
            <a:off x="3774550" y="417675"/>
            <a:ext cx="5026425" cy="29297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4" name="Shape 184"/>
        <p:cNvGrpSpPr/>
        <p:nvPr/>
      </p:nvGrpSpPr>
      <p:grpSpPr>
        <a:xfrm>
          <a:off x="0" y="0"/>
          <a:ext cx="0" cy="0"/>
          <a:chOff x="0" y="0"/>
          <a:chExt cx="0" cy="0"/>
        </a:xfrm>
      </p:grpSpPr>
      <p:sp>
        <p:nvSpPr>
          <p:cNvPr id="185" name="Google Shape;185;p36"/>
          <p:cNvSpPr txBox="1"/>
          <p:nvPr/>
        </p:nvSpPr>
        <p:spPr>
          <a:xfrm>
            <a:off x="771750" y="3732524"/>
            <a:ext cx="7780200" cy="125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lang="en" sz="2200">
                <a:solidFill>
                  <a:schemeClr val="dk1"/>
                </a:solidFill>
              </a:rPr>
              <a:t>Here, too, he uses a pedigree </a:t>
            </a:r>
            <a:r>
              <a:rPr lang="en" sz="2200">
                <a:solidFill>
                  <a:schemeClr val="dk1"/>
                </a:solidFill>
              </a:rPr>
              <a:t>– where </a:t>
            </a:r>
            <a:r>
              <a:rPr b="1" lang="en" sz="2200">
                <a:solidFill>
                  <a:schemeClr val="dk1"/>
                </a:solidFill>
              </a:rPr>
              <a:t>F</a:t>
            </a:r>
            <a:r>
              <a:rPr lang="en" sz="2200">
                <a:solidFill>
                  <a:schemeClr val="dk1"/>
                </a:solidFill>
              </a:rPr>
              <a:t> designates feeble-minded individuals – intending to show that the trait is genetic, although Davenport does not define the trait clearly.</a:t>
            </a:r>
            <a:endParaRPr sz="2200">
              <a:solidFill>
                <a:schemeClr val="dk1"/>
              </a:solidFill>
            </a:endParaRPr>
          </a:p>
        </p:txBody>
      </p:sp>
      <p:pic>
        <p:nvPicPr>
          <p:cNvPr id="186" name="Google Shape;186;p36" title="feebleminded-pedigree2.jpg"/>
          <p:cNvPicPr preferRelativeResize="0"/>
          <p:nvPr/>
        </p:nvPicPr>
        <p:blipFill>
          <a:blip r:embed="rId3">
            <a:alphaModFix/>
          </a:blip>
          <a:stretch>
            <a:fillRect/>
          </a:stretch>
        </p:blipFill>
        <p:spPr>
          <a:xfrm>
            <a:off x="2214772" y="273650"/>
            <a:ext cx="4714446" cy="3370575"/>
          </a:xfrm>
          <a:prstGeom prst="rect">
            <a:avLst/>
          </a:prstGeom>
          <a:noFill/>
          <a:ln cap="flat" cmpd="sng" w="19050">
            <a:solidFill>
              <a:schemeClr val="dk1"/>
            </a:solidFill>
            <a:prstDash val="solid"/>
            <a:round/>
            <a:headEnd len="sm" w="sm" type="none"/>
            <a:tailEnd len="sm" w="sm" type="none"/>
          </a:ln>
        </p:spPr>
      </p:pic>
      <p:pic>
        <p:nvPicPr>
          <p:cNvPr id="187" name="Google Shape;187;p36" title="Nam-Family2-1912-CHSL.jpg"/>
          <p:cNvPicPr preferRelativeResize="0"/>
          <p:nvPr/>
        </p:nvPicPr>
        <p:blipFill rotWithShape="1">
          <a:blip r:embed="rId4">
            <a:alphaModFix/>
          </a:blip>
          <a:srcRect b="26824" l="23536" r="18676" t="7120"/>
          <a:stretch/>
        </p:blipFill>
        <p:spPr>
          <a:xfrm>
            <a:off x="498987" y="284688"/>
            <a:ext cx="1481215" cy="2929750"/>
          </a:xfrm>
          <a:prstGeom prst="rect">
            <a:avLst/>
          </a:prstGeom>
          <a:noFill/>
          <a:ln cap="flat" cmpd="sng" w="9525">
            <a:solidFill>
              <a:schemeClr val="dk1"/>
            </a:solidFill>
            <a:prstDash val="solid"/>
            <a:round/>
            <a:headEnd len="sm" w="sm" type="none"/>
            <a:tailEnd len="sm" w="sm" type="none"/>
          </a:ln>
        </p:spPr>
      </p:pic>
      <p:pic>
        <p:nvPicPr>
          <p:cNvPr id="188" name="Google Shape;188;p36" title="Nam-Family3-1912-CHSL.jpg"/>
          <p:cNvPicPr preferRelativeResize="0"/>
          <p:nvPr/>
        </p:nvPicPr>
        <p:blipFill rotWithShape="1">
          <a:blip r:embed="rId5">
            <a:alphaModFix/>
          </a:blip>
          <a:srcRect b="13736" l="20254" r="13445" t="13158"/>
          <a:stretch/>
        </p:blipFill>
        <p:spPr>
          <a:xfrm>
            <a:off x="7163812" y="273650"/>
            <a:ext cx="1556275" cy="2929740"/>
          </a:xfrm>
          <a:prstGeom prst="rect">
            <a:avLst/>
          </a:prstGeom>
          <a:noFill/>
          <a:ln cap="flat" cmpd="sng" w="1027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2" name="Shape 192"/>
        <p:cNvGrpSpPr/>
        <p:nvPr/>
      </p:nvGrpSpPr>
      <p:grpSpPr>
        <a:xfrm>
          <a:off x="0" y="0"/>
          <a:ext cx="0" cy="0"/>
          <a:chOff x="0" y="0"/>
          <a:chExt cx="0" cy="0"/>
        </a:xfrm>
      </p:grpSpPr>
      <p:sp>
        <p:nvSpPr>
          <p:cNvPr id="193" name="Google Shape;193;p37"/>
          <p:cNvSpPr txBox="1"/>
          <p:nvPr/>
        </p:nvSpPr>
        <p:spPr>
          <a:xfrm>
            <a:off x="6435150" y="329432"/>
            <a:ext cx="2563200" cy="19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Here is another family, the Wolvertons, and their pedigree, presented by Henry Goddard.</a:t>
            </a:r>
            <a:endParaRPr sz="1900">
              <a:solidFill>
                <a:schemeClr val="dk1"/>
              </a:solidFill>
            </a:endParaRPr>
          </a:p>
          <a:p>
            <a:pPr indent="0" lvl="0" marL="0" rtl="0" algn="l">
              <a:spcBef>
                <a:spcPts val="0"/>
              </a:spcBef>
              <a:spcAft>
                <a:spcPts val="0"/>
              </a:spcAft>
              <a:buNone/>
            </a:pPr>
            <a:r>
              <a:t/>
            </a:r>
            <a:endParaRPr sz="2200">
              <a:solidFill>
                <a:schemeClr val="dk1"/>
              </a:solidFill>
            </a:endParaRPr>
          </a:p>
        </p:txBody>
      </p:sp>
      <p:pic>
        <p:nvPicPr>
          <p:cNvPr id="194" name="Google Shape;194;p37" title="Kallikak-grandchildren-1912.jpg"/>
          <p:cNvPicPr preferRelativeResize="0"/>
          <p:nvPr/>
        </p:nvPicPr>
        <p:blipFill rotWithShape="1">
          <a:blip r:embed="rId3">
            <a:alphaModFix/>
          </a:blip>
          <a:srcRect b="56111" l="15128" r="17304" t="10161"/>
          <a:stretch/>
        </p:blipFill>
        <p:spPr>
          <a:xfrm>
            <a:off x="119325" y="207550"/>
            <a:ext cx="2878826" cy="2151275"/>
          </a:xfrm>
          <a:prstGeom prst="rect">
            <a:avLst/>
          </a:prstGeom>
          <a:noFill/>
          <a:ln>
            <a:noFill/>
          </a:ln>
        </p:spPr>
      </p:pic>
      <p:pic>
        <p:nvPicPr>
          <p:cNvPr id="195" name="Google Shape;195;p37" title="Kallikak-1912.jpg"/>
          <p:cNvPicPr preferRelativeResize="0"/>
          <p:nvPr/>
        </p:nvPicPr>
        <p:blipFill rotWithShape="1">
          <a:blip r:embed="rId4">
            <a:alphaModFix/>
          </a:blip>
          <a:srcRect b="22531" l="32216" r="36193" t="9274"/>
          <a:stretch/>
        </p:blipFill>
        <p:spPr>
          <a:xfrm>
            <a:off x="119325" y="2499025"/>
            <a:ext cx="1668042" cy="2476950"/>
          </a:xfrm>
          <a:prstGeom prst="rect">
            <a:avLst/>
          </a:prstGeom>
          <a:noFill/>
          <a:ln>
            <a:noFill/>
          </a:ln>
        </p:spPr>
      </p:pic>
      <p:pic>
        <p:nvPicPr>
          <p:cNvPr id="196" name="Google Shape;196;p37" title="Kallikak-pedigree2-1912-Goddard-CSHL.jpg"/>
          <p:cNvPicPr preferRelativeResize="0"/>
          <p:nvPr/>
        </p:nvPicPr>
        <p:blipFill rotWithShape="1">
          <a:blip r:embed="rId5">
            <a:alphaModFix/>
          </a:blip>
          <a:srcRect b="31010" l="14379" r="10842" t="38890"/>
          <a:stretch/>
        </p:blipFill>
        <p:spPr>
          <a:xfrm>
            <a:off x="1926850" y="2541815"/>
            <a:ext cx="7071626" cy="2097250"/>
          </a:xfrm>
          <a:prstGeom prst="rect">
            <a:avLst/>
          </a:prstGeom>
          <a:noFill/>
          <a:ln>
            <a:noFill/>
          </a:ln>
        </p:spPr>
      </p:pic>
      <p:pic>
        <p:nvPicPr>
          <p:cNvPr id="197" name="Google Shape;197;p37" title="Kallikak-grandchildren-1912.jpg"/>
          <p:cNvPicPr preferRelativeResize="0"/>
          <p:nvPr/>
        </p:nvPicPr>
        <p:blipFill rotWithShape="1">
          <a:blip r:embed="rId3">
            <a:alphaModFix/>
          </a:blip>
          <a:srcRect b="17848" l="14167" r="16078" t="50992"/>
          <a:stretch/>
        </p:blipFill>
        <p:spPr>
          <a:xfrm>
            <a:off x="3132601" y="207550"/>
            <a:ext cx="3216883" cy="215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1" name="Shape 201"/>
        <p:cNvGrpSpPr/>
        <p:nvPr/>
      </p:nvGrpSpPr>
      <p:grpSpPr>
        <a:xfrm>
          <a:off x="0" y="0"/>
          <a:ext cx="0" cy="0"/>
          <a:chOff x="0" y="0"/>
          <a:chExt cx="0" cy="0"/>
        </a:xfrm>
      </p:grpSpPr>
      <p:pic>
        <p:nvPicPr>
          <p:cNvPr id="202" name="Google Shape;202;p38" title="feeblepedigree.jpg"/>
          <p:cNvPicPr preferRelativeResize="0"/>
          <p:nvPr/>
        </p:nvPicPr>
        <p:blipFill>
          <a:blip r:embed="rId3">
            <a:alphaModFix/>
          </a:blip>
          <a:stretch>
            <a:fillRect/>
          </a:stretch>
        </p:blipFill>
        <p:spPr>
          <a:xfrm>
            <a:off x="382700" y="2508700"/>
            <a:ext cx="3570375" cy="2426000"/>
          </a:xfrm>
          <a:prstGeom prst="rect">
            <a:avLst/>
          </a:prstGeom>
          <a:noFill/>
          <a:ln cap="flat" cmpd="sng" w="9875">
            <a:solidFill>
              <a:schemeClr val="dk1"/>
            </a:solidFill>
            <a:prstDash val="solid"/>
            <a:round/>
            <a:headEnd len="sm" w="sm" type="none"/>
            <a:tailEnd len="sm" w="sm" type="none"/>
          </a:ln>
        </p:spPr>
      </p:pic>
      <p:sp>
        <p:nvSpPr>
          <p:cNvPr id="203" name="Google Shape;203;p38"/>
          <p:cNvSpPr txBox="1"/>
          <p:nvPr/>
        </p:nvSpPr>
        <p:spPr>
          <a:xfrm>
            <a:off x="4132775" y="897450"/>
            <a:ext cx="4604400" cy="3003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lang="en" sz="2200">
                <a:solidFill>
                  <a:srgbClr val="990000"/>
                </a:solidFill>
              </a:rPr>
              <a:t>As a biologist at the time, how do you view Davenport's claims about the genetic basis for feeble-mindedness and other traits?</a:t>
            </a:r>
            <a:endParaRPr sz="2200">
              <a:solidFill>
                <a:srgbClr val="990000"/>
              </a:solidFill>
            </a:endParaRPr>
          </a:p>
          <a:p>
            <a:pPr indent="0" lvl="0" marL="457200" rtl="0" algn="l">
              <a:spcBef>
                <a:spcPts val="0"/>
              </a:spcBef>
              <a:spcAft>
                <a:spcPts val="0"/>
              </a:spcAft>
              <a:buNone/>
            </a:pPr>
            <a:r>
              <a:t/>
            </a:r>
            <a:endParaRPr sz="2200">
              <a:solidFill>
                <a:srgbClr val="990000"/>
              </a:solidFill>
            </a:endParaRPr>
          </a:p>
          <a:p>
            <a:pPr indent="-368300" lvl="0" marL="457200" rtl="0" algn="l">
              <a:spcBef>
                <a:spcPts val="0"/>
              </a:spcBef>
              <a:spcAft>
                <a:spcPts val="0"/>
              </a:spcAft>
              <a:buClr>
                <a:srgbClr val="990000"/>
              </a:buClr>
              <a:buSzPts val="2200"/>
              <a:buChar char="●"/>
            </a:pPr>
            <a:r>
              <a:rPr lang="en" sz="2200">
                <a:solidFill>
                  <a:srgbClr val="990000"/>
                </a:solidFill>
              </a:rPr>
              <a:t>How will you respond? </a:t>
            </a:r>
            <a:endParaRPr sz="2200">
              <a:solidFill>
                <a:srgbClr val="990000"/>
              </a:solidFill>
            </a:endParaRPr>
          </a:p>
          <a:p>
            <a:pPr indent="-368300" lvl="0" marL="457200" rtl="0" algn="l">
              <a:spcBef>
                <a:spcPts val="0"/>
              </a:spcBef>
              <a:spcAft>
                <a:spcPts val="0"/>
              </a:spcAft>
              <a:buClr>
                <a:srgbClr val="990000"/>
              </a:buClr>
              <a:buSzPts val="2200"/>
              <a:buChar char="●"/>
            </a:pPr>
            <a:r>
              <a:rPr lang="en" sz="2200">
                <a:solidFill>
                  <a:srgbClr val="990000"/>
                </a:solidFill>
              </a:rPr>
              <a:t>What actions will you take?</a:t>
            </a:r>
            <a:endParaRPr sz="2200">
              <a:solidFill>
                <a:srgbClr val="990000"/>
              </a:solidFill>
            </a:endParaRPr>
          </a:p>
        </p:txBody>
      </p:sp>
      <p:pic>
        <p:nvPicPr>
          <p:cNvPr id="204" name="Google Shape;204;p38"/>
          <p:cNvPicPr preferRelativeResize="0"/>
          <p:nvPr/>
        </p:nvPicPr>
        <p:blipFill>
          <a:blip r:embed="rId4">
            <a:alphaModFix/>
          </a:blip>
          <a:stretch>
            <a:fillRect/>
          </a:stretch>
        </p:blipFill>
        <p:spPr>
          <a:xfrm>
            <a:off x="382700" y="217125"/>
            <a:ext cx="3570375" cy="2148309"/>
          </a:xfrm>
          <a:prstGeom prst="rect">
            <a:avLst/>
          </a:prstGeom>
          <a:noFill/>
          <a:ln cap="flat" cmpd="sng" w="987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39"/>
          <p:cNvSpPr txBox="1"/>
          <p:nvPr/>
        </p:nvSpPr>
        <p:spPr>
          <a:xfrm>
            <a:off x="4424750" y="857241"/>
            <a:ext cx="4245900" cy="32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In 1912, Davenport presents his findings on "Heredity in Nervous Disease and its Social Bearings" at a meeting of the prestigious American Association for the Advancement of Science. His remarks are reprinted in the equally renowned </a:t>
            </a:r>
            <a:r>
              <a:rPr i="1" lang="en" sz="2200">
                <a:solidFill>
                  <a:schemeClr val="dk1"/>
                </a:solidFill>
              </a:rPr>
              <a:t>Journal of the American Medical Association.</a:t>
            </a:r>
            <a:endParaRPr i="1" sz="2200">
              <a:solidFill>
                <a:schemeClr val="dk1"/>
              </a:solidFill>
            </a:endParaRPr>
          </a:p>
          <a:p>
            <a:pPr indent="0" lvl="0" marL="0" rtl="0" algn="l">
              <a:spcBef>
                <a:spcPts val="0"/>
              </a:spcBef>
              <a:spcAft>
                <a:spcPts val="1000"/>
              </a:spcAft>
              <a:buNone/>
            </a:pPr>
            <a:r>
              <a:t/>
            </a:r>
            <a:endParaRPr sz="2200">
              <a:solidFill>
                <a:schemeClr val="dk1"/>
              </a:solidFill>
            </a:endParaRPr>
          </a:p>
        </p:txBody>
      </p:sp>
      <p:pic>
        <p:nvPicPr>
          <p:cNvPr id="210" name="Google Shape;210;p39" title="feeblepedigree.jpg"/>
          <p:cNvPicPr preferRelativeResize="0"/>
          <p:nvPr/>
        </p:nvPicPr>
        <p:blipFill>
          <a:blip r:embed="rId3">
            <a:alphaModFix/>
          </a:blip>
          <a:stretch>
            <a:fillRect/>
          </a:stretch>
        </p:blipFill>
        <p:spPr>
          <a:xfrm>
            <a:off x="382700" y="2508700"/>
            <a:ext cx="3570375" cy="2426000"/>
          </a:xfrm>
          <a:prstGeom prst="rect">
            <a:avLst/>
          </a:prstGeom>
          <a:noFill/>
          <a:ln cap="flat" cmpd="sng" w="9875">
            <a:solidFill>
              <a:schemeClr val="dk1"/>
            </a:solidFill>
            <a:prstDash val="solid"/>
            <a:round/>
            <a:headEnd len="sm" w="sm" type="none"/>
            <a:tailEnd len="sm" w="sm" type="none"/>
          </a:ln>
        </p:spPr>
      </p:pic>
      <p:pic>
        <p:nvPicPr>
          <p:cNvPr id="211" name="Google Shape;211;p39"/>
          <p:cNvPicPr preferRelativeResize="0"/>
          <p:nvPr/>
        </p:nvPicPr>
        <p:blipFill>
          <a:blip r:embed="rId4">
            <a:alphaModFix/>
          </a:blip>
          <a:stretch>
            <a:fillRect/>
          </a:stretch>
        </p:blipFill>
        <p:spPr>
          <a:xfrm>
            <a:off x="382700" y="217125"/>
            <a:ext cx="3570375" cy="2148309"/>
          </a:xfrm>
          <a:prstGeom prst="rect">
            <a:avLst/>
          </a:prstGeom>
          <a:noFill/>
          <a:ln cap="flat" cmpd="sng" w="987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5" name="Shape 215"/>
        <p:cNvGrpSpPr/>
        <p:nvPr/>
      </p:nvGrpSpPr>
      <p:grpSpPr>
        <a:xfrm>
          <a:off x="0" y="0"/>
          <a:ext cx="0" cy="0"/>
          <a:chOff x="0" y="0"/>
          <a:chExt cx="0" cy="0"/>
        </a:xfrm>
      </p:grpSpPr>
      <p:sp>
        <p:nvSpPr>
          <p:cNvPr id="216" name="Google Shape;216;p40"/>
          <p:cNvSpPr txBox="1"/>
          <p:nvPr/>
        </p:nvSpPr>
        <p:spPr>
          <a:xfrm>
            <a:off x="3605145" y="149487"/>
            <a:ext cx="5403600" cy="47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At the end of the presentation, Dr. Woods Hutchinson of New York concurs:</a:t>
            </a:r>
            <a:endParaRPr sz="2200">
              <a:solidFill>
                <a:schemeClr val="dk1"/>
              </a:solidFill>
            </a:endParaRPr>
          </a:p>
          <a:p>
            <a:pPr indent="0" lvl="0" marL="457200" rtl="0" algn="l">
              <a:spcBef>
                <a:spcPts val="1000"/>
              </a:spcBef>
              <a:spcAft>
                <a:spcPts val="0"/>
              </a:spcAft>
              <a:buNone/>
            </a:pPr>
            <a:r>
              <a:rPr i="1" lang="en" sz="2200">
                <a:solidFill>
                  <a:schemeClr val="dk1"/>
                </a:solidFill>
              </a:rPr>
              <a:t>As Dr. Davenport says, the more carefully these defectives are studied, the more the hereditary element comes out in them. ... the criminals, prostitutes, insane, epileptics, feeble-minded and inebriates</a:t>
            </a:r>
            <a:r>
              <a:rPr lang="en" sz="2200">
                <a:solidFill>
                  <a:schemeClr val="dk1"/>
                </a:solidFill>
              </a:rPr>
              <a:t>.</a:t>
            </a:r>
            <a:endParaRPr sz="2200">
              <a:solidFill>
                <a:schemeClr val="dk1"/>
              </a:solidFill>
            </a:endParaRPr>
          </a:p>
          <a:p>
            <a:pPr indent="0" lvl="0" marL="0" rtl="0" algn="l">
              <a:spcBef>
                <a:spcPts val="1000"/>
              </a:spcBef>
              <a:spcAft>
                <a:spcPts val="1000"/>
              </a:spcAft>
              <a:buNone/>
            </a:pPr>
            <a:r>
              <a:rPr lang="en" sz="2200">
                <a:solidFill>
                  <a:schemeClr val="dk1"/>
                </a:solidFill>
              </a:rPr>
              <a:t>He refers to his work with criminals in Indiana, his investigation of a notorious pair of labor activist saboteurs, and the study of feeble-minded at a school in Vineland, New Jersey. </a:t>
            </a:r>
            <a:endParaRPr sz="2200">
              <a:solidFill>
                <a:schemeClr val="dk1"/>
              </a:solidFill>
            </a:endParaRPr>
          </a:p>
        </p:txBody>
      </p:sp>
      <p:pic>
        <p:nvPicPr>
          <p:cNvPr id="217" name="Google Shape;217;p40" title="feeblepedigree.jpg"/>
          <p:cNvPicPr preferRelativeResize="0"/>
          <p:nvPr/>
        </p:nvPicPr>
        <p:blipFill>
          <a:blip r:embed="rId3">
            <a:alphaModFix/>
          </a:blip>
          <a:stretch>
            <a:fillRect/>
          </a:stretch>
        </p:blipFill>
        <p:spPr>
          <a:xfrm>
            <a:off x="281625" y="2485962"/>
            <a:ext cx="3222445" cy="2189588"/>
          </a:xfrm>
          <a:prstGeom prst="rect">
            <a:avLst/>
          </a:prstGeom>
          <a:noFill/>
          <a:ln cap="flat" cmpd="sng" w="8925">
            <a:solidFill>
              <a:schemeClr val="dk1"/>
            </a:solidFill>
            <a:prstDash val="solid"/>
            <a:round/>
            <a:headEnd len="sm" w="sm" type="none"/>
            <a:tailEnd len="sm" w="sm" type="none"/>
          </a:ln>
        </p:spPr>
      </p:pic>
      <p:pic>
        <p:nvPicPr>
          <p:cNvPr id="218" name="Google Shape;218;p40"/>
          <p:cNvPicPr preferRelativeResize="0"/>
          <p:nvPr/>
        </p:nvPicPr>
        <p:blipFill>
          <a:blip r:embed="rId4">
            <a:alphaModFix/>
          </a:blip>
          <a:stretch>
            <a:fillRect/>
          </a:stretch>
        </p:blipFill>
        <p:spPr>
          <a:xfrm>
            <a:off x="281625" y="417699"/>
            <a:ext cx="3222447" cy="1938958"/>
          </a:xfrm>
          <a:prstGeom prst="rect">
            <a:avLst/>
          </a:prstGeom>
          <a:noFill/>
          <a:ln cap="flat" cmpd="sng" w="89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p41"/>
          <p:cNvSpPr txBox="1"/>
          <p:nvPr/>
        </p:nvSpPr>
        <p:spPr>
          <a:xfrm>
            <a:off x="3773400" y="307750"/>
            <a:ext cx="5272800" cy="44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Other attendees agre</a:t>
            </a:r>
            <a:r>
              <a:rPr lang="en" sz="2200">
                <a:solidFill>
                  <a:schemeClr val="dk1"/>
                </a:solidFill>
              </a:rPr>
              <a:t>e.</a:t>
            </a:r>
            <a:endParaRPr sz="2200">
              <a:solidFill>
                <a:schemeClr val="dk1"/>
              </a:solidFill>
            </a:endParaRPr>
          </a:p>
          <a:p>
            <a:pPr indent="0" lvl="0" marL="0" rtl="0" algn="l">
              <a:spcBef>
                <a:spcPts val="1000"/>
              </a:spcBef>
              <a:spcAft>
                <a:spcPts val="0"/>
              </a:spcAft>
              <a:buNone/>
            </a:pPr>
            <a:r>
              <a:rPr lang="en" sz="2200">
                <a:solidFill>
                  <a:schemeClr val="dk1"/>
                </a:solidFill>
              </a:rPr>
              <a:t>A reporter documents approving </a:t>
            </a:r>
            <a:r>
              <a:rPr lang="en" sz="2200">
                <a:solidFill>
                  <a:schemeClr val="dk1"/>
                </a:solidFill>
              </a:rPr>
              <a:t>comments from:</a:t>
            </a:r>
            <a:endParaRPr sz="2200">
              <a:solidFill>
                <a:schemeClr val="dk1"/>
              </a:solidFill>
            </a:endParaRPr>
          </a:p>
          <a:p>
            <a:pPr indent="0" lvl="0" marL="0" rtl="0" algn="l">
              <a:spcBef>
                <a:spcPts val="1000"/>
              </a:spcBef>
              <a:spcAft>
                <a:spcPts val="0"/>
              </a:spcAft>
              <a:buNone/>
            </a:pPr>
            <a:r>
              <a:rPr lang="en" sz="1800">
                <a:solidFill>
                  <a:schemeClr val="dk1"/>
                </a:solidFill>
              </a:rPr>
              <a:t>Dr. L. Pierce Clark of New York, </a:t>
            </a:r>
            <a:endParaRPr sz="1800">
              <a:solidFill>
                <a:schemeClr val="dk1"/>
              </a:solidFill>
            </a:endParaRPr>
          </a:p>
          <a:p>
            <a:pPr indent="0" lvl="0" marL="0" rtl="0" algn="l">
              <a:spcBef>
                <a:spcPts val="0"/>
              </a:spcBef>
              <a:spcAft>
                <a:spcPts val="0"/>
              </a:spcAft>
              <a:buNone/>
            </a:pPr>
            <a:r>
              <a:rPr lang="en" sz="1800">
                <a:solidFill>
                  <a:schemeClr val="dk1"/>
                </a:solidFill>
              </a:rPr>
              <a:t>Dr. William W. Graves of St. Louis, </a:t>
            </a:r>
            <a:endParaRPr sz="1800">
              <a:solidFill>
                <a:schemeClr val="dk1"/>
              </a:solidFill>
            </a:endParaRPr>
          </a:p>
          <a:p>
            <a:pPr indent="0" lvl="0" marL="0" rtl="0" algn="l">
              <a:spcBef>
                <a:spcPts val="0"/>
              </a:spcBef>
              <a:spcAft>
                <a:spcPts val="0"/>
              </a:spcAft>
              <a:buNone/>
            </a:pPr>
            <a:r>
              <a:rPr lang="en" sz="1800">
                <a:solidFill>
                  <a:schemeClr val="dk1"/>
                </a:solidFill>
              </a:rPr>
              <a:t>Dr. E.E. Southard of Cambridge, Mass.,</a:t>
            </a:r>
            <a:endParaRPr sz="1800">
              <a:solidFill>
                <a:schemeClr val="dk1"/>
              </a:solidFill>
            </a:endParaRPr>
          </a:p>
          <a:p>
            <a:pPr indent="0" lvl="0" marL="0" rtl="0" algn="l">
              <a:spcBef>
                <a:spcPts val="0"/>
              </a:spcBef>
              <a:spcAft>
                <a:spcPts val="0"/>
              </a:spcAft>
              <a:buNone/>
            </a:pPr>
            <a:r>
              <a:rPr lang="en" sz="1800">
                <a:solidFill>
                  <a:schemeClr val="dk1"/>
                </a:solidFill>
              </a:rPr>
              <a:t>Dr. Tom A. Williams of Washington, D.C.,</a:t>
            </a:r>
            <a:endParaRPr sz="1800">
              <a:solidFill>
                <a:schemeClr val="dk1"/>
              </a:solidFill>
            </a:endParaRPr>
          </a:p>
          <a:p>
            <a:pPr indent="0" lvl="0" marL="0" rtl="0" algn="l">
              <a:spcBef>
                <a:spcPts val="0"/>
              </a:spcBef>
              <a:spcAft>
                <a:spcPts val="0"/>
              </a:spcAft>
              <a:buNone/>
            </a:pPr>
            <a:r>
              <a:rPr lang="en" sz="1800">
                <a:solidFill>
                  <a:schemeClr val="dk1"/>
                </a:solidFill>
              </a:rPr>
              <a:t>Dr. Warren Calvin, of Fort Wayne, Indiana</a:t>
            </a:r>
            <a:endParaRPr sz="1800">
              <a:solidFill>
                <a:schemeClr val="dk1"/>
              </a:solidFill>
            </a:endParaRPr>
          </a:p>
          <a:p>
            <a:pPr indent="0" lvl="0" marL="0" rtl="0" algn="l">
              <a:spcBef>
                <a:spcPts val="0"/>
              </a:spcBef>
              <a:spcAft>
                <a:spcPts val="0"/>
              </a:spcAft>
              <a:buNone/>
            </a:pPr>
            <a:r>
              <a:rPr lang="en" sz="1800">
                <a:solidFill>
                  <a:schemeClr val="dk1"/>
                </a:solidFill>
              </a:rPr>
              <a:t>Dr. L. Grover Burnett of Kansas City, Missouri</a:t>
            </a:r>
            <a:endParaRPr sz="1800">
              <a:solidFill>
                <a:schemeClr val="dk1"/>
              </a:solidFill>
            </a:endParaRPr>
          </a:p>
          <a:p>
            <a:pPr indent="0" lvl="0" marL="0" rtl="0" algn="l">
              <a:spcBef>
                <a:spcPts val="1000"/>
              </a:spcBef>
              <a:spcAft>
                <a:spcPts val="0"/>
              </a:spcAft>
              <a:buNone/>
            </a:pPr>
            <a:r>
              <a:rPr lang="en" sz="2200">
                <a:solidFill>
                  <a:schemeClr val="dk1"/>
                </a:solidFill>
              </a:rPr>
              <a:t>They all endorse Davenport's views on feeble-mindedness as firmly grounded in personal experience and scientific data.</a:t>
            </a:r>
            <a:endParaRPr sz="2200">
              <a:solidFill>
                <a:schemeClr val="dk1"/>
              </a:solidFill>
            </a:endParaRPr>
          </a:p>
        </p:txBody>
      </p:sp>
      <p:pic>
        <p:nvPicPr>
          <p:cNvPr id="224" name="Google Shape;224;p41" title="feeblepedigree.jpg"/>
          <p:cNvPicPr preferRelativeResize="0"/>
          <p:nvPr/>
        </p:nvPicPr>
        <p:blipFill>
          <a:blip r:embed="rId3">
            <a:alphaModFix/>
          </a:blip>
          <a:stretch>
            <a:fillRect/>
          </a:stretch>
        </p:blipFill>
        <p:spPr>
          <a:xfrm>
            <a:off x="281625" y="2485962"/>
            <a:ext cx="3222445" cy="2189588"/>
          </a:xfrm>
          <a:prstGeom prst="rect">
            <a:avLst/>
          </a:prstGeom>
          <a:noFill/>
          <a:ln cap="flat" cmpd="sng" w="8925">
            <a:solidFill>
              <a:schemeClr val="dk1"/>
            </a:solidFill>
            <a:prstDash val="solid"/>
            <a:round/>
            <a:headEnd len="sm" w="sm" type="none"/>
            <a:tailEnd len="sm" w="sm" type="none"/>
          </a:ln>
        </p:spPr>
      </p:pic>
      <p:pic>
        <p:nvPicPr>
          <p:cNvPr id="225" name="Google Shape;225;p41"/>
          <p:cNvPicPr preferRelativeResize="0"/>
          <p:nvPr/>
        </p:nvPicPr>
        <p:blipFill>
          <a:blip r:embed="rId4">
            <a:alphaModFix/>
          </a:blip>
          <a:stretch>
            <a:fillRect/>
          </a:stretch>
        </p:blipFill>
        <p:spPr>
          <a:xfrm>
            <a:off x="281625" y="417699"/>
            <a:ext cx="3222447" cy="1938958"/>
          </a:xfrm>
          <a:prstGeom prst="rect">
            <a:avLst/>
          </a:prstGeom>
          <a:noFill/>
          <a:ln cap="flat" cmpd="sng" w="8925">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9" name="Shape 229"/>
        <p:cNvGrpSpPr/>
        <p:nvPr/>
      </p:nvGrpSpPr>
      <p:grpSpPr>
        <a:xfrm>
          <a:off x="0" y="0"/>
          <a:ext cx="0" cy="0"/>
          <a:chOff x="0" y="0"/>
          <a:chExt cx="0" cy="0"/>
        </a:xfrm>
      </p:grpSpPr>
      <p:sp>
        <p:nvSpPr>
          <p:cNvPr id="230" name="Google Shape;230;p42"/>
          <p:cNvSpPr txBox="1"/>
          <p:nvPr/>
        </p:nvSpPr>
        <p:spPr>
          <a:xfrm>
            <a:off x="2961750" y="183375"/>
            <a:ext cx="6013800" cy="47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On the other hand, </a:t>
            </a:r>
            <a:r>
              <a:rPr lang="en" sz="2200">
                <a:solidFill>
                  <a:schemeClr val="dk1"/>
                </a:solidFill>
              </a:rPr>
              <a:t>geneticist Thomas Hunt Morgan noted later:</a:t>
            </a:r>
            <a:endParaRPr sz="2200">
              <a:solidFill>
                <a:schemeClr val="dk1"/>
              </a:solidFill>
            </a:endParaRPr>
          </a:p>
          <a:p>
            <a:pPr indent="0" lvl="0" marL="457200" rtl="0" algn="l">
              <a:spcBef>
                <a:spcPts val="1000"/>
              </a:spcBef>
              <a:spcAft>
                <a:spcPts val="0"/>
              </a:spcAft>
              <a:buNone/>
            </a:pPr>
            <a:r>
              <a:rPr i="1" lang="en" sz="2200">
                <a:solidFill>
                  <a:schemeClr val="dk1"/>
                </a:solidFill>
              </a:rPr>
              <a:t>Family pedigrees in which an unusual number of individuals [mentally] below par are present undoubtedly give the impression that something is inherited, but until all the social conditions surrounding the childhood of the individual are examined and given proper weight, serious doubts will arise as to what form of inheritances is producing the results. It is quite probable that there are extraneous factors involved in such pedigrees.</a:t>
            </a:r>
            <a:endParaRPr sz="2200">
              <a:solidFill>
                <a:schemeClr val="dk1"/>
              </a:solidFill>
            </a:endParaRPr>
          </a:p>
        </p:txBody>
      </p:sp>
      <p:sp>
        <p:nvSpPr>
          <p:cNvPr id="231" name="Google Shape;231;p42"/>
          <p:cNvSpPr txBox="1"/>
          <p:nvPr/>
        </p:nvSpPr>
        <p:spPr>
          <a:xfrm>
            <a:off x="126150" y="4738575"/>
            <a:ext cx="2920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Morgan, </a:t>
            </a:r>
            <a:r>
              <a:rPr i="1" lang="en" sz="1000">
                <a:solidFill>
                  <a:schemeClr val="dk2"/>
                </a:solidFill>
              </a:rPr>
              <a:t>Evolution and Genetics</a:t>
            </a:r>
            <a:r>
              <a:rPr lang="en" sz="1000">
                <a:solidFill>
                  <a:schemeClr val="dk2"/>
                </a:solidFill>
              </a:rPr>
              <a:t>.(1925, p.201)</a:t>
            </a:r>
            <a:endParaRPr sz="1000">
              <a:solidFill>
                <a:schemeClr val="dk2"/>
              </a:solidFill>
            </a:endParaRPr>
          </a:p>
        </p:txBody>
      </p:sp>
      <p:pic>
        <p:nvPicPr>
          <p:cNvPr id="232" name="Google Shape;232;p42" title="Morgan-1920-by-Huettner-fromMBL.jpg">
            <a:hlinkClick r:id="rId3"/>
          </p:cNvPr>
          <p:cNvPicPr preferRelativeResize="0"/>
          <p:nvPr/>
        </p:nvPicPr>
        <p:blipFill>
          <a:blip r:embed="rId4">
            <a:alphaModFix/>
          </a:blip>
          <a:stretch>
            <a:fillRect/>
          </a:stretch>
        </p:blipFill>
        <p:spPr>
          <a:xfrm>
            <a:off x="175000" y="321975"/>
            <a:ext cx="2710075" cy="35818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6" name="Shape 236"/>
        <p:cNvGrpSpPr/>
        <p:nvPr/>
      </p:nvGrpSpPr>
      <p:grpSpPr>
        <a:xfrm>
          <a:off x="0" y="0"/>
          <a:ext cx="0" cy="0"/>
          <a:chOff x="0" y="0"/>
          <a:chExt cx="0" cy="0"/>
        </a:xfrm>
      </p:grpSpPr>
      <p:sp>
        <p:nvSpPr>
          <p:cNvPr id="237" name="Google Shape;237;p43"/>
          <p:cNvSpPr txBox="1"/>
          <p:nvPr/>
        </p:nvSpPr>
        <p:spPr>
          <a:xfrm>
            <a:off x="294275" y="221775"/>
            <a:ext cx="8214300" cy="234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British geneticist David Heron observes that the mental ability of ancestors has often been attributed without evidence. </a:t>
            </a:r>
            <a:endParaRPr sz="2200">
              <a:solidFill>
                <a:schemeClr val="dk1"/>
              </a:solidFill>
            </a:endParaRPr>
          </a:p>
          <a:p>
            <a:pPr indent="0" lvl="0" marL="0" rtl="0" algn="l">
              <a:spcBef>
                <a:spcPts val="1000"/>
              </a:spcBef>
              <a:spcAft>
                <a:spcPts val="0"/>
              </a:spcAft>
              <a:buNone/>
            </a:pPr>
            <a:r>
              <a:rPr lang="en" sz="2200">
                <a:solidFill>
                  <a:schemeClr val="dk1"/>
                </a:solidFill>
              </a:rPr>
              <a:t>He also criticizes the data collection, noting that field workers were</a:t>
            </a:r>
            <a:r>
              <a:rPr lang="en" sz="2200">
                <a:solidFill>
                  <a:schemeClr val="dk1"/>
                </a:solidFill>
              </a:rPr>
              <a:t> </a:t>
            </a:r>
            <a:r>
              <a:rPr lang="en" sz="2200">
                <a:solidFill>
                  <a:schemeClr val="dk1"/>
                </a:solidFill>
              </a:rPr>
              <a:t>specifically instructed to search for instances that confirmed Mendelian patterns and to not record others. Namely, they “cherry-picked” an unrepresentative sample.</a:t>
            </a:r>
            <a:endParaRPr sz="2200">
              <a:solidFill>
                <a:schemeClr val="dk1"/>
              </a:solidFill>
            </a:endParaRPr>
          </a:p>
        </p:txBody>
      </p:sp>
      <p:pic>
        <p:nvPicPr>
          <p:cNvPr id="238" name="Google Shape;238;p43" title="ERO-Field-Worker-Training-1913-CSHL-edu.jpg"/>
          <p:cNvPicPr preferRelativeResize="0"/>
          <p:nvPr/>
        </p:nvPicPr>
        <p:blipFill rotWithShape="1">
          <a:blip r:embed="rId3">
            <a:alphaModFix/>
          </a:blip>
          <a:srcRect b="8158" l="0" r="0" t="48351"/>
          <a:stretch/>
        </p:blipFill>
        <p:spPr>
          <a:xfrm>
            <a:off x="1976150" y="2683100"/>
            <a:ext cx="6841275" cy="2195976"/>
          </a:xfrm>
          <a:prstGeom prst="rect">
            <a:avLst/>
          </a:prstGeom>
          <a:noFill/>
          <a:ln cap="flat" cmpd="sng" w="9525">
            <a:solidFill>
              <a:schemeClr val="dk1"/>
            </a:solidFill>
            <a:prstDash val="solid"/>
            <a:round/>
            <a:headEnd len="sm" w="sm" type="none"/>
            <a:tailEnd len="sm" w="sm" type="none"/>
          </a:ln>
        </p:spPr>
      </p:pic>
      <p:sp>
        <p:nvSpPr>
          <p:cNvPr id="239" name="Google Shape;239;p43"/>
          <p:cNvSpPr txBox="1"/>
          <p:nvPr/>
        </p:nvSpPr>
        <p:spPr>
          <a:xfrm>
            <a:off x="191917" y="4490961"/>
            <a:ext cx="1765800" cy="6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training field workers for</a:t>
            </a:r>
            <a:endParaRPr sz="1000">
              <a:solidFill>
                <a:schemeClr val="dk2"/>
              </a:solidFill>
            </a:endParaRPr>
          </a:p>
          <a:p>
            <a:pPr indent="0" lvl="0" marL="0" rtl="0" algn="l">
              <a:spcBef>
                <a:spcPts val="0"/>
              </a:spcBef>
              <a:spcAft>
                <a:spcPts val="0"/>
              </a:spcAft>
              <a:buNone/>
            </a:pPr>
            <a:r>
              <a:rPr lang="en" sz="1000">
                <a:solidFill>
                  <a:schemeClr val="dk2"/>
                </a:solidFill>
              </a:rPr>
              <a:t>the Eugenics Record Office</a:t>
            </a:r>
            <a:endParaRPr sz="1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9" name="Shape 109"/>
        <p:cNvGrpSpPr/>
        <p:nvPr/>
      </p:nvGrpSpPr>
      <p:grpSpPr>
        <a:xfrm>
          <a:off x="0" y="0"/>
          <a:ext cx="0" cy="0"/>
          <a:chOff x="0" y="0"/>
          <a:chExt cx="0" cy="0"/>
        </a:xfrm>
      </p:grpSpPr>
      <p:sp>
        <p:nvSpPr>
          <p:cNvPr id="110" name="Google Shape;110;p26"/>
          <p:cNvSpPr txBox="1"/>
          <p:nvPr/>
        </p:nvSpPr>
        <p:spPr>
          <a:xfrm>
            <a:off x="2591756" y="1104616"/>
            <a:ext cx="3255300" cy="39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Meet Charles Davenport — a respected and enterprising biologist, described in a 1907 newspaper article as a "man of mystery," who hopes to decipher "the destiny of man" by studying the genetics of hens, cats, rabbits and guinea pigs.</a:t>
            </a:r>
            <a:endParaRPr sz="2200">
              <a:solidFill>
                <a:schemeClr val="dk1"/>
              </a:solidFill>
            </a:endParaRPr>
          </a:p>
        </p:txBody>
      </p:sp>
      <p:pic>
        <p:nvPicPr>
          <p:cNvPr id="111" name="Google Shape;111;p26" title="The-World-Magazine-article-on-Charles-Davenport-1907-CSHL.jpg"/>
          <p:cNvPicPr preferRelativeResize="0"/>
          <p:nvPr/>
        </p:nvPicPr>
        <p:blipFill>
          <a:blip r:embed="rId3">
            <a:alphaModFix/>
          </a:blip>
          <a:stretch>
            <a:fillRect/>
          </a:stretch>
        </p:blipFill>
        <p:spPr>
          <a:xfrm>
            <a:off x="5934846" y="184388"/>
            <a:ext cx="3059725" cy="3511175"/>
          </a:xfrm>
          <a:prstGeom prst="rect">
            <a:avLst/>
          </a:prstGeom>
          <a:noFill/>
          <a:ln>
            <a:noFill/>
          </a:ln>
        </p:spPr>
      </p:pic>
      <p:pic>
        <p:nvPicPr>
          <p:cNvPr id="112" name="Google Shape;112;p26" title="Davenport-c1900-CSHL-edu.jpg"/>
          <p:cNvPicPr preferRelativeResize="0"/>
          <p:nvPr/>
        </p:nvPicPr>
        <p:blipFill rotWithShape="1">
          <a:blip r:embed="rId4">
            <a:alphaModFix/>
          </a:blip>
          <a:srcRect b="32010" l="23424" r="24007" t="13017"/>
          <a:stretch/>
        </p:blipFill>
        <p:spPr>
          <a:xfrm>
            <a:off x="179131" y="203579"/>
            <a:ext cx="2272375" cy="33704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3" name="Shape 243"/>
        <p:cNvGrpSpPr/>
        <p:nvPr/>
      </p:nvGrpSpPr>
      <p:grpSpPr>
        <a:xfrm>
          <a:off x="0" y="0"/>
          <a:ext cx="0" cy="0"/>
          <a:chOff x="0" y="0"/>
          <a:chExt cx="0" cy="0"/>
        </a:xfrm>
      </p:grpSpPr>
      <p:sp>
        <p:nvSpPr>
          <p:cNvPr id="244" name="Google Shape;244;p44"/>
          <p:cNvSpPr txBox="1"/>
          <p:nvPr/>
        </p:nvSpPr>
        <p:spPr>
          <a:xfrm>
            <a:off x="4200150" y="1086275"/>
            <a:ext cx="4492200" cy="2704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lang="en" sz="2200">
                <a:solidFill>
                  <a:srgbClr val="990000"/>
                </a:solidFill>
              </a:rPr>
              <a:t>As a fellow biologist – or as a citizen hearing these reports – how should you interpret this disagreement among apparent experts about the genetics of feeble-mindedness?</a:t>
            </a:r>
            <a:r>
              <a:rPr lang="en" sz="2200">
                <a:solidFill>
                  <a:srgbClr val="990000"/>
                </a:solidFill>
              </a:rPr>
              <a:t> </a:t>
            </a:r>
            <a:endParaRPr sz="2200">
              <a:solidFill>
                <a:srgbClr val="990000"/>
              </a:solidFill>
            </a:endParaRPr>
          </a:p>
          <a:p>
            <a:pPr indent="-368300" lvl="0" marL="457200" rtl="0" algn="l">
              <a:spcBef>
                <a:spcPts val="0"/>
              </a:spcBef>
              <a:spcAft>
                <a:spcPts val="0"/>
              </a:spcAft>
              <a:buClr>
                <a:srgbClr val="990000"/>
              </a:buClr>
              <a:buSzPts val="2200"/>
              <a:buChar char="●"/>
            </a:pPr>
            <a:r>
              <a:rPr lang="en" sz="2200">
                <a:solidFill>
                  <a:srgbClr val="990000"/>
                </a:solidFill>
              </a:rPr>
              <a:t>What justifies your view?</a:t>
            </a:r>
            <a:endParaRPr sz="2200">
              <a:solidFill>
                <a:srgbClr val="990000"/>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p:txBody>
      </p:sp>
      <p:pic>
        <p:nvPicPr>
          <p:cNvPr id="245" name="Google Shape;245;p44" title="feeblepedigree.jpg"/>
          <p:cNvPicPr preferRelativeResize="0"/>
          <p:nvPr/>
        </p:nvPicPr>
        <p:blipFill>
          <a:blip r:embed="rId3">
            <a:alphaModFix/>
          </a:blip>
          <a:stretch>
            <a:fillRect/>
          </a:stretch>
        </p:blipFill>
        <p:spPr>
          <a:xfrm>
            <a:off x="517464" y="2508700"/>
            <a:ext cx="3570375" cy="2426000"/>
          </a:xfrm>
          <a:prstGeom prst="rect">
            <a:avLst/>
          </a:prstGeom>
          <a:noFill/>
          <a:ln cap="flat" cmpd="sng" w="9875">
            <a:solidFill>
              <a:schemeClr val="dk1"/>
            </a:solidFill>
            <a:prstDash val="solid"/>
            <a:round/>
            <a:headEnd len="sm" w="sm" type="none"/>
            <a:tailEnd len="sm" w="sm" type="none"/>
          </a:ln>
        </p:spPr>
      </p:pic>
      <p:pic>
        <p:nvPicPr>
          <p:cNvPr id="246" name="Google Shape;246;p44"/>
          <p:cNvPicPr preferRelativeResize="0"/>
          <p:nvPr/>
        </p:nvPicPr>
        <p:blipFill>
          <a:blip r:embed="rId4">
            <a:alphaModFix/>
          </a:blip>
          <a:stretch>
            <a:fillRect/>
          </a:stretch>
        </p:blipFill>
        <p:spPr>
          <a:xfrm>
            <a:off x="517464" y="217125"/>
            <a:ext cx="3570375" cy="2148309"/>
          </a:xfrm>
          <a:prstGeom prst="rect">
            <a:avLst/>
          </a:prstGeom>
          <a:noFill/>
          <a:ln cap="flat" cmpd="sng" w="987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0" name="Shape 250"/>
        <p:cNvGrpSpPr/>
        <p:nvPr/>
      </p:nvGrpSpPr>
      <p:grpSpPr>
        <a:xfrm>
          <a:off x="0" y="0"/>
          <a:ext cx="0" cy="0"/>
          <a:chOff x="0" y="0"/>
          <a:chExt cx="0" cy="0"/>
        </a:xfrm>
      </p:grpSpPr>
      <p:sp>
        <p:nvSpPr>
          <p:cNvPr id="251" name="Google Shape;251;p45"/>
          <p:cNvSpPr txBox="1"/>
          <p:nvPr/>
        </p:nvSpPr>
        <p:spPr>
          <a:xfrm>
            <a:off x="3638625" y="320750"/>
            <a:ext cx="5280900" cy="403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Harry Laughlin, Davenport's associate and Superintendent at the Eugenics Record Office, promotes the eugenics cause politically, although he is not trained as a scientist.</a:t>
            </a:r>
            <a:endParaRPr sz="2200">
              <a:solidFill>
                <a:schemeClr val="dk1"/>
              </a:solidFill>
            </a:endParaRPr>
          </a:p>
          <a:p>
            <a:pPr indent="0" lvl="0" marL="0" rtl="0" algn="l">
              <a:spcBef>
                <a:spcPts val="1000"/>
              </a:spcBef>
              <a:spcAft>
                <a:spcPts val="0"/>
              </a:spcAft>
              <a:buNone/>
            </a:pPr>
            <a:r>
              <a:rPr lang="en" sz="2200">
                <a:solidFill>
                  <a:schemeClr val="dk1"/>
                </a:solidFill>
              </a:rPr>
              <a:t>In 1922, he is appointed as an "expert eugenics agent" to Congress. He helps assemble legislation to limit immigration based on characterizing the </a:t>
            </a:r>
            <a:r>
              <a:rPr lang="en" sz="2200">
                <a:solidFill>
                  <a:schemeClr val="dk1"/>
                </a:solidFill>
              </a:rPr>
              <a:t>undesirable </a:t>
            </a:r>
            <a:r>
              <a:rPr lang="en" sz="2200">
                <a:solidFill>
                  <a:schemeClr val="dk1"/>
                </a:solidFill>
              </a:rPr>
              <a:t>genetic make-up of various nationalities, especially Eastern Europeans.</a:t>
            </a:r>
            <a:endParaRPr sz="2200">
              <a:solidFill>
                <a:schemeClr val="dk1"/>
              </a:solidFill>
            </a:endParaRPr>
          </a:p>
        </p:txBody>
      </p:sp>
      <p:pic>
        <p:nvPicPr>
          <p:cNvPr id="252" name="Google Shape;252;p45" title="1225-Harry-Laughlin-and-Charles-Davenport-ERO-1913-CSHL.jpg"/>
          <p:cNvPicPr preferRelativeResize="0"/>
          <p:nvPr/>
        </p:nvPicPr>
        <p:blipFill rotWithShape="1">
          <a:blip r:embed="rId3">
            <a:alphaModFix/>
          </a:blip>
          <a:srcRect b="21983" l="13606" r="26243" t="14701"/>
          <a:stretch/>
        </p:blipFill>
        <p:spPr>
          <a:xfrm>
            <a:off x="324375" y="320750"/>
            <a:ext cx="2921200" cy="4527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6" name="Shape 256"/>
        <p:cNvGrpSpPr/>
        <p:nvPr/>
      </p:nvGrpSpPr>
      <p:grpSpPr>
        <a:xfrm>
          <a:off x="0" y="0"/>
          <a:ext cx="0" cy="0"/>
          <a:chOff x="0" y="0"/>
          <a:chExt cx="0" cy="0"/>
        </a:xfrm>
      </p:grpSpPr>
      <p:sp>
        <p:nvSpPr>
          <p:cNvPr id="257" name="Google Shape;257;p46"/>
          <p:cNvSpPr txBox="1"/>
          <p:nvPr/>
        </p:nvSpPr>
        <p:spPr>
          <a:xfrm>
            <a:off x="620825" y="3499338"/>
            <a:ext cx="8297400" cy="14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 sz="2200">
                <a:solidFill>
                  <a:schemeClr val="dk1"/>
                </a:solidFill>
              </a:rPr>
              <a:t>Laughlin surveys recent immigrants and presents their </a:t>
            </a:r>
            <a:r>
              <a:rPr lang="en" sz="2200">
                <a:solidFill>
                  <a:schemeClr val="dk1"/>
                </a:solidFill>
              </a:rPr>
              <a:t>levels of "social inadequacy" – including crime, dependency, epilepsy, and tuberculosis – based on </a:t>
            </a:r>
            <a:r>
              <a:rPr lang="en" sz="2200">
                <a:solidFill>
                  <a:schemeClr val="dk1"/>
                </a:solidFill>
              </a:rPr>
              <a:t>national origin, with high levels from new Slavic and Jewish immigrant populations.</a:t>
            </a:r>
            <a:endParaRPr sz="2200">
              <a:solidFill>
                <a:schemeClr val="dk1"/>
              </a:solidFill>
            </a:endParaRPr>
          </a:p>
        </p:txBody>
      </p:sp>
      <p:pic>
        <p:nvPicPr>
          <p:cNvPr id="258" name="Google Shape;258;p46" title="Laughlin-testimony-crime1922.jpg"/>
          <p:cNvPicPr preferRelativeResize="0"/>
          <p:nvPr/>
        </p:nvPicPr>
        <p:blipFill>
          <a:blip r:embed="rId3">
            <a:alphaModFix/>
          </a:blip>
          <a:stretch>
            <a:fillRect/>
          </a:stretch>
        </p:blipFill>
        <p:spPr>
          <a:xfrm>
            <a:off x="695930" y="287145"/>
            <a:ext cx="2379774" cy="3184025"/>
          </a:xfrm>
          <a:prstGeom prst="rect">
            <a:avLst/>
          </a:prstGeom>
          <a:noFill/>
          <a:ln>
            <a:noFill/>
          </a:ln>
        </p:spPr>
      </p:pic>
      <p:pic>
        <p:nvPicPr>
          <p:cNvPr id="259" name="Google Shape;259;p46" title="Laughlin-testimony-dependency1922.jpg"/>
          <p:cNvPicPr preferRelativeResize="0"/>
          <p:nvPr/>
        </p:nvPicPr>
        <p:blipFill>
          <a:blip r:embed="rId4">
            <a:alphaModFix/>
          </a:blip>
          <a:stretch>
            <a:fillRect/>
          </a:stretch>
        </p:blipFill>
        <p:spPr>
          <a:xfrm>
            <a:off x="3318530" y="287145"/>
            <a:ext cx="2458133" cy="3184025"/>
          </a:xfrm>
          <a:prstGeom prst="rect">
            <a:avLst/>
          </a:prstGeom>
          <a:noFill/>
          <a:ln>
            <a:noFill/>
          </a:ln>
        </p:spPr>
      </p:pic>
      <p:pic>
        <p:nvPicPr>
          <p:cNvPr id="260" name="Google Shape;260;p46" title="Laughlin-testimony-feebleminded-1922.jpg"/>
          <p:cNvPicPr preferRelativeResize="0"/>
          <p:nvPr/>
        </p:nvPicPr>
        <p:blipFill rotWithShape="1">
          <a:blip r:embed="rId5">
            <a:alphaModFix/>
          </a:blip>
          <a:srcRect b="0" l="0" r="0" t="13367"/>
          <a:stretch/>
        </p:blipFill>
        <p:spPr>
          <a:xfrm>
            <a:off x="6064705" y="287145"/>
            <a:ext cx="2508915" cy="3184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4" name="Shape 264"/>
        <p:cNvGrpSpPr/>
        <p:nvPr/>
      </p:nvGrpSpPr>
      <p:grpSpPr>
        <a:xfrm>
          <a:off x="0" y="0"/>
          <a:ext cx="0" cy="0"/>
          <a:chOff x="0" y="0"/>
          <a:chExt cx="0" cy="0"/>
        </a:xfrm>
      </p:grpSpPr>
      <p:sp>
        <p:nvSpPr>
          <p:cNvPr id="265" name="Google Shape;265;p47"/>
          <p:cNvSpPr txBox="1"/>
          <p:nvPr/>
        </p:nvSpPr>
        <p:spPr>
          <a:xfrm>
            <a:off x="4733475" y="3565350"/>
            <a:ext cx="4177800" cy="143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990000"/>
              </a:buClr>
              <a:buSzPts val="2000"/>
              <a:buChar char="●"/>
            </a:pPr>
            <a:r>
              <a:rPr lang="en" sz="2000">
                <a:solidFill>
                  <a:srgbClr val="990000"/>
                </a:solidFill>
              </a:rPr>
              <a:t>What is your view of this data as Congressional testimony, intended to inform public policy on immigration?</a:t>
            </a:r>
            <a:endParaRPr sz="2000">
              <a:solidFill>
                <a:srgbClr val="990000"/>
              </a:solidFill>
            </a:endParaRPr>
          </a:p>
        </p:txBody>
      </p:sp>
      <p:pic>
        <p:nvPicPr>
          <p:cNvPr id="266" name="Google Shape;266;p47" title="Laughlin-testimony-feebleminded-1922.jpg"/>
          <p:cNvPicPr preferRelativeResize="0"/>
          <p:nvPr/>
        </p:nvPicPr>
        <p:blipFill rotWithShape="1">
          <a:blip r:embed="rId3">
            <a:alphaModFix/>
          </a:blip>
          <a:srcRect b="16818" l="5896" r="8156" t="18619"/>
          <a:stretch/>
        </p:blipFill>
        <p:spPr>
          <a:xfrm>
            <a:off x="168478" y="71125"/>
            <a:ext cx="4533000" cy="4987801"/>
          </a:xfrm>
          <a:prstGeom prst="rect">
            <a:avLst/>
          </a:prstGeom>
          <a:noFill/>
          <a:ln>
            <a:noFill/>
          </a:ln>
        </p:spPr>
      </p:pic>
      <p:pic>
        <p:nvPicPr>
          <p:cNvPr id="267" name="Google Shape;267;p47" title="Immigrants-1906.jpg"/>
          <p:cNvPicPr preferRelativeResize="0"/>
          <p:nvPr/>
        </p:nvPicPr>
        <p:blipFill>
          <a:blip r:embed="rId4">
            <a:alphaModFix/>
          </a:blip>
          <a:stretch>
            <a:fillRect/>
          </a:stretch>
        </p:blipFill>
        <p:spPr>
          <a:xfrm>
            <a:off x="5580200" y="135775"/>
            <a:ext cx="2484325" cy="3373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1" name="Shape 271"/>
        <p:cNvGrpSpPr/>
        <p:nvPr/>
      </p:nvGrpSpPr>
      <p:grpSpPr>
        <a:xfrm>
          <a:off x="0" y="0"/>
          <a:ext cx="0" cy="0"/>
          <a:chOff x="0" y="0"/>
          <a:chExt cx="0" cy="0"/>
        </a:xfrm>
      </p:grpSpPr>
      <p:sp>
        <p:nvSpPr>
          <p:cNvPr id="272" name="Google Shape;272;p48"/>
          <p:cNvSpPr txBox="1"/>
          <p:nvPr/>
        </p:nvSpPr>
        <p:spPr>
          <a:xfrm>
            <a:off x="3279250" y="217124"/>
            <a:ext cx="5637600" cy="423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Laughlin has been presented an expert witness. </a:t>
            </a:r>
            <a:endParaRPr sz="2200">
              <a:solidFill>
                <a:schemeClr val="dk1"/>
              </a:solidFill>
            </a:endParaRPr>
          </a:p>
          <a:p>
            <a:pPr indent="0" lvl="0" marL="0" rtl="0" algn="l">
              <a:spcBef>
                <a:spcPts val="0"/>
              </a:spcBef>
              <a:spcAft>
                <a:spcPts val="0"/>
              </a:spcAft>
              <a:buNone/>
            </a:pPr>
            <a:r>
              <a:rPr lang="en" sz="2200">
                <a:solidFill>
                  <a:schemeClr val="dk1"/>
                </a:solidFill>
              </a:rPr>
              <a:t>No others provide an alternative view.</a:t>
            </a:r>
            <a:endParaRPr sz="2200">
              <a:solidFill>
                <a:schemeClr val="dk1"/>
              </a:solidFill>
            </a:endParaRPr>
          </a:p>
          <a:p>
            <a:pPr indent="0" lvl="0" marL="0" rtl="0" algn="l">
              <a:spcBef>
                <a:spcPts val="0"/>
              </a:spcBef>
              <a:spcAft>
                <a:spcPts val="0"/>
              </a:spcAft>
              <a:buNone/>
            </a:pPr>
            <a:r>
              <a:t/>
            </a:r>
            <a:endParaRPr sz="2200">
              <a:solidFill>
                <a:srgbClr val="990000"/>
              </a:solidFill>
            </a:endParaRPr>
          </a:p>
          <a:p>
            <a:pPr indent="-368300" lvl="0" marL="457200" rtl="0" algn="l">
              <a:spcBef>
                <a:spcPts val="0"/>
              </a:spcBef>
              <a:spcAft>
                <a:spcPts val="0"/>
              </a:spcAft>
              <a:buClr>
                <a:srgbClr val="990000"/>
              </a:buClr>
              <a:buSzPts val="2200"/>
              <a:buChar char="●"/>
            </a:pPr>
            <a:r>
              <a:rPr i="1" lang="en" sz="2200">
                <a:solidFill>
                  <a:srgbClr val="990000"/>
                </a:solidFill>
              </a:rPr>
              <a:t>As a member of Congress</a:t>
            </a:r>
            <a:r>
              <a:rPr lang="en" sz="2200">
                <a:solidFill>
                  <a:srgbClr val="990000"/>
                </a:solidFill>
              </a:rPr>
              <a:t>, how should you respond to Laughlin's testimony?</a:t>
            </a:r>
            <a:endParaRPr sz="2200">
              <a:solidFill>
                <a:srgbClr val="990000"/>
              </a:solidFill>
            </a:endParaRPr>
          </a:p>
          <a:p>
            <a:pPr indent="0" lvl="0" marL="457200" rtl="0" algn="l">
              <a:spcBef>
                <a:spcPts val="0"/>
              </a:spcBef>
              <a:spcAft>
                <a:spcPts val="0"/>
              </a:spcAft>
              <a:buNone/>
            </a:pPr>
            <a:r>
              <a:t/>
            </a:r>
            <a:endParaRPr sz="2200">
              <a:solidFill>
                <a:srgbClr val="990000"/>
              </a:solidFill>
            </a:endParaRPr>
          </a:p>
          <a:p>
            <a:pPr indent="-368300" lvl="0" marL="457200" rtl="0" algn="l">
              <a:spcBef>
                <a:spcPts val="0"/>
              </a:spcBef>
              <a:spcAft>
                <a:spcPts val="0"/>
              </a:spcAft>
              <a:buClr>
                <a:srgbClr val="990000"/>
              </a:buClr>
              <a:buSzPts val="2200"/>
              <a:buChar char="●"/>
            </a:pPr>
            <a:r>
              <a:rPr i="1" lang="en" sz="2200">
                <a:solidFill>
                  <a:srgbClr val="990000"/>
                </a:solidFill>
              </a:rPr>
              <a:t>As a biologist at this time</a:t>
            </a:r>
            <a:r>
              <a:rPr lang="en" sz="2200">
                <a:solidFill>
                  <a:srgbClr val="990000"/>
                </a:solidFill>
              </a:rPr>
              <a:t>, how should you respond to Laughlin's testimony?</a:t>
            </a:r>
            <a:endParaRPr sz="2200">
              <a:solidFill>
                <a:srgbClr val="990000"/>
              </a:solidFill>
            </a:endParaRPr>
          </a:p>
          <a:p>
            <a:pPr indent="-349250" lvl="0" marL="457200" rtl="0" algn="l">
              <a:spcBef>
                <a:spcPts val="1000"/>
              </a:spcBef>
              <a:spcAft>
                <a:spcPts val="0"/>
              </a:spcAft>
              <a:buClr>
                <a:srgbClr val="990000"/>
              </a:buClr>
              <a:buSzPts val="1900"/>
              <a:buChar char="●"/>
            </a:pPr>
            <a:r>
              <a:rPr lang="en" sz="1900">
                <a:solidFill>
                  <a:srgbClr val="990000"/>
                </a:solidFill>
              </a:rPr>
              <a:t>If you agree, should you endorse it publicly?</a:t>
            </a:r>
            <a:endParaRPr sz="1900">
              <a:solidFill>
                <a:srgbClr val="990000"/>
              </a:solidFill>
            </a:endParaRPr>
          </a:p>
          <a:p>
            <a:pPr indent="-349250" lvl="0" marL="457200" rtl="0" algn="l">
              <a:spcBef>
                <a:spcPts val="0"/>
              </a:spcBef>
              <a:spcAft>
                <a:spcPts val="0"/>
              </a:spcAft>
              <a:buClr>
                <a:srgbClr val="990000"/>
              </a:buClr>
              <a:buSzPts val="1900"/>
              <a:buChar char="●"/>
            </a:pPr>
            <a:r>
              <a:rPr lang="en" sz="1900">
                <a:solidFill>
                  <a:srgbClr val="990000"/>
                </a:solidFill>
              </a:rPr>
              <a:t>If you disagree, should you criticize it in public media?</a:t>
            </a:r>
            <a:endParaRPr sz="1900">
              <a:solidFill>
                <a:srgbClr val="990000"/>
              </a:solidFill>
            </a:endParaRPr>
          </a:p>
        </p:txBody>
      </p:sp>
      <p:pic>
        <p:nvPicPr>
          <p:cNvPr id="273" name="Google Shape;273;p48" title="Laughlin-testimony-feebleminded-1922.jpg"/>
          <p:cNvPicPr preferRelativeResize="0"/>
          <p:nvPr/>
        </p:nvPicPr>
        <p:blipFill rotWithShape="1">
          <a:blip r:embed="rId3">
            <a:alphaModFix/>
          </a:blip>
          <a:srcRect b="16818" l="5896" r="8156" t="18619"/>
          <a:stretch/>
        </p:blipFill>
        <p:spPr>
          <a:xfrm>
            <a:off x="292901" y="1230553"/>
            <a:ext cx="1815649" cy="1997847"/>
          </a:xfrm>
          <a:prstGeom prst="rect">
            <a:avLst/>
          </a:prstGeom>
          <a:noFill/>
          <a:ln>
            <a:noFill/>
          </a:ln>
        </p:spPr>
      </p:pic>
      <p:pic>
        <p:nvPicPr>
          <p:cNvPr id="274" name="Google Shape;274;p48" title="immigrants.jpg"/>
          <p:cNvPicPr preferRelativeResize="0"/>
          <p:nvPr/>
        </p:nvPicPr>
        <p:blipFill rotWithShape="1">
          <a:blip r:embed="rId4">
            <a:alphaModFix/>
          </a:blip>
          <a:srcRect b="16513" l="10456" r="4044" t="0"/>
          <a:stretch/>
        </p:blipFill>
        <p:spPr>
          <a:xfrm>
            <a:off x="522275" y="3159475"/>
            <a:ext cx="2584876" cy="1729475"/>
          </a:xfrm>
          <a:prstGeom prst="rect">
            <a:avLst/>
          </a:prstGeom>
          <a:noFill/>
          <a:ln cap="flat" cmpd="sng" w="9525">
            <a:solidFill>
              <a:schemeClr val="dk1"/>
            </a:solidFill>
            <a:prstDash val="solid"/>
            <a:round/>
            <a:headEnd len="sm" w="sm" type="none"/>
            <a:tailEnd len="sm" w="sm" type="none"/>
          </a:ln>
        </p:spPr>
      </p:pic>
      <p:pic>
        <p:nvPicPr>
          <p:cNvPr id="275" name="Google Shape;275;p48" title="Harry-Laughlin-w.jpg"/>
          <p:cNvPicPr preferRelativeResize="0"/>
          <p:nvPr/>
        </p:nvPicPr>
        <p:blipFill>
          <a:blip r:embed="rId5">
            <a:alphaModFix/>
          </a:blip>
          <a:stretch>
            <a:fillRect/>
          </a:stretch>
        </p:blipFill>
        <p:spPr>
          <a:xfrm>
            <a:off x="1291500" y="267447"/>
            <a:ext cx="1815650" cy="2411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9" name="Shape 279"/>
        <p:cNvGrpSpPr/>
        <p:nvPr/>
      </p:nvGrpSpPr>
      <p:grpSpPr>
        <a:xfrm>
          <a:off x="0" y="0"/>
          <a:ext cx="0" cy="0"/>
          <a:chOff x="0" y="0"/>
          <a:chExt cx="0" cy="0"/>
        </a:xfrm>
      </p:grpSpPr>
      <p:sp>
        <p:nvSpPr>
          <p:cNvPr id="280" name="Google Shape;280;p49"/>
          <p:cNvSpPr txBox="1"/>
          <p:nvPr/>
        </p:nvSpPr>
        <p:spPr>
          <a:xfrm>
            <a:off x="5822650" y="2022175"/>
            <a:ext cx="3167100" cy="26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T</a:t>
            </a:r>
            <a:r>
              <a:rPr lang="en" sz="2200">
                <a:solidFill>
                  <a:schemeClr val="dk1"/>
                </a:solidFill>
              </a:rPr>
              <a:t>he Immigration Act is enacted in 1924.</a:t>
            </a:r>
            <a:endParaRPr sz="2200">
              <a:solidFill>
                <a:schemeClr val="dk1"/>
              </a:solidFill>
            </a:endParaRPr>
          </a:p>
          <a:p>
            <a:pPr indent="0" lvl="0" marL="0" rtl="0" algn="l">
              <a:spcBef>
                <a:spcPts val="1000"/>
              </a:spcBef>
              <a:spcAft>
                <a:spcPts val="0"/>
              </a:spcAft>
              <a:buNone/>
            </a:pPr>
            <a:r>
              <a:rPr lang="en" sz="2200">
                <a:solidFill>
                  <a:schemeClr val="dk1"/>
                </a:solidFill>
              </a:rPr>
              <a:t>Immigration of some groups is restricted by over 80% and remains at low levels for over a half-century.</a:t>
            </a:r>
            <a:endParaRPr sz="2200">
              <a:solidFill>
                <a:schemeClr val="dk1"/>
              </a:solidFill>
            </a:endParaRPr>
          </a:p>
        </p:txBody>
      </p:sp>
      <p:sp>
        <p:nvSpPr>
          <p:cNvPr id="281" name="Google Shape;281;p49"/>
          <p:cNvSpPr txBox="1"/>
          <p:nvPr/>
        </p:nvSpPr>
        <p:spPr>
          <a:xfrm>
            <a:off x="1373184" y="4717389"/>
            <a:ext cx="5567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https://www.migrationpolicy.org/programs/data-hub/charts/immigrant-population-over-time</a:t>
            </a:r>
            <a:endParaRPr sz="1000">
              <a:solidFill>
                <a:schemeClr val="dk2"/>
              </a:solidFill>
            </a:endParaRPr>
          </a:p>
        </p:txBody>
      </p:sp>
      <p:pic>
        <p:nvPicPr>
          <p:cNvPr id="282" name="Google Shape;282;p49" title="immigration-history.png"/>
          <p:cNvPicPr preferRelativeResize="0"/>
          <p:nvPr/>
        </p:nvPicPr>
        <p:blipFill rotWithShape="1">
          <a:blip r:embed="rId3">
            <a:alphaModFix/>
          </a:blip>
          <a:srcRect b="9812" l="0" r="0" t="0"/>
          <a:stretch/>
        </p:blipFill>
        <p:spPr>
          <a:xfrm>
            <a:off x="152400" y="286375"/>
            <a:ext cx="5567700" cy="4079070"/>
          </a:xfrm>
          <a:prstGeom prst="rect">
            <a:avLst/>
          </a:prstGeom>
          <a:noFill/>
          <a:ln>
            <a:noFill/>
          </a:ln>
        </p:spPr>
      </p:pic>
      <p:pic>
        <p:nvPicPr>
          <p:cNvPr id="283" name="Google Shape;283;p49"/>
          <p:cNvPicPr preferRelativeResize="0"/>
          <p:nvPr/>
        </p:nvPicPr>
        <p:blipFill rotWithShape="1">
          <a:blip r:embed="rId4">
            <a:alphaModFix/>
          </a:blip>
          <a:srcRect b="27400" l="0" r="0" t="31333"/>
          <a:stretch/>
        </p:blipFill>
        <p:spPr>
          <a:xfrm>
            <a:off x="152400" y="4493500"/>
            <a:ext cx="1254475" cy="517675"/>
          </a:xfrm>
          <a:prstGeom prst="rect">
            <a:avLst/>
          </a:prstGeom>
          <a:noFill/>
          <a:ln>
            <a:noFill/>
          </a:ln>
        </p:spPr>
      </p:pic>
      <p:cxnSp>
        <p:nvCxnSpPr>
          <p:cNvPr id="284" name="Google Shape;284;p49"/>
          <p:cNvCxnSpPr/>
          <p:nvPr/>
        </p:nvCxnSpPr>
        <p:spPr>
          <a:xfrm flipH="1">
            <a:off x="2762800" y="520350"/>
            <a:ext cx="11100" cy="3402900"/>
          </a:xfrm>
          <a:prstGeom prst="straightConnector1">
            <a:avLst/>
          </a:prstGeom>
          <a:noFill/>
          <a:ln cap="flat" cmpd="sng" w="28575">
            <a:solidFill>
              <a:srgbClr val="CC0000"/>
            </a:solidFill>
            <a:prstDash val="solid"/>
            <a:round/>
            <a:headEnd len="med" w="med" type="none"/>
            <a:tailEnd len="med" w="med" type="none"/>
          </a:ln>
        </p:spPr>
      </p:cxnSp>
      <p:cxnSp>
        <p:nvCxnSpPr>
          <p:cNvPr id="285" name="Google Shape;285;p49"/>
          <p:cNvCxnSpPr/>
          <p:nvPr/>
        </p:nvCxnSpPr>
        <p:spPr>
          <a:xfrm flipH="1">
            <a:off x="4015754" y="571675"/>
            <a:ext cx="11100" cy="3402900"/>
          </a:xfrm>
          <a:prstGeom prst="straightConnector1">
            <a:avLst/>
          </a:prstGeom>
          <a:noFill/>
          <a:ln cap="flat" cmpd="sng" w="28575">
            <a:solidFill>
              <a:srgbClr val="CC0000"/>
            </a:solidFill>
            <a:prstDash val="solid"/>
            <a:round/>
            <a:headEnd len="med" w="med" type="none"/>
            <a:tailEnd len="med" w="med" type="none"/>
          </a:ln>
        </p:spPr>
      </p:cxnSp>
      <p:sp>
        <p:nvSpPr>
          <p:cNvPr id="286" name="Google Shape;286;p49"/>
          <p:cNvSpPr txBox="1"/>
          <p:nvPr/>
        </p:nvSpPr>
        <p:spPr>
          <a:xfrm>
            <a:off x="2448223" y="4191552"/>
            <a:ext cx="61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CC0000"/>
                </a:solidFill>
              </a:rPr>
              <a:t>1924</a:t>
            </a:r>
            <a:endParaRPr b="1" sz="1500">
              <a:solidFill>
                <a:srgbClr val="CC0000"/>
              </a:solidFill>
            </a:endParaRPr>
          </a:p>
        </p:txBody>
      </p:sp>
      <p:pic>
        <p:nvPicPr>
          <p:cNvPr id="287" name="Google Shape;287;p49" title="Ellis-Island-queue-1915.jpg"/>
          <p:cNvPicPr preferRelativeResize="0"/>
          <p:nvPr/>
        </p:nvPicPr>
        <p:blipFill rotWithShape="1">
          <a:blip r:embed="rId5">
            <a:alphaModFix/>
          </a:blip>
          <a:srcRect b="14606" l="2109" r="2443" t="1976"/>
          <a:stretch/>
        </p:blipFill>
        <p:spPr>
          <a:xfrm>
            <a:off x="5917975" y="138500"/>
            <a:ext cx="2976449" cy="18305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1" name="Shape 291"/>
        <p:cNvGrpSpPr/>
        <p:nvPr/>
      </p:nvGrpSpPr>
      <p:grpSpPr>
        <a:xfrm>
          <a:off x="0" y="0"/>
          <a:ext cx="0" cy="0"/>
          <a:chOff x="0" y="0"/>
          <a:chExt cx="0" cy="0"/>
        </a:xfrm>
      </p:grpSpPr>
      <p:sp>
        <p:nvSpPr>
          <p:cNvPr id="292" name="Google Shape;292;p50"/>
          <p:cNvSpPr txBox="1"/>
          <p:nvPr/>
        </p:nvSpPr>
        <p:spPr>
          <a:xfrm>
            <a:off x="3896913" y="879725"/>
            <a:ext cx="49413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The pretensions of eugenics become more apparent in subsequent years. In 1935, the Carnegie Institute, a major funder of the Eugenics Record Office, concludes that the research has no scientific merit. Several years later, it withdraws funding completely and the ERO is forced to close.</a:t>
            </a:r>
            <a:endParaRPr sz="3300">
              <a:solidFill>
                <a:schemeClr val="dk1"/>
              </a:solidFill>
            </a:endParaRPr>
          </a:p>
        </p:txBody>
      </p:sp>
      <p:pic>
        <p:nvPicPr>
          <p:cNvPr id="293" name="Google Shape;293;p50" title="ero_building.jpg"/>
          <p:cNvPicPr preferRelativeResize="0"/>
          <p:nvPr/>
        </p:nvPicPr>
        <p:blipFill>
          <a:blip r:embed="rId3">
            <a:alphaModFix/>
          </a:blip>
          <a:stretch>
            <a:fillRect/>
          </a:stretch>
        </p:blipFill>
        <p:spPr>
          <a:xfrm>
            <a:off x="310535" y="252089"/>
            <a:ext cx="3260705" cy="2217324"/>
          </a:xfrm>
          <a:prstGeom prst="rect">
            <a:avLst/>
          </a:prstGeom>
          <a:noFill/>
          <a:ln>
            <a:noFill/>
          </a:ln>
        </p:spPr>
      </p:pic>
      <p:pic>
        <p:nvPicPr>
          <p:cNvPr id="294" name="Google Shape;294;p50" title="ERO-1921.jpg"/>
          <p:cNvPicPr preferRelativeResize="0"/>
          <p:nvPr/>
        </p:nvPicPr>
        <p:blipFill>
          <a:blip r:embed="rId4">
            <a:alphaModFix/>
          </a:blip>
          <a:stretch>
            <a:fillRect/>
          </a:stretch>
        </p:blipFill>
        <p:spPr>
          <a:xfrm>
            <a:off x="310515" y="2662507"/>
            <a:ext cx="3260705" cy="2202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298" name="Shape 298"/>
        <p:cNvGrpSpPr/>
        <p:nvPr/>
      </p:nvGrpSpPr>
      <p:grpSpPr>
        <a:xfrm>
          <a:off x="0" y="0"/>
          <a:ext cx="0" cy="0"/>
          <a:chOff x="0" y="0"/>
          <a:chExt cx="0" cy="0"/>
        </a:xfrm>
      </p:grpSpPr>
      <p:sp>
        <p:nvSpPr>
          <p:cNvPr id="299" name="Google Shape;299;p51"/>
          <p:cNvSpPr txBox="1"/>
          <p:nvPr/>
        </p:nvSpPr>
        <p:spPr>
          <a:xfrm>
            <a:off x="3407725" y="219175"/>
            <a:ext cx="54192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We may now </a:t>
            </a:r>
            <a:r>
              <a:rPr lang="en" sz="2200">
                <a:solidFill>
                  <a:schemeClr val="dk1"/>
                </a:solidFill>
              </a:rPr>
              <a:t>return to Davenport's early publications and reexamine them for clues about their scientific status.</a:t>
            </a:r>
            <a:endParaRPr sz="2200">
              <a:solidFill>
                <a:schemeClr val="dk1"/>
              </a:solidFill>
            </a:endParaRPr>
          </a:p>
        </p:txBody>
      </p:sp>
      <p:pic>
        <p:nvPicPr>
          <p:cNvPr id="300" name="Google Shape;300;p51" title="Davenport-w.jpg"/>
          <p:cNvPicPr preferRelativeResize="0"/>
          <p:nvPr/>
        </p:nvPicPr>
        <p:blipFill>
          <a:blip r:embed="rId3">
            <a:alphaModFix/>
          </a:blip>
          <a:stretch>
            <a:fillRect/>
          </a:stretch>
        </p:blipFill>
        <p:spPr>
          <a:xfrm>
            <a:off x="242251" y="219169"/>
            <a:ext cx="2957199" cy="4157602"/>
          </a:xfrm>
          <a:prstGeom prst="rect">
            <a:avLst/>
          </a:prstGeom>
          <a:noFill/>
          <a:ln cap="flat" cmpd="sng" w="9525">
            <a:solidFill>
              <a:schemeClr val="dk1"/>
            </a:solidFill>
            <a:prstDash val="solid"/>
            <a:round/>
            <a:headEnd len="sm" w="sm" type="none"/>
            <a:tailEnd len="sm" w="sm" type="none"/>
          </a:ln>
        </p:spPr>
      </p:pic>
      <p:pic>
        <p:nvPicPr>
          <p:cNvPr id="301" name="Google Shape;301;p51" title="1911book2.jpg"/>
          <p:cNvPicPr preferRelativeResize="0"/>
          <p:nvPr/>
        </p:nvPicPr>
        <p:blipFill>
          <a:blip r:embed="rId4">
            <a:alphaModFix/>
          </a:blip>
          <a:stretch>
            <a:fillRect/>
          </a:stretch>
        </p:blipFill>
        <p:spPr>
          <a:xfrm>
            <a:off x="3453293" y="1608200"/>
            <a:ext cx="1922402" cy="3382900"/>
          </a:xfrm>
          <a:prstGeom prst="rect">
            <a:avLst/>
          </a:prstGeom>
          <a:noFill/>
          <a:ln>
            <a:noFill/>
          </a:ln>
        </p:spPr>
      </p:pic>
      <p:pic>
        <p:nvPicPr>
          <p:cNvPr id="302" name="Google Shape;302;p51" title="1911book.jpg"/>
          <p:cNvPicPr preferRelativeResize="0"/>
          <p:nvPr/>
        </p:nvPicPr>
        <p:blipFill>
          <a:blip r:embed="rId5">
            <a:alphaModFix/>
          </a:blip>
          <a:stretch>
            <a:fillRect/>
          </a:stretch>
        </p:blipFill>
        <p:spPr>
          <a:xfrm>
            <a:off x="5541497" y="1608200"/>
            <a:ext cx="3450102" cy="2755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306" name="Shape 306"/>
        <p:cNvGrpSpPr/>
        <p:nvPr/>
      </p:nvGrpSpPr>
      <p:grpSpPr>
        <a:xfrm>
          <a:off x="0" y="0"/>
          <a:ext cx="0" cy="0"/>
          <a:chOff x="0" y="0"/>
          <a:chExt cx="0" cy="0"/>
        </a:xfrm>
      </p:grpSpPr>
      <p:sp>
        <p:nvSpPr>
          <p:cNvPr id="307" name="Google Shape;307;p52"/>
          <p:cNvSpPr txBox="1"/>
          <p:nvPr/>
        </p:nvSpPr>
        <p:spPr>
          <a:xfrm>
            <a:off x="3480175" y="466250"/>
            <a:ext cx="5283600" cy="41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First, recall that Davenport described pellagra as genetic. T</a:t>
            </a:r>
            <a:r>
              <a:rPr lang="en" sz="2200">
                <a:solidFill>
                  <a:schemeClr val="dk1"/>
                </a:solidFill>
              </a:rPr>
              <a:t>uberculosis, too. </a:t>
            </a:r>
            <a:r>
              <a:rPr lang="en" sz="2200">
                <a:solidFill>
                  <a:schemeClr val="dk1"/>
                </a:solidFill>
              </a:rPr>
              <a:t>The first is a nutrient deficient; the other, a bacterial infection. However, both were prevalent among the impoverished and socially disadvantaged.</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368300" lvl="0" marL="457200" rtl="0" algn="l">
              <a:spcBef>
                <a:spcPts val="0"/>
              </a:spcBef>
              <a:spcAft>
                <a:spcPts val="0"/>
              </a:spcAft>
              <a:buClr>
                <a:srgbClr val="990000"/>
              </a:buClr>
              <a:buSzPts val="2200"/>
              <a:buChar char="●"/>
            </a:pPr>
            <a:r>
              <a:rPr lang="en" sz="2200">
                <a:solidFill>
                  <a:srgbClr val="990000"/>
                </a:solidFill>
              </a:rPr>
              <a:t>What does it mean to attribute these conditions to genetics, rather than (as many of Davenport's peers did) to other biological or social factors ?</a:t>
            </a:r>
            <a:endParaRPr sz="2200">
              <a:solidFill>
                <a:srgbClr val="990000"/>
              </a:solidFill>
            </a:endParaRPr>
          </a:p>
        </p:txBody>
      </p:sp>
      <p:pic>
        <p:nvPicPr>
          <p:cNvPr id="308" name="Google Shape;308;p52" title="Davenport-w.jpg"/>
          <p:cNvPicPr preferRelativeResize="0"/>
          <p:nvPr/>
        </p:nvPicPr>
        <p:blipFill>
          <a:blip r:embed="rId3">
            <a:alphaModFix/>
          </a:blip>
          <a:stretch>
            <a:fillRect/>
          </a:stretch>
        </p:blipFill>
        <p:spPr>
          <a:xfrm>
            <a:off x="235993" y="219169"/>
            <a:ext cx="2957199" cy="415760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312" name="Shape 312"/>
        <p:cNvGrpSpPr/>
        <p:nvPr/>
      </p:nvGrpSpPr>
      <p:grpSpPr>
        <a:xfrm>
          <a:off x="0" y="0"/>
          <a:ext cx="0" cy="0"/>
          <a:chOff x="0" y="0"/>
          <a:chExt cx="0" cy="0"/>
        </a:xfrm>
      </p:grpSpPr>
      <p:sp>
        <p:nvSpPr>
          <p:cNvPr id="313" name="Google Shape;313;p53"/>
          <p:cNvSpPr txBox="1"/>
          <p:nvPr/>
        </p:nvSpPr>
        <p:spPr>
          <a:xfrm>
            <a:off x="3480175" y="219175"/>
            <a:ext cx="5169000" cy="8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Among other traits (such as eye color or stature), </a:t>
            </a:r>
            <a:r>
              <a:rPr lang="en" sz="2200">
                <a:solidFill>
                  <a:schemeClr val="dk1"/>
                </a:solidFill>
              </a:rPr>
              <a:t>Davenport focused on:</a:t>
            </a:r>
            <a:endParaRPr sz="2200">
              <a:solidFill>
                <a:schemeClr val="dk1"/>
              </a:solidFill>
            </a:endParaRPr>
          </a:p>
          <a:p>
            <a:pPr indent="0" lvl="0" marL="0" rtl="0" algn="l">
              <a:spcBef>
                <a:spcPts val="0"/>
              </a:spcBef>
              <a:spcAft>
                <a:spcPts val="0"/>
              </a:spcAft>
              <a:buNone/>
            </a:pPr>
            <a:r>
              <a:t/>
            </a:r>
            <a:endParaRPr sz="2200">
              <a:solidFill>
                <a:schemeClr val="dk1"/>
              </a:solidFill>
            </a:endParaRPr>
          </a:p>
        </p:txBody>
      </p:sp>
      <p:pic>
        <p:nvPicPr>
          <p:cNvPr id="314" name="Google Shape;314;p53" title="Davenport-w.jpg"/>
          <p:cNvPicPr preferRelativeResize="0"/>
          <p:nvPr/>
        </p:nvPicPr>
        <p:blipFill>
          <a:blip r:embed="rId3">
            <a:alphaModFix/>
          </a:blip>
          <a:stretch>
            <a:fillRect/>
          </a:stretch>
        </p:blipFill>
        <p:spPr>
          <a:xfrm>
            <a:off x="235993" y="219169"/>
            <a:ext cx="2957199" cy="4157602"/>
          </a:xfrm>
          <a:prstGeom prst="rect">
            <a:avLst/>
          </a:prstGeom>
          <a:noFill/>
          <a:ln cap="flat" cmpd="sng" w="9525">
            <a:solidFill>
              <a:schemeClr val="dk1"/>
            </a:solidFill>
            <a:prstDash val="solid"/>
            <a:round/>
            <a:headEnd len="sm" w="sm" type="none"/>
            <a:tailEnd len="sm" w="sm" type="none"/>
          </a:ln>
        </p:spPr>
      </p:pic>
      <p:sp>
        <p:nvSpPr>
          <p:cNvPr id="315" name="Google Shape;315;p53"/>
          <p:cNvSpPr txBox="1"/>
          <p:nvPr/>
        </p:nvSpPr>
        <p:spPr>
          <a:xfrm>
            <a:off x="3362995" y="2878818"/>
            <a:ext cx="5169000" cy="1819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lang="en" sz="2200">
                <a:solidFill>
                  <a:srgbClr val="990000"/>
                </a:solidFill>
              </a:rPr>
              <a:t>Whose interests might be served by viewing these conditions as genetic, rather than as caused by an individual's developmental environment or by social context?</a:t>
            </a:r>
            <a:endParaRPr sz="2200">
              <a:solidFill>
                <a:srgbClr val="990000"/>
              </a:solidFill>
            </a:endParaRPr>
          </a:p>
        </p:txBody>
      </p:sp>
      <p:sp>
        <p:nvSpPr>
          <p:cNvPr id="316" name="Google Shape;316;p53"/>
          <p:cNvSpPr txBox="1"/>
          <p:nvPr/>
        </p:nvSpPr>
        <p:spPr>
          <a:xfrm>
            <a:off x="3789800" y="975251"/>
            <a:ext cx="20046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insanity</a:t>
            </a:r>
            <a:endParaRPr sz="2000">
              <a:solidFill>
                <a:schemeClr val="dk1"/>
              </a:solidFill>
            </a:endParaRPr>
          </a:p>
          <a:p>
            <a:pPr indent="0" lvl="0" marL="0" rtl="0" algn="l">
              <a:spcBef>
                <a:spcPts val="0"/>
              </a:spcBef>
              <a:spcAft>
                <a:spcPts val="0"/>
              </a:spcAft>
              <a:buNone/>
            </a:pPr>
            <a:r>
              <a:rPr lang="en" sz="2000">
                <a:solidFill>
                  <a:schemeClr val="dk1"/>
                </a:solidFill>
              </a:rPr>
              <a:t>temperament</a:t>
            </a:r>
            <a:endParaRPr sz="2000">
              <a:solidFill>
                <a:schemeClr val="dk1"/>
              </a:solidFill>
            </a:endParaRPr>
          </a:p>
          <a:p>
            <a:pPr indent="0" lvl="0" marL="0" rtl="0" algn="l">
              <a:spcBef>
                <a:spcPts val="0"/>
              </a:spcBef>
              <a:spcAft>
                <a:spcPts val="0"/>
              </a:spcAft>
              <a:buNone/>
            </a:pPr>
            <a:r>
              <a:rPr lang="en" sz="2000">
                <a:solidFill>
                  <a:schemeClr val="dk1"/>
                </a:solidFill>
              </a:rPr>
              <a:t>narcotism</a:t>
            </a:r>
            <a:endParaRPr sz="2000">
              <a:solidFill>
                <a:schemeClr val="dk1"/>
              </a:solidFill>
            </a:endParaRPr>
          </a:p>
          <a:p>
            <a:pPr indent="0" lvl="0" marL="0" rtl="0" algn="l">
              <a:spcBef>
                <a:spcPts val="0"/>
              </a:spcBef>
              <a:spcAft>
                <a:spcPts val="0"/>
              </a:spcAft>
              <a:buNone/>
            </a:pPr>
            <a:r>
              <a:rPr lang="en" sz="2000">
                <a:solidFill>
                  <a:schemeClr val="dk1"/>
                </a:solidFill>
              </a:rPr>
              <a:t>memory</a:t>
            </a:r>
            <a:endParaRPr sz="2000">
              <a:solidFill>
                <a:schemeClr val="dk1"/>
              </a:solidFill>
            </a:endParaRPr>
          </a:p>
          <a:p>
            <a:pPr indent="0" lvl="0" marL="0" rtl="0" algn="l">
              <a:spcBef>
                <a:spcPts val="0"/>
              </a:spcBef>
              <a:spcAft>
                <a:spcPts val="0"/>
              </a:spcAft>
              <a:buNone/>
            </a:pPr>
            <a:r>
              <a:rPr lang="en" sz="2000">
                <a:solidFill>
                  <a:schemeClr val="dk1"/>
                </a:solidFill>
              </a:rPr>
              <a:t>hysteria</a:t>
            </a:r>
            <a:endParaRPr sz="20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317" name="Google Shape;317;p53"/>
          <p:cNvSpPr txBox="1"/>
          <p:nvPr/>
        </p:nvSpPr>
        <p:spPr>
          <a:xfrm>
            <a:off x="5738250" y="969627"/>
            <a:ext cx="2622900" cy="18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feeblemindedness</a:t>
            </a:r>
            <a:endParaRPr sz="2000">
              <a:solidFill>
                <a:schemeClr val="dk1"/>
              </a:solidFill>
            </a:endParaRPr>
          </a:p>
          <a:p>
            <a:pPr indent="0" lvl="0" marL="0" rtl="0" algn="l">
              <a:spcBef>
                <a:spcPts val="0"/>
              </a:spcBef>
              <a:spcAft>
                <a:spcPts val="0"/>
              </a:spcAft>
              <a:buNone/>
            </a:pPr>
            <a:r>
              <a:rPr lang="en" sz="2000">
                <a:solidFill>
                  <a:schemeClr val="dk1"/>
                </a:solidFill>
              </a:rPr>
              <a:t>pauperism (poverty)</a:t>
            </a:r>
            <a:endParaRPr sz="2000">
              <a:solidFill>
                <a:schemeClr val="dk1"/>
              </a:solidFill>
            </a:endParaRPr>
          </a:p>
          <a:p>
            <a:pPr indent="0" lvl="0" marL="0" rtl="0" algn="l">
              <a:spcBef>
                <a:spcPts val="0"/>
              </a:spcBef>
              <a:spcAft>
                <a:spcPts val="0"/>
              </a:spcAft>
              <a:buNone/>
            </a:pPr>
            <a:r>
              <a:rPr lang="en" sz="2000">
                <a:solidFill>
                  <a:schemeClr val="dk1"/>
                </a:solidFill>
              </a:rPr>
              <a:t>criminality</a:t>
            </a:r>
            <a:endParaRPr sz="2000">
              <a:solidFill>
                <a:schemeClr val="dk1"/>
              </a:solidFill>
            </a:endParaRPr>
          </a:p>
          <a:p>
            <a:pPr indent="0" lvl="0" marL="0" rtl="0" algn="l">
              <a:spcBef>
                <a:spcPts val="0"/>
              </a:spcBef>
              <a:spcAft>
                <a:spcPts val="0"/>
              </a:spcAft>
              <a:buNone/>
            </a:pPr>
            <a:r>
              <a:rPr lang="en" sz="2000">
                <a:solidFill>
                  <a:schemeClr val="dk1"/>
                </a:solidFill>
              </a:rPr>
              <a:t>handwriting</a:t>
            </a:r>
            <a:endParaRPr sz="20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general mental ability</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27"/>
          <p:cNvSpPr txBox="1"/>
          <p:nvPr/>
        </p:nvSpPr>
        <p:spPr>
          <a:xfrm>
            <a:off x="777140" y="544387"/>
            <a:ext cx="6435300" cy="9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Farmers have long known that you can improve crop plants or animals through selective breeding.</a:t>
            </a:r>
            <a:endParaRPr sz="2200">
              <a:solidFill>
                <a:schemeClr val="dk1"/>
              </a:solidFill>
            </a:endParaRPr>
          </a:p>
        </p:txBody>
      </p:sp>
      <p:sp>
        <p:nvSpPr>
          <p:cNvPr id="118" name="Google Shape;118;p27"/>
          <p:cNvSpPr txBox="1"/>
          <p:nvPr/>
        </p:nvSpPr>
        <p:spPr>
          <a:xfrm>
            <a:off x="2001925" y="2108258"/>
            <a:ext cx="6262800" cy="9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Mendel's work on pea plants, rediscovered in 1900, seems to offer new prospects for research.</a:t>
            </a:r>
            <a:endParaRPr sz="2200">
              <a:solidFill>
                <a:schemeClr val="dk1"/>
              </a:solidFill>
            </a:endParaRPr>
          </a:p>
        </p:txBody>
      </p:sp>
      <p:sp>
        <p:nvSpPr>
          <p:cNvPr id="119" name="Google Shape;119;p27"/>
          <p:cNvSpPr txBox="1"/>
          <p:nvPr/>
        </p:nvSpPr>
        <p:spPr>
          <a:xfrm>
            <a:off x="777150" y="3377050"/>
            <a:ext cx="6039300" cy="13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I</a:t>
            </a:r>
            <a:r>
              <a:rPr lang="en" sz="2200">
                <a:solidFill>
                  <a:schemeClr val="dk1"/>
                </a:solidFill>
              </a:rPr>
              <a:t>n 1911 Archibold Garrod shows that certain inborn errors of metabolism in humans follow a Mendelian pattern of inheritance.</a:t>
            </a:r>
            <a:endParaRPr sz="2200">
              <a:solidFill>
                <a:schemeClr val="dk1"/>
              </a:solidFill>
            </a:endParaRPr>
          </a:p>
        </p:txBody>
      </p:sp>
      <p:pic>
        <p:nvPicPr>
          <p:cNvPr id="120" name="Google Shape;120;p27" title="mendel2.gif"/>
          <p:cNvPicPr preferRelativeResize="0"/>
          <p:nvPr/>
        </p:nvPicPr>
        <p:blipFill>
          <a:blip r:embed="rId3">
            <a:alphaModFix/>
          </a:blip>
          <a:stretch>
            <a:fillRect/>
          </a:stretch>
        </p:blipFill>
        <p:spPr>
          <a:xfrm>
            <a:off x="751545" y="1608125"/>
            <a:ext cx="1331547" cy="1600800"/>
          </a:xfrm>
          <a:prstGeom prst="rect">
            <a:avLst/>
          </a:prstGeom>
          <a:noFill/>
          <a:ln>
            <a:noFill/>
          </a:ln>
        </p:spPr>
      </p:pic>
      <p:pic>
        <p:nvPicPr>
          <p:cNvPr id="121" name="Google Shape;121;p27" title="17a-Garrod-c1908.jpg"/>
          <p:cNvPicPr preferRelativeResize="0"/>
          <p:nvPr/>
        </p:nvPicPr>
        <p:blipFill>
          <a:blip r:embed="rId4">
            <a:alphaModFix/>
          </a:blip>
          <a:stretch>
            <a:fillRect/>
          </a:stretch>
        </p:blipFill>
        <p:spPr>
          <a:xfrm>
            <a:off x="6878550" y="3072800"/>
            <a:ext cx="1399670" cy="1868200"/>
          </a:xfrm>
          <a:prstGeom prst="rect">
            <a:avLst/>
          </a:prstGeom>
          <a:noFill/>
          <a:ln cap="flat" cmpd="sng" w="9525">
            <a:solidFill>
              <a:schemeClr val="dk1"/>
            </a:solidFill>
            <a:prstDash val="solid"/>
            <a:round/>
            <a:headEnd len="sm" w="sm" type="none"/>
            <a:tailEnd len="sm" w="sm" type="none"/>
          </a:ln>
        </p:spPr>
      </p:pic>
      <p:pic>
        <p:nvPicPr>
          <p:cNvPr id="122" name="Google Shape;122;p27"/>
          <p:cNvPicPr preferRelativeResize="0"/>
          <p:nvPr/>
        </p:nvPicPr>
        <p:blipFill rotWithShape="1">
          <a:blip r:embed="rId5">
            <a:alphaModFix/>
          </a:blip>
          <a:srcRect b="8374" l="9795" r="12213" t="6951"/>
          <a:stretch/>
        </p:blipFill>
        <p:spPr>
          <a:xfrm>
            <a:off x="7110064" y="170595"/>
            <a:ext cx="1168150" cy="18087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321" name="Shape 321"/>
        <p:cNvGrpSpPr/>
        <p:nvPr/>
      </p:nvGrpSpPr>
      <p:grpSpPr>
        <a:xfrm>
          <a:off x="0" y="0"/>
          <a:ext cx="0" cy="0"/>
          <a:chOff x="0" y="0"/>
          <a:chExt cx="0" cy="0"/>
        </a:xfrm>
      </p:grpSpPr>
      <p:sp>
        <p:nvSpPr>
          <p:cNvPr id="322" name="Google Shape;322;p54"/>
          <p:cNvSpPr txBox="1"/>
          <p:nvPr/>
        </p:nvSpPr>
        <p:spPr>
          <a:xfrm>
            <a:off x="3285136" y="151322"/>
            <a:ext cx="5693700" cy="8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Davenport characterized the conditions to be "solved" by eugenics as:</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 </a:t>
            </a:r>
            <a:endParaRPr sz="2200">
              <a:solidFill>
                <a:schemeClr val="dk1"/>
              </a:solidFill>
            </a:endParaRPr>
          </a:p>
        </p:txBody>
      </p:sp>
      <p:pic>
        <p:nvPicPr>
          <p:cNvPr id="323" name="Google Shape;323;p54" title="Davenport-w.jpg"/>
          <p:cNvPicPr preferRelativeResize="0"/>
          <p:nvPr/>
        </p:nvPicPr>
        <p:blipFill>
          <a:blip r:embed="rId3">
            <a:alphaModFix/>
          </a:blip>
          <a:stretch>
            <a:fillRect/>
          </a:stretch>
        </p:blipFill>
        <p:spPr>
          <a:xfrm>
            <a:off x="235993" y="219169"/>
            <a:ext cx="2957199" cy="4157602"/>
          </a:xfrm>
          <a:prstGeom prst="rect">
            <a:avLst/>
          </a:prstGeom>
          <a:noFill/>
          <a:ln cap="flat" cmpd="sng" w="9525">
            <a:solidFill>
              <a:schemeClr val="dk1"/>
            </a:solidFill>
            <a:prstDash val="solid"/>
            <a:round/>
            <a:headEnd len="sm" w="sm" type="none"/>
            <a:tailEnd len="sm" w="sm" type="none"/>
          </a:ln>
        </p:spPr>
      </p:pic>
      <p:sp>
        <p:nvSpPr>
          <p:cNvPr id="324" name="Google Shape;324;p54"/>
          <p:cNvSpPr txBox="1"/>
          <p:nvPr/>
        </p:nvSpPr>
        <p:spPr>
          <a:xfrm>
            <a:off x="3941848" y="907870"/>
            <a:ext cx="1695900" cy="23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rPr>
              <a:t>desirable:</a:t>
            </a:r>
            <a:endParaRPr i="1" sz="1800">
              <a:solidFill>
                <a:schemeClr val="dk1"/>
              </a:solidFill>
            </a:endParaRPr>
          </a:p>
          <a:p>
            <a:pPr indent="0" lvl="0" marL="0" rtl="0" algn="l">
              <a:spcBef>
                <a:spcPts val="1000"/>
              </a:spcBef>
              <a:spcAft>
                <a:spcPts val="0"/>
              </a:spcAft>
              <a:buNone/>
            </a:pPr>
            <a:r>
              <a:rPr lang="en" sz="1800">
                <a:solidFill>
                  <a:schemeClr val="dk1"/>
                </a:solidFill>
              </a:rPr>
              <a:t>industry</a:t>
            </a:r>
            <a:endParaRPr sz="1800">
              <a:solidFill>
                <a:schemeClr val="dk1"/>
              </a:solidFill>
            </a:endParaRPr>
          </a:p>
          <a:p>
            <a:pPr indent="0" lvl="0" marL="0" rtl="0" algn="l">
              <a:spcBef>
                <a:spcPts val="0"/>
              </a:spcBef>
              <a:spcAft>
                <a:spcPts val="0"/>
              </a:spcAft>
              <a:buNone/>
            </a:pPr>
            <a:r>
              <a:rPr lang="en" sz="1800">
                <a:solidFill>
                  <a:schemeClr val="dk1"/>
                </a:solidFill>
              </a:rPr>
              <a:t>ambition</a:t>
            </a:r>
            <a:endParaRPr sz="1800">
              <a:solidFill>
                <a:schemeClr val="dk1"/>
              </a:solidFill>
            </a:endParaRPr>
          </a:p>
          <a:p>
            <a:pPr indent="0" lvl="0" marL="0" rtl="0" algn="l">
              <a:spcBef>
                <a:spcPts val="0"/>
              </a:spcBef>
              <a:spcAft>
                <a:spcPts val="0"/>
              </a:spcAft>
              <a:buNone/>
            </a:pPr>
            <a:r>
              <a:rPr lang="en" sz="1800">
                <a:solidFill>
                  <a:schemeClr val="dk1"/>
                </a:solidFill>
              </a:rPr>
              <a:t>foresight</a:t>
            </a:r>
            <a:endParaRPr sz="1800">
              <a:solidFill>
                <a:schemeClr val="dk1"/>
              </a:solidFill>
            </a:endParaRPr>
          </a:p>
          <a:p>
            <a:pPr indent="0" lvl="0" marL="0" rtl="0" algn="l">
              <a:spcBef>
                <a:spcPts val="0"/>
              </a:spcBef>
              <a:spcAft>
                <a:spcPts val="0"/>
              </a:spcAft>
              <a:buNone/>
            </a:pPr>
            <a:r>
              <a:rPr lang="en" sz="1800">
                <a:solidFill>
                  <a:schemeClr val="dk1"/>
                </a:solidFill>
              </a:rPr>
              <a:t>abstinence</a:t>
            </a:r>
            <a:endParaRPr sz="1800">
              <a:solidFill>
                <a:schemeClr val="dk1"/>
              </a:solidFill>
            </a:endParaRPr>
          </a:p>
          <a:p>
            <a:pPr indent="0" lvl="0" marL="0" rtl="0" algn="l">
              <a:spcBef>
                <a:spcPts val="0"/>
              </a:spcBef>
              <a:spcAft>
                <a:spcPts val="0"/>
              </a:spcAft>
              <a:buNone/>
            </a:pPr>
            <a:r>
              <a:rPr lang="en" sz="1800">
                <a:solidFill>
                  <a:schemeClr val="dk1"/>
                </a:solidFill>
              </a:rPr>
              <a:t>self-control</a:t>
            </a:r>
            <a:endParaRPr sz="18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325" name="Google Shape;325;p54"/>
          <p:cNvSpPr txBox="1"/>
          <p:nvPr/>
        </p:nvSpPr>
        <p:spPr>
          <a:xfrm>
            <a:off x="5850554" y="902245"/>
            <a:ext cx="2622900" cy="27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rPr>
              <a:t>undesirable:</a:t>
            </a:r>
            <a:endParaRPr i="1" sz="1800">
              <a:solidFill>
                <a:schemeClr val="dk1"/>
              </a:solidFill>
            </a:endParaRPr>
          </a:p>
          <a:p>
            <a:pPr indent="0" lvl="0" marL="0" rtl="0" algn="l">
              <a:spcBef>
                <a:spcPts val="1000"/>
              </a:spcBef>
              <a:spcAft>
                <a:spcPts val="0"/>
              </a:spcAft>
              <a:buNone/>
            </a:pPr>
            <a:r>
              <a:rPr lang="en" sz="1800">
                <a:solidFill>
                  <a:schemeClr val="dk1"/>
                </a:solidFill>
              </a:rPr>
              <a:t>indolence</a:t>
            </a:r>
            <a:endParaRPr sz="1800">
              <a:solidFill>
                <a:schemeClr val="dk1"/>
              </a:solidFill>
            </a:endParaRPr>
          </a:p>
          <a:p>
            <a:pPr indent="0" lvl="0" marL="0" rtl="0" algn="l">
              <a:spcBef>
                <a:spcPts val="0"/>
              </a:spcBef>
              <a:spcAft>
                <a:spcPts val="0"/>
              </a:spcAft>
              <a:buNone/>
            </a:pPr>
            <a:r>
              <a:rPr lang="en" sz="1800">
                <a:solidFill>
                  <a:schemeClr val="dk1"/>
                </a:solidFill>
              </a:rPr>
              <a:t>listlessness</a:t>
            </a:r>
            <a:endParaRPr sz="1800">
              <a:solidFill>
                <a:schemeClr val="dk1"/>
              </a:solidFill>
            </a:endParaRPr>
          </a:p>
          <a:p>
            <a:pPr indent="0" lvl="0" marL="0" rtl="0" algn="l">
              <a:spcBef>
                <a:spcPts val="0"/>
              </a:spcBef>
              <a:spcAft>
                <a:spcPts val="0"/>
              </a:spcAft>
              <a:buNone/>
            </a:pPr>
            <a:r>
              <a:rPr lang="en" sz="1800">
                <a:solidFill>
                  <a:schemeClr val="dk1"/>
                </a:solidFill>
              </a:rPr>
              <a:t>licentiousness alcoholism</a:t>
            </a:r>
            <a:endParaRPr sz="1800">
              <a:solidFill>
                <a:schemeClr val="dk1"/>
              </a:solidFill>
            </a:endParaRPr>
          </a:p>
          <a:p>
            <a:pPr indent="0" lvl="0" marL="0" rtl="0" algn="l">
              <a:spcBef>
                <a:spcPts val="0"/>
              </a:spcBef>
              <a:spcAft>
                <a:spcPts val="0"/>
              </a:spcAft>
              <a:buNone/>
            </a:pPr>
            <a:r>
              <a:rPr lang="en" sz="1800">
                <a:solidFill>
                  <a:schemeClr val="dk1"/>
                </a:solidFill>
              </a:rPr>
              <a:t>social burden</a:t>
            </a:r>
            <a:endParaRPr sz="1800">
              <a:solidFill>
                <a:schemeClr val="dk1"/>
              </a:solidFill>
            </a:endParaRPr>
          </a:p>
          <a:p>
            <a:pPr indent="0" lvl="0" marL="0" rtl="0" algn="l">
              <a:spcBef>
                <a:spcPts val="0"/>
              </a:spcBef>
              <a:spcAft>
                <a:spcPts val="0"/>
              </a:spcAft>
              <a:buNone/>
            </a:pPr>
            <a:r>
              <a:rPr lang="en" sz="1800">
                <a:solidFill>
                  <a:schemeClr val="dk1"/>
                </a:solidFill>
              </a:rPr>
              <a:t>cost to the state</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abnormal</a:t>
            </a:r>
            <a:endParaRPr sz="1800">
              <a:solidFill>
                <a:schemeClr val="dk1"/>
              </a:solidFill>
            </a:endParaRPr>
          </a:p>
          <a:p>
            <a:pPr indent="0" lvl="0" marL="0" rtl="0" algn="l">
              <a:spcBef>
                <a:spcPts val="0"/>
              </a:spcBef>
              <a:spcAft>
                <a:spcPts val="0"/>
              </a:spcAft>
              <a:buNone/>
            </a:pPr>
            <a:r>
              <a:rPr lang="en" sz="1800">
                <a:solidFill>
                  <a:schemeClr val="dk1"/>
                </a:solidFill>
              </a:rPr>
              <a:t>defective, inferior</a:t>
            </a:r>
            <a:endParaRPr sz="1800">
              <a:solidFill>
                <a:schemeClr val="dk1"/>
              </a:solidFill>
            </a:endParaRPr>
          </a:p>
        </p:txBody>
      </p:sp>
      <p:sp>
        <p:nvSpPr>
          <p:cNvPr id="326" name="Google Shape;326;p54"/>
          <p:cNvSpPr txBox="1"/>
          <p:nvPr/>
        </p:nvSpPr>
        <p:spPr>
          <a:xfrm>
            <a:off x="3207850" y="3698888"/>
            <a:ext cx="5578200" cy="1359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990000"/>
              </a:buClr>
              <a:buSzPts val="2000"/>
              <a:buChar char="●"/>
            </a:pPr>
            <a:r>
              <a:rPr lang="en" sz="2000">
                <a:solidFill>
                  <a:srgbClr val="990000"/>
                </a:solidFill>
              </a:rPr>
              <a:t>How would you describe Davenport's vision of an improved society? What does it mean to call these values scientific categories?</a:t>
            </a:r>
            <a:endParaRPr sz="2000">
              <a:solidFill>
                <a:srgbClr val="990000"/>
              </a:solidFill>
            </a:endParaRPr>
          </a:p>
          <a:p>
            <a:pPr indent="0" lvl="0" marL="0" rtl="0" algn="l">
              <a:spcBef>
                <a:spcPts val="0"/>
              </a:spcBef>
              <a:spcAft>
                <a:spcPts val="0"/>
              </a:spcAft>
              <a:buClr>
                <a:schemeClr val="dk1"/>
              </a:buClr>
              <a:buSzPts val="1100"/>
              <a:buFont typeface="Arial"/>
              <a:buNone/>
            </a:pPr>
            <a:r>
              <a:t/>
            </a:r>
            <a:endParaRPr sz="22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330" name="Shape 330"/>
        <p:cNvGrpSpPr/>
        <p:nvPr/>
      </p:nvGrpSpPr>
      <p:grpSpPr>
        <a:xfrm>
          <a:off x="0" y="0"/>
          <a:ext cx="0" cy="0"/>
          <a:chOff x="0" y="0"/>
          <a:chExt cx="0" cy="0"/>
        </a:xfrm>
      </p:grpSpPr>
      <p:pic>
        <p:nvPicPr>
          <p:cNvPr id="331" name="Google Shape;331;p55" title="Davenport-w.jpg"/>
          <p:cNvPicPr preferRelativeResize="0"/>
          <p:nvPr/>
        </p:nvPicPr>
        <p:blipFill>
          <a:blip r:embed="rId3">
            <a:alphaModFix/>
          </a:blip>
          <a:stretch>
            <a:fillRect/>
          </a:stretch>
        </p:blipFill>
        <p:spPr>
          <a:xfrm>
            <a:off x="235993" y="219169"/>
            <a:ext cx="2957199" cy="4157602"/>
          </a:xfrm>
          <a:prstGeom prst="rect">
            <a:avLst/>
          </a:prstGeom>
          <a:noFill/>
          <a:ln cap="flat" cmpd="sng" w="9525">
            <a:solidFill>
              <a:schemeClr val="dk1"/>
            </a:solidFill>
            <a:prstDash val="solid"/>
            <a:round/>
            <a:headEnd len="sm" w="sm" type="none"/>
            <a:tailEnd len="sm" w="sm" type="none"/>
          </a:ln>
        </p:spPr>
      </p:pic>
      <p:sp>
        <p:nvSpPr>
          <p:cNvPr id="332" name="Google Shape;332;p55"/>
          <p:cNvSpPr txBox="1"/>
          <p:nvPr/>
        </p:nvSpPr>
        <p:spPr>
          <a:xfrm>
            <a:off x="3273900" y="575901"/>
            <a:ext cx="5452200" cy="34707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lang="en" sz="2200">
                <a:solidFill>
                  <a:srgbClr val="990000"/>
                </a:solidFill>
              </a:rPr>
              <a:t>Why might others have found Davenport's (and others') claims about eugenics plausible or persuasive? (Or useful?) How would you frame a counterargument?</a:t>
            </a:r>
            <a:endParaRPr sz="2200">
              <a:solidFill>
                <a:srgbClr val="990000"/>
              </a:solidFill>
            </a:endParaRPr>
          </a:p>
          <a:p>
            <a:pPr indent="-368300" lvl="0" marL="457200" rtl="0" algn="l">
              <a:spcBef>
                <a:spcPts val="1000"/>
              </a:spcBef>
              <a:spcAft>
                <a:spcPts val="0"/>
              </a:spcAft>
              <a:buClr>
                <a:srgbClr val="990000"/>
              </a:buClr>
              <a:buSzPts val="2200"/>
              <a:buChar char="●"/>
            </a:pPr>
            <a:r>
              <a:rPr lang="en" sz="2200">
                <a:solidFill>
                  <a:srgbClr val="990000"/>
                </a:solidFill>
              </a:rPr>
              <a:t>What was the role of appealing to science in passing the Immigration Act of 1924 or in supporting other measures to limit "undesirables"?</a:t>
            </a:r>
            <a:endParaRPr sz="2200">
              <a:solidFill>
                <a:srgbClr val="990000"/>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9DD"/>
        </a:solidFill>
      </p:bgPr>
    </p:bg>
    <p:spTree>
      <p:nvGrpSpPr>
        <p:cNvPr id="336" name="Shape 336"/>
        <p:cNvGrpSpPr/>
        <p:nvPr/>
      </p:nvGrpSpPr>
      <p:grpSpPr>
        <a:xfrm>
          <a:off x="0" y="0"/>
          <a:ext cx="0" cy="0"/>
          <a:chOff x="0" y="0"/>
          <a:chExt cx="0" cy="0"/>
        </a:xfrm>
      </p:grpSpPr>
      <p:sp>
        <p:nvSpPr>
          <p:cNvPr id="337" name="Google Shape;337;p56"/>
          <p:cNvSpPr txBox="1"/>
          <p:nvPr/>
        </p:nvSpPr>
        <p:spPr>
          <a:xfrm>
            <a:off x="3262675" y="128850"/>
            <a:ext cx="5811300" cy="4647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lang="en" sz="2200">
                <a:solidFill>
                  <a:srgbClr val="990000"/>
                </a:solidFill>
              </a:rPr>
              <a:t>What do you think were Davenport's motives in studying genetics?</a:t>
            </a:r>
            <a:endParaRPr sz="2200">
              <a:solidFill>
                <a:srgbClr val="990000"/>
              </a:solidFill>
            </a:endParaRPr>
          </a:p>
          <a:p>
            <a:pPr indent="-368300" lvl="0" marL="457200" rtl="0" algn="l">
              <a:spcBef>
                <a:spcPts val="1000"/>
              </a:spcBef>
              <a:spcAft>
                <a:spcPts val="0"/>
              </a:spcAft>
              <a:buClr>
                <a:srgbClr val="990000"/>
              </a:buClr>
              <a:buSzPts val="2200"/>
              <a:buChar char="●"/>
            </a:pPr>
            <a:r>
              <a:rPr lang="en" sz="2200">
                <a:solidFill>
                  <a:srgbClr val="990000"/>
                </a:solidFill>
              </a:rPr>
              <a:t>How should that assessment affect the analysis of his scientific claims?</a:t>
            </a:r>
            <a:endParaRPr sz="2200">
              <a:solidFill>
                <a:srgbClr val="990000"/>
              </a:solidFill>
            </a:endParaRPr>
          </a:p>
          <a:p>
            <a:pPr indent="-368300" lvl="0" marL="457200" rtl="0" algn="l">
              <a:spcBef>
                <a:spcPts val="1000"/>
              </a:spcBef>
              <a:spcAft>
                <a:spcPts val="0"/>
              </a:spcAft>
              <a:buClr>
                <a:srgbClr val="990000"/>
              </a:buClr>
              <a:buSzPts val="2200"/>
              <a:buChar char="●"/>
            </a:pPr>
            <a:r>
              <a:rPr lang="en" sz="2200">
                <a:solidFill>
                  <a:srgbClr val="990000"/>
                </a:solidFill>
              </a:rPr>
              <a:t>How might an ordinary citizen or consumer at the time have developed an informed judgment of Davenport's eugenic claims?</a:t>
            </a:r>
            <a:endParaRPr sz="2200">
              <a:solidFill>
                <a:srgbClr val="990000"/>
              </a:solidFill>
            </a:endParaRPr>
          </a:p>
          <a:p>
            <a:pPr indent="-368300" lvl="0" marL="457200" rtl="0" algn="l">
              <a:spcBef>
                <a:spcPts val="1000"/>
              </a:spcBef>
              <a:spcAft>
                <a:spcPts val="0"/>
              </a:spcAft>
              <a:buClr>
                <a:srgbClr val="990000"/>
              </a:buClr>
              <a:buSzPts val="2200"/>
              <a:buChar char="●"/>
            </a:pPr>
            <a:r>
              <a:rPr lang="en" sz="2200">
                <a:solidFill>
                  <a:srgbClr val="990000"/>
                </a:solidFill>
              </a:rPr>
              <a:t>B</a:t>
            </a:r>
            <a:r>
              <a:rPr lang="en" sz="2200">
                <a:solidFill>
                  <a:srgbClr val="990000"/>
                </a:solidFill>
              </a:rPr>
              <a:t>ased on this case, w</a:t>
            </a:r>
            <a:r>
              <a:rPr lang="en" sz="2200">
                <a:solidFill>
                  <a:srgbClr val="990000"/>
                </a:solidFill>
              </a:rPr>
              <a:t>hat general recommendations do you have for someone assessing scientific claims in the media today?</a:t>
            </a:r>
            <a:endParaRPr sz="2200">
              <a:solidFill>
                <a:srgbClr val="990000"/>
              </a:solidFill>
            </a:endParaRPr>
          </a:p>
          <a:p>
            <a:pPr indent="0" lvl="0" marL="0" rtl="0" algn="l">
              <a:spcBef>
                <a:spcPts val="100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 </a:t>
            </a:r>
            <a:endParaRPr sz="2200">
              <a:solidFill>
                <a:schemeClr val="dk1"/>
              </a:solidFill>
            </a:endParaRPr>
          </a:p>
        </p:txBody>
      </p:sp>
      <p:pic>
        <p:nvPicPr>
          <p:cNvPr id="338" name="Google Shape;338;p56" title="Davenport-w.jpg"/>
          <p:cNvPicPr preferRelativeResize="0"/>
          <p:nvPr/>
        </p:nvPicPr>
        <p:blipFill>
          <a:blip r:embed="rId3">
            <a:alphaModFix/>
          </a:blip>
          <a:stretch>
            <a:fillRect/>
          </a:stretch>
        </p:blipFill>
        <p:spPr>
          <a:xfrm>
            <a:off x="235993" y="219169"/>
            <a:ext cx="2957199" cy="415760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342" name="Shape 342"/>
        <p:cNvGrpSpPr/>
        <p:nvPr/>
      </p:nvGrpSpPr>
      <p:grpSpPr>
        <a:xfrm>
          <a:off x="0" y="0"/>
          <a:ext cx="0" cy="0"/>
          <a:chOff x="0" y="0"/>
          <a:chExt cx="0" cy="0"/>
        </a:xfrm>
      </p:grpSpPr>
      <p:sp>
        <p:nvSpPr>
          <p:cNvPr id="343" name="Google Shape;343;p57"/>
          <p:cNvSpPr txBox="1"/>
          <p:nvPr/>
        </p:nvSpPr>
        <p:spPr>
          <a:xfrm>
            <a:off x="1035037" y="429474"/>
            <a:ext cx="3345900" cy="572700"/>
          </a:xfrm>
          <a:prstGeom prst="rect">
            <a:avLst/>
          </a:prstGeom>
          <a:noFill/>
          <a:ln>
            <a:noFill/>
          </a:ln>
        </p:spPr>
        <p:txBody>
          <a:bodyPr anchorCtr="0" anchor="t" bIns="72350" lIns="72350" spcFirstLastPara="1" rIns="72350" wrap="square" tIns="72350">
            <a:noAutofit/>
          </a:bodyPr>
          <a:lstStyle/>
          <a:p>
            <a:pPr indent="0" lvl="0" marL="0" rtl="0" algn="ctr">
              <a:spcBef>
                <a:spcPts val="0"/>
              </a:spcBef>
              <a:spcAft>
                <a:spcPts val="0"/>
              </a:spcAft>
              <a:buNone/>
            </a:pPr>
            <a:r>
              <a:rPr b="1" lang="en" sz="2690">
                <a:solidFill>
                  <a:schemeClr val="dk1"/>
                </a:solidFill>
              </a:rPr>
              <a:t>Charles Davenport</a:t>
            </a:r>
            <a:endParaRPr b="1" sz="2690">
              <a:solidFill>
                <a:schemeClr val="dk1"/>
              </a:solidFill>
            </a:endParaRPr>
          </a:p>
        </p:txBody>
      </p:sp>
      <p:pic>
        <p:nvPicPr>
          <p:cNvPr id="344" name="Google Shape;344;p57" title="Davenport-w.jpg"/>
          <p:cNvPicPr preferRelativeResize="0"/>
          <p:nvPr/>
        </p:nvPicPr>
        <p:blipFill>
          <a:blip r:embed="rId3">
            <a:alphaModFix/>
          </a:blip>
          <a:stretch>
            <a:fillRect/>
          </a:stretch>
        </p:blipFill>
        <p:spPr>
          <a:xfrm>
            <a:off x="2336468" y="1288613"/>
            <a:ext cx="1894738" cy="2663848"/>
          </a:xfrm>
          <a:prstGeom prst="rect">
            <a:avLst/>
          </a:prstGeom>
          <a:noFill/>
          <a:ln cap="flat" cmpd="sng" w="8025">
            <a:solidFill>
              <a:schemeClr val="dk1"/>
            </a:solidFill>
            <a:prstDash val="solid"/>
            <a:round/>
            <a:headEnd len="sm" w="sm" type="none"/>
            <a:tailEnd len="sm" w="sm" type="none"/>
          </a:ln>
        </p:spPr>
      </p:pic>
      <p:pic>
        <p:nvPicPr>
          <p:cNvPr id="345" name="Google Shape;345;p57" title="pellagra-pedigree.jpg"/>
          <p:cNvPicPr preferRelativeResize="0"/>
          <p:nvPr/>
        </p:nvPicPr>
        <p:blipFill>
          <a:blip r:embed="rId4">
            <a:alphaModFix/>
          </a:blip>
          <a:stretch>
            <a:fillRect/>
          </a:stretch>
        </p:blipFill>
        <p:spPr>
          <a:xfrm>
            <a:off x="4444920" y="1288610"/>
            <a:ext cx="2552273" cy="2663845"/>
          </a:xfrm>
          <a:prstGeom prst="rect">
            <a:avLst/>
          </a:prstGeom>
          <a:noFill/>
          <a:ln cap="flat" cmpd="sng" w="8025">
            <a:solidFill>
              <a:schemeClr val="dk1"/>
            </a:solidFill>
            <a:prstDash val="solid"/>
            <a:round/>
            <a:headEnd len="sm" w="sm" type="none"/>
            <a:tailEnd len="sm" w="sm" type="none"/>
          </a:ln>
        </p:spPr>
      </p:pic>
      <p:sp>
        <p:nvSpPr>
          <p:cNvPr id="346" name="Google Shape;346;p57"/>
          <p:cNvSpPr txBox="1"/>
          <p:nvPr/>
        </p:nvSpPr>
        <p:spPr>
          <a:xfrm>
            <a:off x="3693873" y="779673"/>
            <a:ext cx="4415100" cy="436800"/>
          </a:xfrm>
          <a:prstGeom prst="rect">
            <a:avLst/>
          </a:prstGeom>
          <a:noFill/>
          <a:ln>
            <a:noFill/>
          </a:ln>
        </p:spPr>
        <p:txBody>
          <a:bodyPr anchorCtr="0" anchor="t" bIns="72350" lIns="72350" spcFirstLastPara="1" rIns="72350" wrap="square" tIns="72350">
            <a:noAutofit/>
          </a:bodyPr>
          <a:lstStyle/>
          <a:p>
            <a:pPr indent="0" lvl="0" marL="0" rtl="0" algn="l">
              <a:spcBef>
                <a:spcPts val="0"/>
              </a:spcBef>
              <a:spcAft>
                <a:spcPts val="0"/>
              </a:spcAft>
              <a:buNone/>
            </a:pPr>
            <a:r>
              <a:rPr b="1" lang="en" sz="2690">
                <a:solidFill>
                  <a:schemeClr val="dk1"/>
                </a:solidFill>
              </a:rPr>
              <a:t>the Prospects of Genetics</a:t>
            </a:r>
            <a:endParaRPr b="1" sz="2690">
              <a:solidFill>
                <a:schemeClr val="dk1"/>
              </a:solidFill>
            </a:endParaRPr>
          </a:p>
        </p:txBody>
      </p:sp>
      <p:sp>
        <p:nvSpPr>
          <p:cNvPr id="347" name="Google Shape;347;p57"/>
          <p:cNvSpPr txBox="1"/>
          <p:nvPr/>
        </p:nvSpPr>
        <p:spPr>
          <a:xfrm>
            <a:off x="4240443" y="230805"/>
            <a:ext cx="644100" cy="804000"/>
          </a:xfrm>
          <a:prstGeom prst="rect">
            <a:avLst/>
          </a:prstGeom>
          <a:noFill/>
          <a:ln>
            <a:noFill/>
          </a:ln>
        </p:spPr>
        <p:txBody>
          <a:bodyPr anchorCtr="0" anchor="t" bIns="72350" lIns="72350" spcFirstLastPara="1" rIns="72350" wrap="square" tIns="72350">
            <a:spAutoFit/>
          </a:bodyPr>
          <a:lstStyle/>
          <a:p>
            <a:pPr indent="0" lvl="0" marL="0" rtl="0" algn="l">
              <a:spcBef>
                <a:spcPts val="0"/>
              </a:spcBef>
              <a:spcAft>
                <a:spcPts val="0"/>
              </a:spcAft>
              <a:buNone/>
            </a:pPr>
            <a:r>
              <a:rPr b="1" lang="en" sz="4273">
                <a:solidFill>
                  <a:srgbClr val="CC0000"/>
                </a:solidFill>
                <a:latin typeface="Merriweather"/>
                <a:ea typeface="Merriweather"/>
                <a:cs typeface="Merriweather"/>
                <a:sym typeface="Merriweather"/>
              </a:rPr>
              <a:t>&amp;</a:t>
            </a:r>
            <a:endParaRPr b="1" sz="4273">
              <a:solidFill>
                <a:srgbClr val="CC0000"/>
              </a:solidFill>
              <a:latin typeface="Merriweather"/>
              <a:ea typeface="Merriweather"/>
              <a:cs typeface="Merriweather"/>
              <a:sym typeface="Merriweather"/>
            </a:endParaRPr>
          </a:p>
        </p:txBody>
      </p:sp>
      <p:sp>
        <p:nvSpPr>
          <p:cNvPr id="348" name="Google Shape;348;p57"/>
          <p:cNvSpPr txBox="1"/>
          <p:nvPr/>
        </p:nvSpPr>
        <p:spPr>
          <a:xfrm>
            <a:off x="265050" y="4181425"/>
            <a:ext cx="86139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Char char="●"/>
            </a:pPr>
            <a:r>
              <a:rPr b="1" i="1" lang="en" sz="2200">
                <a:solidFill>
                  <a:schemeClr val="dk1"/>
                </a:solidFill>
              </a:rPr>
              <a:t>Summarize what you have learned from this historical case.</a:t>
            </a:r>
            <a:endParaRPr b="1" i="1" sz="22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6CA"/>
        </a:solidFill>
      </p:bgPr>
    </p:bg>
    <p:spTree>
      <p:nvGrpSpPr>
        <p:cNvPr id="352" name="Shape 352"/>
        <p:cNvGrpSpPr/>
        <p:nvPr/>
      </p:nvGrpSpPr>
      <p:grpSpPr>
        <a:xfrm>
          <a:off x="0" y="0"/>
          <a:ext cx="0" cy="0"/>
          <a:chOff x="0" y="0"/>
          <a:chExt cx="0" cy="0"/>
        </a:xfrm>
      </p:grpSpPr>
      <p:pic>
        <p:nvPicPr>
          <p:cNvPr id="353" name="Google Shape;353;p58"/>
          <p:cNvPicPr preferRelativeResize="0"/>
          <p:nvPr/>
        </p:nvPicPr>
        <p:blipFill rotWithShape="1">
          <a:blip r:embed="rId3">
            <a:alphaModFix/>
          </a:blip>
          <a:srcRect b="0" l="0" r="0" t="0"/>
          <a:stretch/>
        </p:blipFill>
        <p:spPr>
          <a:xfrm>
            <a:off x="1857766" y="1517687"/>
            <a:ext cx="5428475" cy="1171575"/>
          </a:xfrm>
          <a:prstGeom prst="rect">
            <a:avLst/>
          </a:prstGeom>
          <a:noFill/>
          <a:ln cap="flat" cmpd="sng" w="19050">
            <a:solidFill>
              <a:schemeClr val="dk1"/>
            </a:solidFill>
            <a:prstDash val="solid"/>
            <a:round/>
            <a:headEnd len="sm" w="sm" type="none"/>
            <a:tailEnd len="sm" w="sm" type="none"/>
          </a:ln>
        </p:spPr>
      </p:pic>
      <p:sp>
        <p:nvSpPr>
          <p:cNvPr id="354" name="Google Shape;354;p58"/>
          <p:cNvSpPr txBox="1"/>
          <p:nvPr/>
        </p:nvSpPr>
        <p:spPr>
          <a:xfrm>
            <a:off x="2489768" y="2689262"/>
            <a:ext cx="4222800" cy="52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http://shipseducation.net/misinfo</a:t>
            </a:r>
            <a:endParaRPr b="0" i="0" sz="2200" u="none" cap="none" strike="noStrike">
              <a:solidFill>
                <a:schemeClr val="dk1"/>
              </a:solidFill>
              <a:latin typeface="Arial"/>
              <a:ea typeface="Arial"/>
              <a:cs typeface="Arial"/>
              <a:sym typeface="Arial"/>
            </a:endParaRPr>
          </a:p>
        </p:txBody>
      </p:sp>
      <p:sp>
        <p:nvSpPr>
          <p:cNvPr id="355" name="Google Shape;355;p58"/>
          <p:cNvSpPr txBox="1"/>
          <p:nvPr/>
        </p:nvSpPr>
        <p:spPr>
          <a:xfrm>
            <a:off x="140025" y="4677150"/>
            <a:ext cx="212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©2025 Douglas Allchin</a:t>
            </a:r>
            <a:endParaRPr b="0" i="0" sz="1400" u="none" cap="none" strike="noStrike">
              <a:solidFill>
                <a:schemeClr val="dk2"/>
              </a:solidFill>
              <a:latin typeface="Arial"/>
              <a:ea typeface="Arial"/>
              <a:cs typeface="Arial"/>
              <a:sym typeface="Arial"/>
            </a:endParaRPr>
          </a:p>
        </p:txBody>
      </p:sp>
      <p:sp>
        <p:nvSpPr>
          <p:cNvPr id="356" name="Google Shape;356;p58"/>
          <p:cNvSpPr txBox="1"/>
          <p:nvPr/>
        </p:nvSpPr>
        <p:spPr>
          <a:xfrm>
            <a:off x="4634250" y="4702425"/>
            <a:ext cx="43920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http://shipseducation.net/misinfo/d</a:t>
            </a:r>
            <a:r>
              <a:rPr lang="en">
                <a:solidFill>
                  <a:schemeClr val="dk2"/>
                </a:solidFill>
              </a:rPr>
              <a:t>avenport</a:t>
            </a:r>
            <a:r>
              <a:rPr b="0" i="0" lang="en" sz="1400" u="none" cap="none" strike="noStrike">
                <a:solidFill>
                  <a:schemeClr val="dk2"/>
                </a:solidFill>
                <a:latin typeface="Arial"/>
                <a:ea typeface="Arial"/>
                <a:cs typeface="Arial"/>
                <a:sym typeface="Arial"/>
              </a:rPr>
              <a:t>.htm</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6" name="Shape 126"/>
        <p:cNvGrpSpPr/>
        <p:nvPr/>
      </p:nvGrpSpPr>
      <p:grpSpPr>
        <a:xfrm>
          <a:off x="0" y="0"/>
          <a:ext cx="0" cy="0"/>
          <a:chOff x="0" y="0"/>
          <a:chExt cx="0" cy="0"/>
        </a:xfrm>
      </p:grpSpPr>
      <p:sp>
        <p:nvSpPr>
          <p:cNvPr id="127" name="Google Shape;127;p28"/>
          <p:cNvSpPr txBox="1"/>
          <p:nvPr/>
        </p:nvSpPr>
        <p:spPr>
          <a:xfrm>
            <a:off x="2633924" y="240306"/>
            <a:ext cx="6183600" cy="26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Davenport (among others) wants to apply that genetic knowledge to humans, with a vision of improving society.</a:t>
            </a:r>
            <a:endParaRPr sz="2200">
              <a:solidFill>
                <a:schemeClr val="dk1"/>
              </a:solidFill>
            </a:endParaRPr>
          </a:p>
          <a:p>
            <a:pPr indent="0" lvl="0" marL="0" rtl="0" algn="l">
              <a:spcBef>
                <a:spcPts val="1000"/>
              </a:spcBef>
              <a:spcAft>
                <a:spcPts val="0"/>
              </a:spcAft>
              <a:buNone/>
            </a:pPr>
            <a:r>
              <a:rPr lang="en" sz="2200">
                <a:solidFill>
                  <a:schemeClr val="dk1"/>
                </a:solidFill>
              </a:rPr>
              <a:t>They call it </a:t>
            </a:r>
            <a:r>
              <a:rPr i="1" lang="en" sz="2200">
                <a:solidFill>
                  <a:schemeClr val="dk1"/>
                </a:solidFill>
              </a:rPr>
              <a:t>eugenics</a:t>
            </a:r>
            <a:r>
              <a:rPr lang="en" sz="2200">
                <a:solidFill>
                  <a:schemeClr val="dk1"/>
                </a:solidFill>
              </a:rPr>
              <a:t>, meaning "good origins."</a:t>
            </a:r>
            <a:endParaRPr sz="2200">
              <a:solidFill>
                <a:schemeClr val="dk1"/>
              </a:solidFill>
            </a:endParaRPr>
          </a:p>
          <a:p>
            <a:pPr indent="0" lvl="0" marL="0" rtl="0" algn="l">
              <a:spcBef>
                <a:spcPts val="1000"/>
              </a:spcBef>
              <a:spcAft>
                <a:spcPts val="0"/>
              </a:spcAft>
              <a:buNone/>
            </a:pPr>
            <a:r>
              <a:rPr lang="en" sz="2200">
                <a:solidFill>
                  <a:schemeClr val="dk1"/>
                </a:solidFill>
              </a:rPr>
              <a:t>In 1910 Davenport becomes Director of a newly instituted Eugenics Record Office.</a:t>
            </a:r>
            <a:endParaRPr sz="2200">
              <a:solidFill>
                <a:schemeClr val="dk1"/>
              </a:solidFill>
            </a:endParaRPr>
          </a:p>
        </p:txBody>
      </p:sp>
      <p:pic>
        <p:nvPicPr>
          <p:cNvPr id="128" name="Google Shape;128;p28" title="Davenport-w.jpg"/>
          <p:cNvPicPr preferRelativeResize="0"/>
          <p:nvPr/>
        </p:nvPicPr>
        <p:blipFill>
          <a:blip r:embed="rId3">
            <a:alphaModFix/>
          </a:blip>
          <a:stretch>
            <a:fillRect/>
          </a:stretch>
        </p:blipFill>
        <p:spPr>
          <a:xfrm>
            <a:off x="191925" y="240300"/>
            <a:ext cx="2329601" cy="3275227"/>
          </a:xfrm>
          <a:prstGeom prst="rect">
            <a:avLst/>
          </a:prstGeom>
          <a:noFill/>
          <a:ln cap="flat" cmpd="sng" w="9525">
            <a:solidFill>
              <a:schemeClr val="dk1"/>
            </a:solidFill>
            <a:prstDash val="solid"/>
            <a:round/>
            <a:headEnd len="sm" w="sm" type="none"/>
            <a:tailEnd len="sm" w="sm" type="none"/>
          </a:ln>
        </p:spPr>
      </p:pic>
      <p:pic>
        <p:nvPicPr>
          <p:cNvPr id="129" name="Google Shape;129;p28" title="ero_building.jpg"/>
          <p:cNvPicPr preferRelativeResize="0"/>
          <p:nvPr/>
        </p:nvPicPr>
        <p:blipFill>
          <a:blip r:embed="rId4">
            <a:alphaModFix/>
          </a:blip>
          <a:stretch>
            <a:fillRect/>
          </a:stretch>
        </p:blipFill>
        <p:spPr>
          <a:xfrm>
            <a:off x="2736283" y="2947374"/>
            <a:ext cx="2995675" cy="2037101"/>
          </a:xfrm>
          <a:prstGeom prst="rect">
            <a:avLst/>
          </a:prstGeom>
          <a:noFill/>
          <a:ln>
            <a:noFill/>
          </a:ln>
        </p:spPr>
      </p:pic>
      <p:pic>
        <p:nvPicPr>
          <p:cNvPr id="130" name="Google Shape;130;p28" title="ERO-1921.jpg"/>
          <p:cNvPicPr preferRelativeResize="0"/>
          <p:nvPr/>
        </p:nvPicPr>
        <p:blipFill>
          <a:blip r:embed="rId5">
            <a:alphaModFix/>
          </a:blip>
          <a:stretch>
            <a:fillRect/>
          </a:stretch>
        </p:blipFill>
        <p:spPr>
          <a:xfrm>
            <a:off x="5840965" y="2960717"/>
            <a:ext cx="2995675" cy="20237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134" name="Shape 134"/>
        <p:cNvGrpSpPr/>
        <p:nvPr/>
      </p:nvGrpSpPr>
      <p:grpSpPr>
        <a:xfrm>
          <a:off x="0" y="0"/>
          <a:ext cx="0" cy="0"/>
          <a:chOff x="0" y="0"/>
          <a:chExt cx="0" cy="0"/>
        </a:xfrm>
      </p:grpSpPr>
      <p:sp>
        <p:nvSpPr>
          <p:cNvPr id="135" name="Google Shape;135;p29"/>
          <p:cNvSpPr txBox="1"/>
          <p:nvPr/>
        </p:nvSpPr>
        <p:spPr>
          <a:xfrm>
            <a:off x="4273050" y="574597"/>
            <a:ext cx="4646100" cy="39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Davenport leads research on the genetics of many human conditions.</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For example, i</a:t>
            </a:r>
            <a:r>
              <a:rPr lang="en" sz="2200">
                <a:solidFill>
                  <a:schemeClr val="dk1"/>
                </a:solidFill>
              </a:rPr>
              <a:t>n 1916, scientists debate whether the disease pellagra, prevalent in the poor rural South of the U.S., is caused by infection or an inadequate diet.</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Davenport says it is neither(!).</a:t>
            </a:r>
            <a:endParaRPr sz="2200">
              <a:solidFill>
                <a:schemeClr val="dk1"/>
              </a:solidFill>
            </a:endParaRPr>
          </a:p>
          <a:p>
            <a:pPr indent="0" lvl="0" marL="0" rtl="0" algn="l">
              <a:spcBef>
                <a:spcPts val="0"/>
              </a:spcBef>
              <a:spcAft>
                <a:spcPts val="0"/>
              </a:spcAft>
              <a:buNone/>
            </a:pPr>
            <a:r>
              <a:rPr lang="en" sz="2200">
                <a:solidFill>
                  <a:schemeClr val="dk1"/>
                </a:solidFill>
              </a:rPr>
              <a:t>He contends it is </a:t>
            </a:r>
            <a:r>
              <a:rPr i="1" lang="en" sz="2200">
                <a:solidFill>
                  <a:schemeClr val="dk1"/>
                </a:solidFill>
              </a:rPr>
              <a:t>hereditary</a:t>
            </a:r>
            <a:r>
              <a:rPr lang="en" sz="2200">
                <a:solidFill>
                  <a:schemeClr val="dk1"/>
                </a:solidFill>
              </a:rPr>
              <a:t>.</a:t>
            </a:r>
            <a:endParaRPr sz="2200">
              <a:solidFill>
                <a:schemeClr val="dk1"/>
              </a:solidFill>
            </a:endParaRPr>
          </a:p>
        </p:txBody>
      </p:sp>
      <p:pic>
        <p:nvPicPr>
          <p:cNvPr id="136" name="Google Shape;136;p29" title="pellagra.jpg"/>
          <p:cNvPicPr preferRelativeResize="0"/>
          <p:nvPr/>
        </p:nvPicPr>
        <p:blipFill>
          <a:blip r:embed="rId3">
            <a:alphaModFix/>
          </a:blip>
          <a:stretch>
            <a:fillRect/>
          </a:stretch>
        </p:blipFill>
        <p:spPr>
          <a:xfrm>
            <a:off x="-5" y="-20855"/>
            <a:ext cx="401836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140" name="Shape 140"/>
        <p:cNvGrpSpPr/>
        <p:nvPr/>
      </p:nvGrpSpPr>
      <p:grpSpPr>
        <a:xfrm>
          <a:off x="0" y="0"/>
          <a:ext cx="0" cy="0"/>
          <a:chOff x="0" y="0"/>
          <a:chExt cx="0" cy="0"/>
        </a:xfrm>
      </p:grpSpPr>
      <p:sp>
        <p:nvSpPr>
          <p:cNvPr id="141" name="Google Shape;141;p30"/>
          <p:cNvSpPr txBox="1"/>
          <p:nvPr/>
        </p:nvSpPr>
        <p:spPr>
          <a:xfrm>
            <a:off x="5079500" y="524550"/>
            <a:ext cx="3582600" cy="40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As evidence, he presents several sample pedigrees showing how pellagra had appeared through multliple generations of the same family.</a:t>
            </a:r>
            <a:endParaRPr sz="2200">
              <a:solidFill>
                <a:schemeClr val="dk1"/>
              </a:solidFill>
            </a:endParaRPr>
          </a:p>
        </p:txBody>
      </p:sp>
      <p:pic>
        <p:nvPicPr>
          <p:cNvPr id="142" name="Google Shape;142;p30" title="pellagra-pedigree.jpg"/>
          <p:cNvPicPr preferRelativeResize="0"/>
          <p:nvPr/>
        </p:nvPicPr>
        <p:blipFill>
          <a:blip r:embed="rId3">
            <a:alphaModFix/>
          </a:blip>
          <a:stretch>
            <a:fillRect/>
          </a:stretch>
        </p:blipFill>
        <p:spPr>
          <a:xfrm>
            <a:off x="442517" y="399582"/>
            <a:ext cx="4201998" cy="4385699"/>
          </a:xfrm>
          <a:prstGeom prst="rect">
            <a:avLst/>
          </a:prstGeom>
          <a:noFill/>
          <a:ln cap="flat" cmpd="sng" w="152400">
            <a:solidFill>
              <a:schemeClr val="lt1"/>
            </a:solidFill>
            <a:prstDash val="solid"/>
            <a:round/>
            <a:headEnd len="sm" w="sm" type="none"/>
            <a:tailEnd len="sm" w="sm" type="none"/>
          </a:ln>
        </p:spPr>
      </p:pic>
      <p:sp>
        <p:nvSpPr>
          <p:cNvPr id="143" name="Google Shape;143;p30"/>
          <p:cNvSpPr/>
          <p:nvPr/>
        </p:nvSpPr>
        <p:spPr>
          <a:xfrm>
            <a:off x="268700" y="247375"/>
            <a:ext cx="4542000" cy="4683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147" name="Shape 147"/>
        <p:cNvGrpSpPr/>
        <p:nvPr/>
      </p:nvGrpSpPr>
      <p:grpSpPr>
        <a:xfrm>
          <a:off x="0" y="0"/>
          <a:ext cx="0" cy="0"/>
          <a:chOff x="0" y="0"/>
          <a:chExt cx="0" cy="0"/>
        </a:xfrm>
      </p:grpSpPr>
      <p:pic>
        <p:nvPicPr>
          <p:cNvPr id="148" name="Google Shape;148;p31" title="pellagra-pedigree.jpg"/>
          <p:cNvPicPr preferRelativeResize="0"/>
          <p:nvPr/>
        </p:nvPicPr>
        <p:blipFill>
          <a:blip r:embed="rId3">
            <a:alphaModFix/>
          </a:blip>
          <a:stretch>
            <a:fillRect/>
          </a:stretch>
        </p:blipFill>
        <p:spPr>
          <a:xfrm>
            <a:off x="442517" y="399582"/>
            <a:ext cx="4201998" cy="4385699"/>
          </a:xfrm>
          <a:prstGeom prst="rect">
            <a:avLst/>
          </a:prstGeom>
          <a:noFill/>
          <a:ln cap="flat" cmpd="sng" w="152400">
            <a:solidFill>
              <a:schemeClr val="lt1"/>
            </a:solidFill>
            <a:prstDash val="solid"/>
            <a:round/>
            <a:headEnd len="sm" w="sm" type="none"/>
            <a:tailEnd len="sm" w="sm" type="none"/>
          </a:ln>
        </p:spPr>
      </p:pic>
      <p:sp>
        <p:nvSpPr>
          <p:cNvPr id="149" name="Google Shape;149;p31"/>
          <p:cNvSpPr/>
          <p:nvPr/>
        </p:nvSpPr>
        <p:spPr>
          <a:xfrm>
            <a:off x="268700" y="247375"/>
            <a:ext cx="4542000" cy="4683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31"/>
          <p:cNvSpPr txBox="1"/>
          <p:nvPr/>
        </p:nvSpPr>
        <p:spPr>
          <a:xfrm>
            <a:off x="4896425" y="1001075"/>
            <a:ext cx="4065300" cy="3079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990000"/>
              </a:buClr>
              <a:buSzPts val="2200"/>
              <a:buChar char="●"/>
            </a:pPr>
            <a:r>
              <a:rPr b="1" lang="en" sz="2200">
                <a:solidFill>
                  <a:srgbClr val="990000"/>
                </a:solidFill>
              </a:rPr>
              <a:t>Is a pedigree good evidence for Davenport's claim that pellagra is genetic?</a:t>
            </a:r>
            <a:endParaRPr b="1" sz="2200">
              <a:solidFill>
                <a:srgbClr val="990000"/>
              </a:solidFill>
            </a:endParaRPr>
          </a:p>
          <a:p>
            <a:pPr indent="-368300" lvl="0" marL="457200" rtl="0" algn="l">
              <a:spcBef>
                <a:spcPts val="1000"/>
              </a:spcBef>
              <a:spcAft>
                <a:spcPts val="0"/>
              </a:spcAft>
              <a:buClr>
                <a:srgbClr val="990000"/>
              </a:buClr>
              <a:buSzPts val="2200"/>
              <a:buChar char="●"/>
            </a:pPr>
            <a:r>
              <a:rPr b="1" lang="en" sz="2200">
                <a:solidFill>
                  <a:srgbClr val="990000"/>
                </a:solidFill>
              </a:rPr>
              <a:t>What other factors might explain why a disease might appear to "run in families"?</a:t>
            </a:r>
            <a:endParaRPr b="1" sz="2200">
              <a:solidFill>
                <a:srgbClr val="99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BB90"/>
        </a:solidFill>
      </p:bgPr>
    </p:bg>
    <p:spTree>
      <p:nvGrpSpPr>
        <p:cNvPr id="154" name="Shape 154"/>
        <p:cNvGrpSpPr/>
        <p:nvPr/>
      </p:nvGrpSpPr>
      <p:grpSpPr>
        <a:xfrm>
          <a:off x="0" y="0"/>
          <a:ext cx="0" cy="0"/>
          <a:chOff x="0" y="0"/>
          <a:chExt cx="0" cy="0"/>
        </a:xfrm>
      </p:grpSpPr>
      <p:sp>
        <p:nvSpPr>
          <p:cNvPr id="155" name="Google Shape;155;p32"/>
          <p:cNvSpPr txBox="1"/>
          <p:nvPr/>
        </p:nvSpPr>
        <p:spPr>
          <a:xfrm>
            <a:off x="4299041" y="408545"/>
            <a:ext cx="4529400" cy="41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rPr>
              <a:t>Later (i</a:t>
            </a:r>
            <a:r>
              <a:rPr lang="en" sz="2200">
                <a:solidFill>
                  <a:schemeClr val="dk1"/>
                </a:solidFill>
              </a:rPr>
              <a:t>n 1927), doctors </a:t>
            </a:r>
            <a:r>
              <a:rPr lang="en" sz="2200">
                <a:solidFill>
                  <a:schemeClr val="dk1"/>
                </a:solidFill>
              </a:rPr>
              <a:t>find </a:t>
            </a:r>
            <a:endParaRPr sz="2200">
              <a:solidFill>
                <a:schemeClr val="dk1"/>
              </a:solidFill>
            </a:endParaRPr>
          </a:p>
          <a:p>
            <a:pPr indent="0" lvl="0" marL="0" rtl="0" algn="l">
              <a:spcBef>
                <a:spcPts val="0"/>
              </a:spcBef>
              <a:spcAft>
                <a:spcPts val="0"/>
              </a:spcAft>
              <a:buNone/>
            </a:pPr>
            <a:r>
              <a:rPr lang="en" sz="2200">
                <a:solidFill>
                  <a:schemeClr val="dk1"/>
                </a:solidFill>
              </a:rPr>
              <a:t>that dietary </a:t>
            </a:r>
            <a:r>
              <a:rPr lang="en" sz="2200">
                <a:solidFill>
                  <a:schemeClr val="dk1"/>
                </a:solidFill>
              </a:rPr>
              <a:t>supplements of yeast can easily cure pellagra. So it is </a:t>
            </a:r>
            <a:r>
              <a:rPr i="1" lang="en" sz="2200">
                <a:solidFill>
                  <a:schemeClr val="dk1"/>
                </a:solidFill>
              </a:rPr>
              <a:t>not</a:t>
            </a:r>
            <a:r>
              <a:rPr lang="en" sz="2200">
                <a:solidFill>
                  <a:schemeClr val="dk1"/>
                </a:solidFill>
              </a:rPr>
              <a:t> genetic.</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 sz="2200">
                <a:solidFill>
                  <a:schemeClr val="dk1"/>
                </a:solidFill>
              </a:rPr>
              <a:t>It is a vitamin deficiency. Its prevalence in the Southern U.S. could be explained by enduring disparities in wealth, meaning that over many </a:t>
            </a:r>
            <a:r>
              <a:rPr lang="en" sz="2200">
                <a:solidFill>
                  <a:schemeClr val="dk1"/>
                </a:solidFill>
              </a:rPr>
              <a:t>generations </a:t>
            </a:r>
            <a:r>
              <a:rPr lang="en" sz="2200">
                <a:solidFill>
                  <a:schemeClr val="dk1"/>
                </a:solidFill>
              </a:rPr>
              <a:t>poor farmers cannot afford a proper diet with enough meat and vegetables.</a:t>
            </a:r>
            <a:endParaRPr sz="2200">
              <a:solidFill>
                <a:schemeClr val="dk1"/>
              </a:solidFill>
            </a:endParaRPr>
          </a:p>
        </p:txBody>
      </p:sp>
      <p:pic>
        <p:nvPicPr>
          <p:cNvPr id="156" name="Google Shape;156;p32" title="pellagra.jpg"/>
          <p:cNvPicPr preferRelativeResize="0"/>
          <p:nvPr/>
        </p:nvPicPr>
        <p:blipFill>
          <a:blip r:embed="rId3">
            <a:alphaModFix/>
          </a:blip>
          <a:stretch>
            <a:fillRect/>
          </a:stretch>
        </p:blipFill>
        <p:spPr>
          <a:xfrm>
            <a:off x="-12800" y="-8055"/>
            <a:ext cx="401836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0" name="Shape 160"/>
        <p:cNvGrpSpPr/>
        <p:nvPr/>
      </p:nvGrpSpPr>
      <p:grpSpPr>
        <a:xfrm>
          <a:off x="0" y="0"/>
          <a:ext cx="0" cy="0"/>
          <a:chOff x="0" y="0"/>
          <a:chExt cx="0" cy="0"/>
        </a:xfrm>
      </p:grpSpPr>
      <p:sp>
        <p:nvSpPr>
          <p:cNvPr id="161" name="Google Shape;161;p33"/>
          <p:cNvSpPr txBox="1"/>
          <p:nvPr/>
        </p:nvSpPr>
        <p:spPr>
          <a:xfrm>
            <a:off x="3460735" y="221275"/>
            <a:ext cx="540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Let's return to 1911-12, when Davenport publishes an extensive report on </a:t>
            </a:r>
            <a:r>
              <a:rPr i="1" lang="en" sz="2200">
                <a:solidFill>
                  <a:schemeClr val="dk1"/>
                </a:solidFill>
              </a:rPr>
              <a:t>Heredity in Relation to Eugenics </a:t>
            </a:r>
            <a:r>
              <a:rPr lang="en" sz="2200">
                <a:solidFill>
                  <a:schemeClr val="dk1"/>
                </a:solidFill>
              </a:rPr>
              <a:t>and other studies.</a:t>
            </a:r>
            <a:endParaRPr sz="2200">
              <a:solidFill>
                <a:schemeClr val="dk1"/>
              </a:solidFill>
            </a:endParaRPr>
          </a:p>
        </p:txBody>
      </p:sp>
      <p:pic>
        <p:nvPicPr>
          <p:cNvPr id="162" name="Google Shape;162;p33" title="Davenport-w.jpg"/>
          <p:cNvPicPr preferRelativeResize="0"/>
          <p:nvPr/>
        </p:nvPicPr>
        <p:blipFill>
          <a:blip r:embed="rId3">
            <a:alphaModFix/>
          </a:blip>
          <a:stretch>
            <a:fillRect/>
          </a:stretch>
        </p:blipFill>
        <p:spPr>
          <a:xfrm>
            <a:off x="287172" y="206375"/>
            <a:ext cx="2957199" cy="4157602"/>
          </a:xfrm>
          <a:prstGeom prst="rect">
            <a:avLst/>
          </a:prstGeom>
          <a:noFill/>
          <a:ln cap="flat" cmpd="sng" w="9525">
            <a:solidFill>
              <a:schemeClr val="dk1"/>
            </a:solidFill>
            <a:prstDash val="solid"/>
            <a:round/>
            <a:headEnd len="sm" w="sm" type="none"/>
            <a:tailEnd len="sm" w="sm" type="none"/>
          </a:ln>
        </p:spPr>
      </p:pic>
      <p:pic>
        <p:nvPicPr>
          <p:cNvPr id="163" name="Google Shape;163;p33" title="1911book2.jpg"/>
          <p:cNvPicPr preferRelativeResize="0"/>
          <p:nvPr/>
        </p:nvPicPr>
        <p:blipFill>
          <a:blip r:embed="rId4">
            <a:alphaModFix/>
          </a:blip>
          <a:stretch>
            <a:fillRect/>
          </a:stretch>
        </p:blipFill>
        <p:spPr>
          <a:xfrm>
            <a:off x="3453293" y="1608200"/>
            <a:ext cx="1922402" cy="3382900"/>
          </a:xfrm>
          <a:prstGeom prst="rect">
            <a:avLst/>
          </a:prstGeom>
          <a:noFill/>
          <a:ln>
            <a:noFill/>
          </a:ln>
        </p:spPr>
      </p:pic>
      <p:pic>
        <p:nvPicPr>
          <p:cNvPr id="164" name="Google Shape;164;p33" title="1911book.jpg"/>
          <p:cNvPicPr preferRelativeResize="0"/>
          <p:nvPr/>
        </p:nvPicPr>
        <p:blipFill>
          <a:blip r:embed="rId5">
            <a:alphaModFix/>
          </a:blip>
          <a:stretch>
            <a:fillRect/>
          </a:stretch>
        </p:blipFill>
        <p:spPr>
          <a:xfrm>
            <a:off x="5541497" y="1608200"/>
            <a:ext cx="3450102" cy="275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