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f24b42f468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f24b42f468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f24b42f468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f24b42f468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f24b42f468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f24b42f468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f382ec1fd5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f382ec1fd5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f382ec1fd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f382ec1fd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f24b42f468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f24b42f468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f24b42f468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f24b42f468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2f24b42f468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2f24b42f468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f24b42f468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f24b42f468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f24b42f468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f24b42f468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f24b42f468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f24b42f468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2f24b42f468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2f24b42f468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f24b42f468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f24b42f468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f24b42f468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f24b42f468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f24b42f468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f24b42f468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f24b42f468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f24b42f468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f24b42f468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2f24b42f468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f382ec1fd5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f382ec1fd5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f24b42f468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f24b42f468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8.jpg"/><Relationship Id="rId4" Type="http://schemas.openxmlformats.org/officeDocument/2006/relationships/image" Target="../media/image7.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image" Target="../media/image5.jpg"/><Relationship Id="rId6" Type="http://schemas.openxmlformats.org/officeDocument/2006/relationships/image" Target="../media/image3.jpg"/><Relationship Id="rId7" Type="http://schemas.openxmlformats.org/officeDocument/2006/relationships/image" Target="../media/image10.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jpg"/><Relationship Id="rId4" Type="http://schemas.openxmlformats.org/officeDocument/2006/relationships/image" Target="../media/image2.jpg"/><Relationship Id="rId9" Type="http://schemas.openxmlformats.org/officeDocument/2006/relationships/image" Target="../media/image9.jpg"/><Relationship Id="rId5" Type="http://schemas.openxmlformats.org/officeDocument/2006/relationships/image" Target="../media/image5.jpg"/><Relationship Id="rId6" Type="http://schemas.openxmlformats.org/officeDocument/2006/relationships/image" Target="../media/image3.jpg"/><Relationship Id="rId7" Type="http://schemas.openxmlformats.org/officeDocument/2006/relationships/image" Target="../media/image10.jpg"/><Relationship Id="rId8"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image" Target="../media/image5.jpg"/><Relationship Id="rId6" Type="http://schemas.openxmlformats.org/officeDocument/2006/relationships/image" Target="../media/image3.jpg"/><Relationship Id="rId7"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53" name="Shape 53"/>
        <p:cNvGrpSpPr/>
        <p:nvPr/>
      </p:nvGrpSpPr>
      <p:grpSpPr>
        <a:xfrm>
          <a:off x="0" y="0"/>
          <a:ext cx="0" cy="0"/>
          <a:chOff x="0" y="0"/>
          <a:chExt cx="0" cy="0"/>
        </a:xfrm>
      </p:grpSpPr>
      <p:sp>
        <p:nvSpPr>
          <p:cNvPr id="54" name="Google Shape;54;p13"/>
          <p:cNvSpPr txBox="1"/>
          <p:nvPr/>
        </p:nvSpPr>
        <p:spPr>
          <a:xfrm>
            <a:off x="1343850" y="3159200"/>
            <a:ext cx="6456300" cy="923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4800">
                <a:solidFill>
                  <a:schemeClr val="dk1"/>
                </a:solidFill>
              </a:rPr>
              <a:t>Inquiry into Expertise</a:t>
            </a:r>
            <a:endParaRPr b="1" sz="4800">
              <a:solidFill>
                <a:schemeClr val="dk1"/>
              </a:solidFill>
            </a:endParaRPr>
          </a:p>
        </p:txBody>
      </p:sp>
      <p:sp>
        <p:nvSpPr>
          <p:cNvPr id="55" name="Google Shape;55;p13"/>
          <p:cNvSpPr txBox="1"/>
          <p:nvPr/>
        </p:nvSpPr>
        <p:spPr>
          <a:xfrm>
            <a:off x="151175" y="4633675"/>
            <a:ext cx="3917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2"/>
                </a:solidFill>
              </a:rPr>
              <a:t>© 2024. Gabor Zemplén and Douglas Allchin</a:t>
            </a:r>
            <a:endParaRPr>
              <a:solidFill>
                <a:schemeClr val="dk2"/>
              </a:solidFill>
            </a:endParaRPr>
          </a:p>
        </p:txBody>
      </p:sp>
      <p:sp>
        <p:nvSpPr>
          <p:cNvPr id="56" name="Google Shape;56;p13"/>
          <p:cNvSpPr txBox="1"/>
          <p:nvPr/>
        </p:nvSpPr>
        <p:spPr>
          <a:xfrm>
            <a:off x="5308429" y="4602925"/>
            <a:ext cx="37182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2"/>
                </a:solidFill>
              </a:rPr>
              <a:t>http://shipseducation.net/expertise</a:t>
            </a:r>
            <a:endParaRPr sz="1800">
              <a:solidFill>
                <a:schemeClr val="dk2"/>
              </a:solidFill>
            </a:endParaRPr>
          </a:p>
        </p:txBody>
      </p:sp>
      <p:pic>
        <p:nvPicPr>
          <p:cNvPr id="57" name="Google Shape;57;p13"/>
          <p:cNvPicPr preferRelativeResize="0"/>
          <p:nvPr/>
        </p:nvPicPr>
        <p:blipFill>
          <a:blip r:embed="rId3">
            <a:alphaModFix/>
          </a:blip>
          <a:stretch>
            <a:fillRect/>
          </a:stretch>
        </p:blipFill>
        <p:spPr>
          <a:xfrm>
            <a:off x="2191776" y="488130"/>
            <a:ext cx="4760450" cy="2681225"/>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10" name="Shape 110"/>
        <p:cNvGrpSpPr/>
        <p:nvPr/>
      </p:nvGrpSpPr>
      <p:grpSpPr>
        <a:xfrm>
          <a:off x="0" y="0"/>
          <a:ext cx="0" cy="0"/>
          <a:chOff x="0" y="0"/>
          <a:chExt cx="0" cy="0"/>
        </a:xfrm>
      </p:grpSpPr>
      <p:sp>
        <p:nvSpPr>
          <p:cNvPr id="111" name="Google Shape;111;p22"/>
          <p:cNvSpPr txBox="1"/>
          <p:nvPr/>
        </p:nvSpPr>
        <p:spPr>
          <a:xfrm>
            <a:off x="1241125" y="885150"/>
            <a:ext cx="6873900" cy="230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en" sz="3000">
                <a:solidFill>
                  <a:schemeClr val="dk1"/>
                </a:solidFill>
              </a:rPr>
              <a:t>What makes an expert, an expert?</a:t>
            </a:r>
            <a:endParaRPr b="1" i="1" sz="3000">
              <a:solidFill>
                <a:schemeClr val="dk1"/>
              </a:solidFill>
            </a:endParaRPr>
          </a:p>
          <a:p>
            <a:pPr indent="0" lvl="0" marL="0" rtl="0" algn="l">
              <a:spcBef>
                <a:spcPts val="0"/>
              </a:spcBef>
              <a:spcAft>
                <a:spcPts val="0"/>
              </a:spcAft>
              <a:buNone/>
            </a:pPr>
            <a:r>
              <a:rPr i="1" lang="en" sz="3000">
                <a:solidFill>
                  <a:schemeClr val="dk1"/>
                </a:solidFill>
              </a:rPr>
              <a:t>                           —---</a:t>
            </a:r>
            <a:endParaRPr i="1" sz="3000">
              <a:solidFill>
                <a:schemeClr val="dk1"/>
              </a:solidFill>
            </a:endParaRPr>
          </a:p>
          <a:p>
            <a:pPr indent="0" lvl="0" marL="0" rtl="0" algn="l">
              <a:spcBef>
                <a:spcPts val="0"/>
              </a:spcBef>
              <a:spcAft>
                <a:spcPts val="0"/>
              </a:spcAft>
              <a:buNone/>
            </a:pPr>
            <a:r>
              <a:rPr lang="en" sz="2600">
                <a:solidFill>
                  <a:schemeClr val="dk1"/>
                </a:solidFill>
              </a:rPr>
              <a:t>(What differentiates someone with true expert knowledge from some self-professed, would-be know-it-all on YouTube?)</a:t>
            </a:r>
            <a:endParaRPr sz="26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15" name="Shape 115"/>
        <p:cNvGrpSpPr/>
        <p:nvPr/>
      </p:nvGrpSpPr>
      <p:grpSpPr>
        <a:xfrm>
          <a:off x="0" y="0"/>
          <a:ext cx="0" cy="0"/>
          <a:chOff x="0" y="0"/>
          <a:chExt cx="0" cy="0"/>
        </a:xfrm>
      </p:grpSpPr>
      <p:sp>
        <p:nvSpPr>
          <p:cNvPr id="116" name="Google Shape;116;p23"/>
          <p:cNvSpPr txBox="1"/>
          <p:nvPr/>
        </p:nvSpPr>
        <p:spPr>
          <a:xfrm>
            <a:off x="1241125" y="885150"/>
            <a:ext cx="687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en" sz="3000">
                <a:solidFill>
                  <a:schemeClr val="dk1"/>
                </a:solidFill>
              </a:rPr>
              <a:t>What makes an expert, an expert?</a:t>
            </a:r>
            <a:endParaRPr sz="2600">
              <a:solidFill>
                <a:schemeClr val="dk1"/>
              </a:solidFill>
            </a:endParaRPr>
          </a:p>
        </p:txBody>
      </p:sp>
      <p:sp>
        <p:nvSpPr>
          <p:cNvPr id="117" name="Google Shape;117;p23"/>
          <p:cNvSpPr txBox="1"/>
          <p:nvPr/>
        </p:nvSpPr>
        <p:spPr>
          <a:xfrm>
            <a:off x="120325" y="1805225"/>
            <a:ext cx="4339200" cy="22164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Clr>
                <a:schemeClr val="dk1"/>
              </a:buClr>
              <a:buSzPts val="2200"/>
              <a:buChar char="●"/>
            </a:pPr>
            <a:r>
              <a:rPr lang="en" sz="2200">
                <a:solidFill>
                  <a:schemeClr val="dk1"/>
                </a:solidFill>
              </a:rPr>
              <a:t>specialized knowledge or skills</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professional training</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extensive relevant experience</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good memory (for their topic)</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able to detect possible errors</a:t>
            </a:r>
            <a:endParaRPr sz="2200">
              <a:solidFill>
                <a:schemeClr val="dk1"/>
              </a:solidFill>
            </a:endParaRPr>
          </a:p>
        </p:txBody>
      </p:sp>
      <p:sp>
        <p:nvSpPr>
          <p:cNvPr id="118" name="Google Shape;118;p23"/>
          <p:cNvSpPr txBox="1"/>
          <p:nvPr/>
        </p:nvSpPr>
        <p:spPr>
          <a:xfrm>
            <a:off x="4369400" y="1805225"/>
            <a:ext cx="4701900" cy="22164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Clr>
                <a:schemeClr val="dk1"/>
              </a:buClr>
              <a:buSzPts val="2200"/>
              <a:buChar char="●"/>
            </a:pPr>
            <a:r>
              <a:rPr lang="en" sz="2200">
                <a:solidFill>
                  <a:schemeClr val="dk1"/>
                </a:solidFill>
              </a:rPr>
              <a:t>keen perception (able to discern fine differences)</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recognizes patterns in apparent chaos</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efficient reasoning &amp; judgment</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avoids big mistakes</a:t>
            </a:r>
            <a:endParaRPr sz="22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22" name="Shape 122"/>
        <p:cNvGrpSpPr/>
        <p:nvPr/>
      </p:nvGrpSpPr>
      <p:grpSpPr>
        <a:xfrm>
          <a:off x="0" y="0"/>
          <a:ext cx="0" cy="0"/>
          <a:chOff x="0" y="0"/>
          <a:chExt cx="0" cy="0"/>
        </a:xfrm>
      </p:grpSpPr>
      <p:sp>
        <p:nvSpPr>
          <p:cNvPr id="123" name="Google Shape;123;p24"/>
          <p:cNvSpPr txBox="1"/>
          <p:nvPr/>
        </p:nvSpPr>
        <p:spPr>
          <a:xfrm>
            <a:off x="1241125" y="732750"/>
            <a:ext cx="6873900" cy="1108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en" sz="3000">
                <a:solidFill>
                  <a:schemeClr val="dk1"/>
                </a:solidFill>
              </a:rPr>
              <a:t>What makes a scientific expert, </a:t>
            </a:r>
            <a:endParaRPr b="1" i="1" sz="3000">
              <a:solidFill>
                <a:schemeClr val="dk1"/>
              </a:solidFill>
            </a:endParaRPr>
          </a:p>
          <a:p>
            <a:pPr indent="0" lvl="0" marL="0" rtl="0" algn="l">
              <a:spcBef>
                <a:spcPts val="0"/>
              </a:spcBef>
              <a:spcAft>
                <a:spcPts val="0"/>
              </a:spcAft>
              <a:buNone/>
            </a:pPr>
            <a:r>
              <a:rPr b="1" i="1" lang="en" sz="3000">
                <a:solidFill>
                  <a:schemeClr val="dk1"/>
                </a:solidFill>
              </a:rPr>
              <a:t>a </a:t>
            </a:r>
            <a:r>
              <a:rPr b="1" i="1" lang="en" sz="3000" u="sng">
                <a:solidFill>
                  <a:schemeClr val="dk1"/>
                </a:solidFill>
              </a:rPr>
              <a:t>scientific</a:t>
            </a:r>
            <a:r>
              <a:rPr b="1" i="1" lang="en" sz="3000">
                <a:solidFill>
                  <a:schemeClr val="dk1"/>
                </a:solidFill>
              </a:rPr>
              <a:t> expert?</a:t>
            </a:r>
            <a:endParaRPr sz="26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27" name="Shape 127"/>
        <p:cNvGrpSpPr/>
        <p:nvPr/>
      </p:nvGrpSpPr>
      <p:grpSpPr>
        <a:xfrm>
          <a:off x="0" y="0"/>
          <a:ext cx="0" cy="0"/>
          <a:chOff x="0" y="0"/>
          <a:chExt cx="0" cy="0"/>
        </a:xfrm>
      </p:grpSpPr>
      <p:sp>
        <p:nvSpPr>
          <p:cNvPr id="128" name="Google Shape;128;p25"/>
          <p:cNvSpPr txBox="1"/>
          <p:nvPr/>
        </p:nvSpPr>
        <p:spPr>
          <a:xfrm>
            <a:off x="1241125" y="732750"/>
            <a:ext cx="6873900" cy="1108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en" sz="3000">
                <a:solidFill>
                  <a:schemeClr val="dk1"/>
                </a:solidFill>
              </a:rPr>
              <a:t>What makes a scientific expert, </a:t>
            </a:r>
            <a:endParaRPr b="1" i="1" sz="3000">
              <a:solidFill>
                <a:schemeClr val="dk1"/>
              </a:solidFill>
            </a:endParaRPr>
          </a:p>
          <a:p>
            <a:pPr indent="0" lvl="0" marL="0" rtl="0" algn="l">
              <a:spcBef>
                <a:spcPts val="0"/>
              </a:spcBef>
              <a:spcAft>
                <a:spcPts val="0"/>
              </a:spcAft>
              <a:buNone/>
            </a:pPr>
            <a:r>
              <a:rPr b="1" i="1" lang="en" sz="3000">
                <a:solidFill>
                  <a:schemeClr val="dk1"/>
                </a:solidFill>
              </a:rPr>
              <a:t>a </a:t>
            </a:r>
            <a:r>
              <a:rPr b="1" i="1" lang="en" sz="3000" u="sng">
                <a:solidFill>
                  <a:schemeClr val="dk1"/>
                </a:solidFill>
              </a:rPr>
              <a:t>scientific</a:t>
            </a:r>
            <a:r>
              <a:rPr b="1" i="1" lang="en" sz="3000">
                <a:solidFill>
                  <a:schemeClr val="dk1"/>
                </a:solidFill>
              </a:rPr>
              <a:t> expert?</a:t>
            </a:r>
            <a:endParaRPr sz="2600">
              <a:solidFill>
                <a:schemeClr val="dk1"/>
              </a:solidFill>
            </a:endParaRPr>
          </a:p>
        </p:txBody>
      </p:sp>
      <p:sp>
        <p:nvSpPr>
          <p:cNvPr id="129" name="Google Shape;129;p25"/>
          <p:cNvSpPr txBox="1"/>
          <p:nvPr/>
        </p:nvSpPr>
        <p:spPr>
          <a:xfrm>
            <a:off x="120325" y="2110025"/>
            <a:ext cx="4339200" cy="18777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Clr>
                <a:schemeClr val="dk1"/>
              </a:buClr>
              <a:buSzPts val="2200"/>
              <a:buChar char="●"/>
            </a:pPr>
            <a:r>
              <a:rPr lang="en" sz="2200">
                <a:solidFill>
                  <a:schemeClr val="dk1"/>
                </a:solidFill>
              </a:rPr>
              <a:t>research experience</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knowledge of investigative methods &amp; statistics</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knowledge of possible sources of investigative error</a:t>
            </a:r>
            <a:endParaRPr sz="2200">
              <a:solidFill>
                <a:schemeClr val="dk1"/>
              </a:solidFill>
            </a:endParaRPr>
          </a:p>
        </p:txBody>
      </p:sp>
      <p:sp>
        <p:nvSpPr>
          <p:cNvPr id="130" name="Google Shape;130;p25"/>
          <p:cNvSpPr txBox="1"/>
          <p:nvPr/>
        </p:nvSpPr>
        <p:spPr>
          <a:xfrm>
            <a:off x="4369400" y="2110025"/>
            <a:ext cx="4701900" cy="18777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Clr>
                <a:schemeClr val="dk1"/>
              </a:buClr>
              <a:buSzPts val="2200"/>
              <a:buChar char="●"/>
            </a:pPr>
            <a:r>
              <a:rPr lang="en" sz="2200">
                <a:solidFill>
                  <a:schemeClr val="dk1"/>
                </a:solidFill>
              </a:rPr>
              <a:t>creative experimental design</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extensive knowledge of previous research in their field</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familiarity with current ideas and alternative theories</a:t>
            </a:r>
            <a:endParaRPr sz="22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34" name="Shape 134"/>
        <p:cNvGrpSpPr/>
        <p:nvPr/>
      </p:nvGrpSpPr>
      <p:grpSpPr>
        <a:xfrm>
          <a:off x="0" y="0"/>
          <a:ext cx="0" cy="0"/>
          <a:chOff x="0" y="0"/>
          <a:chExt cx="0" cy="0"/>
        </a:xfrm>
      </p:grpSpPr>
      <p:sp>
        <p:nvSpPr>
          <p:cNvPr id="135" name="Google Shape;135;p26"/>
          <p:cNvSpPr txBox="1"/>
          <p:nvPr/>
        </p:nvSpPr>
        <p:spPr>
          <a:xfrm>
            <a:off x="407600" y="537425"/>
            <a:ext cx="5049900" cy="4017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700">
                <a:solidFill>
                  <a:schemeClr val="dk1"/>
                </a:solidFill>
              </a:rPr>
              <a:t>Well…</a:t>
            </a:r>
            <a:endParaRPr sz="2700">
              <a:solidFill>
                <a:schemeClr val="dk1"/>
              </a:solidFill>
            </a:endParaRPr>
          </a:p>
          <a:p>
            <a:pPr indent="0" lvl="0" marL="0" rtl="0" algn="l">
              <a:spcBef>
                <a:spcPts val="0"/>
              </a:spcBef>
              <a:spcAft>
                <a:spcPts val="0"/>
              </a:spcAft>
              <a:buNone/>
            </a:pPr>
            <a:r>
              <a:rPr lang="en" sz="2700">
                <a:solidFill>
                  <a:schemeClr val="dk1"/>
                </a:solidFill>
              </a:rPr>
              <a:t>      If we know what constitutes expertise, can’t we all be experts? Can’t we all become airplane pilots, chess masters, doctors, lawyers and pandemic experts, all at once?</a:t>
            </a:r>
            <a:endParaRPr sz="2700">
              <a:solidFill>
                <a:schemeClr val="dk1"/>
              </a:solidFill>
            </a:endParaRPr>
          </a:p>
          <a:p>
            <a:pPr indent="0" lvl="0" marL="0" rtl="0" algn="l">
              <a:spcBef>
                <a:spcPts val="0"/>
              </a:spcBef>
              <a:spcAft>
                <a:spcPts val="0"/>
              </a:spcAft>
              <a:buNone/>
            </a:pPr>
            <a:r>
              <a:t/>
            </a:r>
            <a:endParaRPr sz="3000">
              <a:solidFill>
                <a:schemeClr val="dk1"/>
              </a:solidFill>
            </a:endParaRPr>
          </a:p>
          <a:p>
            <a:pPr indent="0" lvl="0" marL="0" rtl="0" algn="ctr">
              <a:spcBef>
                <a:spcPts val="0"/>
              </a:spcBef>
              <a:spcAft>
                <a:spcPts val="0"/>
              </a:spcAft>
              <a:buNone/>
            </a:pPr>
            <a:r>
              <a:rPr b="1" i="1" lang="en" sz="3000">
                <a:solidFill>
                  <a:schemeClr val="dk1"/>
                </a:solidFill>
              </a:rPr>
              <a:t>Why or why not?</a:t>
            </a:r>
            <a:endParaRPr b="1" i="1" sz="3000">
              <a:solidFill>
                <a:schemeClr val="dk1"/>
              </a:solidFill>
            </a:endParaRPr>
          </a:p>
        </p:txBody>
      </p:sp>
      <p:pic>
        <p:nvPicPr>
          <p:cNvPr id="136" name="Google Shape;136;p26"/>
          <p:cNvPicPr preferRelativeResize="0"/>
          <p:nvPr/>
        </p:nvPicPr>
        <p:blipFill rotWithShape="1">
          <a:blip r:embed="rId3">
            <a:alphaModFix/>
          </a:blip>
          <a:srcRect b="16506" l="4909" r="3330" t="7424"/>
          <a:stretch/>
        </p:blipFill>
        <p:spPr>
          <a:xfrm>
            <a:off x="5544325" y="834925"/>
            <a:ext cx="3466625" cy="2037100"/>
          </a:xfrm>
          <a:prstGeom prst="rect">
            <a:avLst/>
          </a:prstGeom>
          <a:noFill/>
          <a:ln>
            <a:noFill/>
          </a:ln>
        </p:spPr>
      </p:pic>
      <p:sp>
        <p:nvSpPr>
          <p:cNvPr id="137" name="Google Shape;137;p26"/>
          <p:cNvSpPr txBox="1"/>
          <p:nvPr/>
        </p:nvSpPr>
        <p:spPr>
          <a:xfrm>
            <a:off x="5544325" y="2801250"/>
            <a:ext cx="3466500" cy="1015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i="1" lang="en" sz="1800">
                <a:solidFill>
                  <a:schemeClr val="dk1"/>
                </a:solidFill>
                <a:latin typeface="Times New Roman"/>
                <a:ea typeface="Times New Roman"/>
                <a:cs typeface="Times New Roman"/>
                <a:sym typeface="Times New Roman"/>
              </a:rPr>
              <a:t>These smug pilots have lost touch with regular passengers like us. Who thinks I should fly the plane?</a:t>
            </a:r>
            <a:endParaRPr b="1" i="1" sz="1800">
              <a:solidFill>
                <a:schemeClr val="dk1"/>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41" name="Shape 141"/>
        <p:cNvGrpSpPr/>
        <p:nvPr/>
      </p:nvGrpSpPr>
      <p:grpSpPr>
        <a:xfrm>
          <a:off x="0" y="0"/>
          <a:ext cx="0" cy="0"/>
          <a:chOff x="0" y="0"/>
          <a:chExt cx="0" cy="0"/>
        </a:xfrm>
      </p:grpSpPr>
      <p:sp>
        <p:nvSpPr>
          <p:cNvPr id="142" name="Google Shape;142;p27"/>
          <p:cNvSpPr txBox="1"/>
          <p:nvPr/>
        </p:nvSpPr>
        <p:spPr>
          <a:xfrm>
            <a:off x="574525" y="580350"/>
            <a:ext cx="8119200" cy="3570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rPr>
              <a:t>What types of expertise do you offer to others?</a:t>
            </a:r>
            <a:endParaRPr sz="3000">
              <a:solidFill>
                <a:schemeClr val="dk1"/>
              </a:solidFill>
            </a:endParaRPr>
          </a:p>
          <a:p>
            <a:pPr indent="0" lvl="0" marL="0" rtl="0" algn="l">
              <a:spcBef>
                <a:spcPts val="0"/>
              </a:spcBef>
              <a:spcAft>
                <a:spcPts val="0"/>
              </a:spcAft>
              <a:buNone/>
            </a:pPr>
            <a:r>
              <a:t/>
            </a:r>
            <a:endParaRPr sz="2000">
              <a:solidFill>
                <a:schemeClr val="dk1"/>
              </a:solidFill>
            </a:endParaRPr>
          </a:p>
          <a:p>
            <a:pPr indent="0" lvl="0" marL="0" rtl="0" algn="l">
              <a:spcBef>
                <a:spcPts val="0"/>
              </a:spcBef>
              <a:spcAft>
                <a:spcPts val="0"/>
              </a:spcAft>
              <a:buNone/>
            </a:pPr>
            <a:r>
              <a:rPr lang="en" sz="2000">
                <a:solidFill>
                  <a:schemeClr val="dk1"/>
                </a:solidFill>
              </a:rPr>
              <a:t>        second or third language? some sport, musical instrument, or</a:t>
            </a:r>
            <a:endParaRPr sz="2000">
              <a:solidFill>
                <a:schemeClr val="dk1"/>
              </a:solidFill>
            </a:endParaRPr>
          </a:p>
          <a:p>
            <a:pPr indent="0" lvl="0" marL="0" rtl="0" algn="l">
              <a:spcBef>
                <a:spcPts val="0"/>
              </a:spcBef>
              <a:spcAft>
                <a:spcPts val="0"/>
              </a:spcAft>
              <a:buNone/>
            </a:pPr>
            <a:r>
              <a:rPr lang="en" sz="2000">
                <a:solidFill>
                  <a:schemeClr val="dk1"/>
                </a:solidFill>
              </a:rPr>
              <a:t>        art? some school subject? human relations? what instruments</a:t>
            </a:r>
            <a:endParaRPr sz="2000">
              <a:solidFill>
                <a:schemeClr val="dk1"/>
              </a:solidFill>
            </a:endParaRPr>
          </a:p>
          <a:p>
            <a:pPr indent="0" lvl="0" marL="0" rtl="0" algn="l">
              <a:spcBef>
                <a:spcPts val="0"/>
              </a:spcBef>
              <a:spcAft>
                <a:spcPts val="0"/>
              </a:spcAft>
              <a:buNone/>
            </a:pPr>
            <a:r>
              <a:rPr lang="en" sz="2000">
                <a:solidFill>
                  <a:schemeClr val="dk1"/>
                </a:solidFill>
              </a:rPr>
              <a:t>        or tools you have mastered?</a:t>
            </a:r>
            <a:endParaRPr sz="2000">
              <a:solidFill>
                <a:schemeClr val="dk1"/>
              </a:solidFill>
            </a:endParaRPr>
          </a:p>
          <a:p>
            <a:pPr indent="0" lvl="0" marL="0" rtl="0" algn="l">
              <a:spcBef>
                <a:spcPts val="0"/>
              </a:spcBef>
              <a:spcAft>
                <a:spcPts val="0"/>
              </a:spcAft>
              <a:buNone/>
            </a:pPr>
            <a:r>
              <a:t/>
            </a:r>
            <a:endParaRPr sz="2000">
              <a:solidFill>
                <a:schemeClr val="dk1"/>
              </a:solidFill>
            </a:endParaRPr>
          </a:p>
          <a:p>
            <a:pPr indent="0" lvl="0" marL="0" rtl="0" algn="l">
              <a:lnSpc>
                <a:spcPct val="100000"/>
              </a:lnSpc>
              <a:spcBef>
                <a:spcPts val="0"/>
              </a:spcBef>
              <a:spcAft>
                <a:spcPts val="0"/>
              </a:spcAft>
              <a:buNone/>
            </a:pPr>
            <a:r>
              <a:rPr lang="en" sz="3000">
                <a:solidFill>
                  <a:schemeClr val="dk1"/>
                </a:solidFill>
              </a:rPr>
              <a:t>What expertise do you hope to develop in the</a:t>
            </a:r>
            <a:endParaRPr sz="3000">
              <a:solidFill>
                <a:schemeClr val="dk1"/>
              </a:solidFill>
            </a:endParaRPr>
          </a:p>
          <a:p>
            <a:pPr indent="0" lvl="0" marL="0" rtl="0" algn="l">
              <a:lnSpc>
                <a:spcPct val="100000"/>
              </a:lnSpc>
              <a:spcBef>
                <a:spcPts val="0"/>
              </a:spcBef>
              <a:spcAft>
                <a:spcPts val="0"/>
              </a:spcAft>
              <a:buNone/>
            </a:pPr>
            <a:r>
              <a:rPr lang="en" sz="3000">
                <a:solidFill>
                  <a:schemeClr val="dk1"/>
                </a:solidFill>
              </a:rPr>
              <a:t>    future?</a:t>
            </a:r>
            <a:endParaRPr sz="3000">
              <a:solidFill>
                <a:schemeClr val="dk1"/>
              </a:solidFill>
            </a:endParaRPr>
          </a:p>
          <a:p>
            <a:pPr indent="0" lvl="0" marL="0" rtl="0" algn="l">
              <a:lnSpc>
                <a:spcPct val="115000"/>
              </a:lnSpc>
              <a:spcBef>
                <a:spcPts val="0"/>
              </a:spcBef>
              <a:spcAft>
                <a:spcPts val="0"/>
              </a:spcAft>
              <a:buNone/>
            </a:pPr>
            <a:r>
              <a:rPr lang="en" sz="3000">
                <a:solidFill>
                  <a:schemeClr val="dk1"/>
                </a:solidFill>
              </a:rPr>
              <a:t>    … Where does science fit?</a:t>
            </a:r>
            <a:endParaRPr sz="30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46" name="Shape 146"/>
        <p:cNvGrpSpPr/>
        <p:nvPr/>
      </p:nvGrpSpPr>
      <p:grpSpPr>
        <a:xfrm>
          <a:off x="0" y="0"/>
          <a:ext cx="0" cy="0"/>
          <a:chOff x="0" y="0"/>
          <a:chExt cx="0" cy="0"/>
        </a:xfrm>
      </p:grpSpPr>
      <p:sp>
        <p:nvSpPr>
          <p:cNvPr id="147" name="Google Shape;147;p28"/>
          <p:cNvSpPr txBox="1"/>
          <p:nvPr/>
        </p:nvSpPr>
        <p:spPr>
          <a:xfrm>
            <a:off x="453575" y="353575"/>
            <a:ext cx="5079900" cy="4186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600">
                <a:solidFill>
                  <a:schemeClr val="dk1"/>
                </a:solidFill>
              </a:rPr>
              <a:t>When do others know more than you do?</a:t>
            </a:r>
            <a:endParaRPr sz="2600">
              <a:solidFill>
                <a:schemeClr val="dk1"/>
              </a:solidFill>
            </a:endParaRPr>
          </a:p>
          <a:p>
            <a:pPr indent="0" lvl="0" marL="0" rtl="0" algn="l">
              <a:spcBef>
                <a:spcPts val="0"/>
              </a:spcBef>
              <a:spcAft>
                <a:spcPts val="0"/>
              </a:spcAft>
              <a:buNone/>
            </a:pPr>
            <a:r>
              <a:t/>
            </a:r>
            <a:endParaRPr sz="2600">
              <a:solidFill>
                <a:schemeClr val="dk1"/>
              </a:solidFill>
            </a:endParaRPr>
          </a:p>
          <a:p>
            <a:pPr indent="0" lvl="0" marL="0" rtl="0" algn="l">
              <a:spcBef>
                <a:spcPts val="0"/>
              </a:spcBef>
              <a:spcAft>
                <a:spcPts val="0"/>
              </a:spcAft>
              <a:buNone/>
            </a:pPr>
            <a:r>
              <a:rPr lang="en" sz="2600">
                <a:solidFill>
                  <a:schemeClr val="dk1"/>
                </a:solidFill>
              </a:rPr>
              <a:t>When is it appropriate to make decisions based on your own knowledge and intuitions? When might it be more reasonable to trust someone else’s judgment instead of (or even against) your own “instincts”?</a:t>
            </a:r>
            <a:endParaRPr sz="2600">
              <a:solidFill>
                <a:schemeClr val="dk1"/>
              </a:solidFill>
            </a:endParaRPr>
          </a:p>
        </p:txBody>
      </p:sp>
      <p:pic>
        <p:nvPicPr>
          <p:cNvPr id="148" name="Google Shape;148;p28"/>
          <p:cNvPicPr preferRelativeResize="0"/>
          <p:nvPr/>
        </p:nvPicPr>
        <p:blipFill>
          <a:blip r:embed="rId3">
            <a:alphaModFix/>
          </a:blip>
          <a:stretch>
            <a:fillRect/>
          </a:stretch>
        </p:blipFill>
        <p:spPr>
          <a:xfrm>
            <a:off x="5759625" y="243100"/>
            <a:ext cx="3171500" cy="46615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52" name="Shape 152"/>
        <p:cNvGrpSpPr/>
        <p:nvPr/>
      </p:nvGrpSpPr>
      <p:grpSpPr>
        <a:xfrm>
          <a:off x="0" y="0"/>
          <a:ext cx="0" cy="0"/>
          <a:chOff x="0" y="0"/>
          <a:chExt cx="0" cy="0"/>
        </a:xfrm>
      </p:grpSpPr>
      <p:pic>
        <p:nvPicPr>
          <p:cNvPr id="153" name="Google Shape;153;p29"/>
          <p:cNvPicPr preferRelativeResize="0"/>
          <p:nvPr/>
        </p:nvPicPr>
        <p:blipFill>
          <a:blip r:embed="rId3">
            <a:alphaModFix/>
          </a:blip>
          <a:stretch>
            <a:fillRect/>
          </a:stretch>
        </p:blipFill>
        <p:spPr>
          <a:xfrm>
            <a:off x="1" y="-6710"/>
            <a:ext cx="9144001" cy="5150196"/>
          </a:xfrm>
          <a:prstGeom prst="rect">
            <a:avLst/>
          </a:prstGeom>
          <a:noFill/>
          <a:ln>
            <a:noFill/>
          </a:ln>
        </p:spPr>
      </p:pic>
      <p:sp>
        <p:nvSpPr>
          <p:cNvPr id="154" name="Google Shape;154;p29"/>
          <p:cNvSpPr/>
          <p:nvPr/>
        </p:nvSpPr>
        <p:spPr>
          <a:xfrm>
            <a:off x="619875" y="565450"/>
            <a:ext cx="3821100" cy="1108200"/>
          </a:xfrm>
          <a:prstGeom prst="rect">
            <a:avLst/>
          </a:prstGeom>
          <a:solidFill>
            <a:schemeClr val="lt1"/>
          </a:solidFill>
          <a:ln cap="flat" cmpd="sng" w="1905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5" name="Google Shape;155;p29"/>
          <p:cNvSpPr txBox="1"/>
          <p:nvPr/>
        </p:nvSpPr>
        <p:spPr>
          <a:xfrm>
            <a:off x="844725" y="565450"/>
            <a:ext cx="3371400" cy="1108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i="1" lang="en" sz="3000">
                <a:solidFill>
                  <a:schemeClr val="dk1"/>
                </a:solidFill>
              </a:rPr>
              <a:t>epistemic</a:t>
            </a:r>
            <a:r>
              <a:rPr b="1" lang="en" sz="3000">
                <a:solidFill>
                  <a:schemeClr val="dk1"/>
                </a:solidFill>
              </a:rPr>
              <a:t> trust</a:t>
            </a:r>
            <a:endParaRPr b="1" sz="3000">
              <a:solidFill>
                <a:schemeClr val="dk1"/>
              </a:solidFill>
            </a:endParaRPr>
          </a:p>
          <a:p>
            <a:pPr indent="0" lvl="0" marL="0" rtl="0" algn="ctr">
              <a:spcBef>
                <a:spcPts val="0"/>
              </a:spcBef>
              <a:spcAft>
                <a:spcPts val="0"/>
              </a:spcAft>
              <a:buNone/>
            </a:pPr>
            <a:r>
              <a:rPr lang="en" sz="3000">
                <a:solidFill>
                  <a:schemeClr val="dk1"/>
                </a:solidFill>
              </a:rPr>
              <a:t>in a social network</a:t>
            </a:r>
            <a:endParaRPr sz="3000">
              <a:solidFill>
                <a:schemeClr val="dk1"/>
              </a:solidFill>
            </a:endParaRPr>
          </a:p>
        </p:txBody>
      </p:sp>
      <p:pic>
        <p:nvPicPr>
          <p:cNvPr id="156" name="Google Shape;156;p29"/>
          <p:cNvPicPr preferRelativeResize="0"/>
          <p:nvPr/>
        </p:nvPicPr>
        <p:blipFill>
          <a:blip r:embed="rId4">
            <a:alphaModFix/>
          </a:blip>
          <a:stretch>
            <a:fillRect/>
          </a:stretch>
        </p:blipFill>
        <p:spPr>
          <a:xfrm>
            <a:off x="619875" y="2571750"/>
            <a:ext cx="3821001" cy="2042675"/>
          </a:xfrm>
          <a:prstGeom prst="rect">
            <a:avLst/>
          </a:prstGeom>
          <a:noFill/>
          <a:ln cap="flat" cmpd="sng" w="19050">
            <a:solidFill>
              <a:schemeClr val="dk1"/>
            </a:solidFill>
            <a:prstDash val="solid"/>
            <a:round/>
            <a:headEnd len="sm" w="sm" type="none"/>
            <a:tailEnd len="sm" w="sm" type="none"/>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60" name="Shape 160"/>
        <p:cNvGrpSpPr/>
        <p:nvPr/>
      </p:nvGrpSpPr>
      <p:grpSpPr>
        <a:xfrm>
          <a:off x="0" y="0"/>
          <a:ext cx="0" cy="0"/>
          <a:chOff x="0" y="0"/>
          <a:chExt cx="0" cy="0"/>
        </a:xfrm>
      </p:grpSpPr>
      <p:sp>
        <p:nvSpPr>
          <p:cNvPr id="161" name="Google Shape;161;p30"/>
          <p:cNvSpPr txBox="1"/>
          <p:nvPr/>
        </p:nvSpPr>
        <p:spPr>
          <a:xfrm>
            <a:off x="1360725" y="489025"/>
            <a:ext cx="63651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3000">
                <a:solidFill>
                  <a:schemeClr val="dk1"/>
                </a:solidFill>
              </a:rPr>
              <a:t>How do you know who is an expert?</a:t>
            </a:r>
            <a:endParaRPr i="1" sz="3000">
              <a:solidFill>
                <a:schemeClr val="dk1"/>
              </a:solidFill>
            </a:endParaRPr>
          </a:p>
        </p:txBody>
      </p:sp>
      <p:pic>
        <p:nvPicPr>
          <p:cNvPr id="162" name="Google Shape;162;p30"/>
          <p:cNvPicPr preferRelativeResize="0"/>
          <p:nvPr/>
        </p:nvPicPr>
        <p:blipFill>
          <a:blip r:embed="rId3">
            <a:alphaModFix/>
          </a:blip>
          <a:stretch>
            <a:fillRect/>
          </a:stretch>
        </p:blipFill>
        <p:spPr>
          <a:xfrm>
            <a:off x="1012975" y="1319600"/>
            <a:ext cx="1357631" cy="2852615"/>
          </a:xfrm>
          <a:prstGeom prst="rect">
            <a:avLst/>
          </a:prstGeom>
          <a:noFill/>
          <a:ln>
            <a:noFill/>
          </a:ln>
        </p:spPr>
      </p:pic>
      <p:pic>
        <p:nvPicPr>
          <p:cNvPr id="163" name="Google Shape;163;p30"/>
          <p:cNvPicPr preferRelativeResize="0"/>
          <p:nvPr/>
        </p:nvPicPr>
        <p:blipFill rotWithShape="1">
          <a:blip r:embed="rId4">
            <a:alphaModFix/>
          </a:blip>
          <a:srcRect b="5335" l="0" r="0" t="5138"/>
          <a:stretch/>
        </p:blipFill>
        <p:spPr>
          <a:xfrm>
            <a:off x="3768738" y="1319600"/>
            <a:ext cx="1335375" cy="3114524"/>
          </a:xfrm>
          <a:prstGeom prst="rect">
            <a:avLst/>
          </a:prstGeom>
          <a:noFill/>
          <a:ln>
            <a:noFill/>
          </a:ln>
        </p:spPr>
      </p:pic>
      <p:pic>
        <p:nvPicPr>
          <p:cNvPr id="164" name="Google Shape;164;p30"/>
          <p:cNvPicPr preferRelativeResize="0"/>
          <p:nvPr/>
        </p:nvPicPr>
        <p:blipFill rotWithShape="1">
          <a:blip r:embed="rId5">
            <a:alphaModFix/>
          </a:blip>
          <a:srcRect b="11331" l="0" r="0" t="0"/>
          <a:stretch/>
        </p:blipFill>
        <p:spPr>
          <a:xfrm>
            <a:off x="5193138" y="1334595"/>
            <a:ext cx="1327956" cy="3084535"/>
          </a:xfrm>
          <a:prstGeom prst="rect">
            <a:avLst/>
          </a:prstGeom>
          <a:noFill/>
          <a:ln>
            <a:noFill/>
          </a:ln>
        </p:spPr>
      </p:pic>
      <p:pic>
        <p:nvPicPr>
          <p:cNvPr id="165" name="Google Shape;165;p30"/>
          <p:cNvPicPr preferRelativeResize="0"/>
          <p:nvPr/>
        </p:nvPicPr>
        <p:blipFill>
          <a:blip r:embed="rId6">
            <a:alphaModFix/>
          </a:blip>
          <a:stretch>
            <a:fillRect/>
          </a:stretch>
        </p:blipFill>
        <p:spPr>
          <a:xfrm>
            <a:off x="2429956" y="1319600"/>
            <a:ext cx="1274869" cy="3114525"/>
          </a:xfrm>
          <a:prstGeom prst="rect">
            <a:avLst/>
          </a:prstGeom>
          <a:noFill/>
          <a:ln>
            <a:noFill/>
          </a:ln>
        </p:spPr>
      </p:pic>
      <p:pic>
        <p:nvPicPr>
          <p:cNvPr id="166" name="Google Shape;166;p30"/>
          <p:cNvPicPr preferRelativeResize="0"/>
          <p:nvPr/>
        </p:nvPicPr>
        <p:blipFill>
          <a:blip r:embed="rId7">
            <a:alphaModFix/>
          </a:blip>
          <a:stretch>
            <a:fillRect/>
          </a:stretch>
        </p:blipFill>
        <p:spPr>
          <a:xfrm>
            <a:off x="6610119" y="1334595"/>
            <a:ext cx="1357631" cy="2945676"/>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70" name="Shape 170"/>
        <p:cNvGrpSpPr/>
        <p:nvPr/>
      </p:nvGrpSpPr>
      <p:grpSpPr>
        <a:xfrm>
          <a:off x="0" y="0"/>
          <a:ext cx="0" cy="0"/>
          <a:chOff x="0" y="0"/>
          <a:chExt cx="0" cy="0"/>
        </a:xfrm>
      </p:grpSpPr>
      <p:sp>
        <p:nvSpPr>
          <p:cNvPr id="171" name="Google Shape;171;p31"/>
          <p:cNvSpPr txBox="1"/>
          <p:nvPr/>
        </p:nvSpPr>
        <p:spPr>
          <a:xfrm>
            <a:off x="1330475" y="489025"/>
            <a:ext cx="63198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3000">
                <a:solidFill>
                  <a:schemeClr val="dk1"/>
                </a:solidFill>
              </a:rPr>
              <a:t>How do you know who is an expert?</a:t>
            </a:r>
            <a:endParaRPr i="1" sz="3000">
              <a:solidFill>
                <a:schemeClr val="dk1"/>
              </a:solidFill>
            </a:endParaRPr>
          </a:p>
        </p:txBody>
      </p:sp>
      <p:sp>
        <p:nvSpPr>
          <p:cNvPr id="172" name="Google Shape;172;p31"/>
          <p:cNvSpPr txBox="1"/>
          <p:nvPr/>
        </p:nvSpPr>
        <p:spPr>
          <a:xfrm>
            <a:off x="407625" y="1380575"/>
            <a:ext cx="4080900" cy="18777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Clr>
                <a:schemeClr val="dk1"/>
              </a:buClr>
              <a:buSzPts val="2200"/>
              <a:buChar char="●"/>
            </a:pPr>
            <a:r>
              <a:rPr lang="en" sz="2200">
                <a:solidFill>
                  <a:schemeClr val="dk1"/>
                </a:solidFill>
              </a:rPr>
              <a:t>a documented track record, or portfolio</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advanced degree/training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certification (testing)  </a:t>
            </a:r>
            <a:endParaRPr sz="2200">
              <a:solidFill>
                <a:schemeClr val="dk1"/>
              </a:solidFill>
            </a:endParaRPr>
          </a:p>
          <a:p>
            <a:pPr indent="-368300" lvl="0" marL="457200" rtl="0" algn="l">
              <a:spcBef>
                <a:spcPts val="0"/>
              </a:spcBef>
              <a:spcAft>
                <a:spcPts val="0"/>
              </a:spcAft>
              <a:buClr>
                <a:schemeClr val="dk2"/>
              </a:buClr>
              <a:buSzPts val="2200"/>
              <a:buChar char="●"/>
            </a:pPr>
            <a:r>
              <a:rPr lang="en" sz="2200">
                <a:solidFill>
                  <a:schemeClr val="dk1"/>
                </a:solidFill>
              </a:rPr>
              <a:t>licensing (accountability) </a:t>
            </a:r>
            <a:r>
              <a:rPr lang="en" sz="1800">
                <a:solidFill>
                  <a:schemeClr val="dk1"/>
                </a:solidFill>
              </a:rPr>
              <a:t> </a:t>
            </a:r>
            <a:r>
              <a:rPr lang="en" sz="1800">
                <a:solidFill>
                  <a:schemeClr val="dk2"/>
                </a:solidFill>
              </a:rPr>
              <a:t>  </a:t>
            </a:r>
            <a:endParaRPr sz="1800">
              <a:solidFill>
                <a:schemeClr val="dk2"/>
              </a:solidFill>
            </a:endParaRPr>
          </a:p>
        </p:txBody>
      </p:sp>
      <p:sp>
        <p:nvSpPr>
          <p:cNvPr id="173" name="Google Shape;173;p31"/>
          <p:cNvSpPr txBox="1"/>
          <p:nvPr/>
        </p:nvSpPr>
        <p:spPr>
          <a:xfrm>
            <a:off x="4812075" y="1380575"/>
            <a:ext cx="4080900" cy="18777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Clr>
                <a:schemeClr val="dk1"/>
              </a:buClr>
              <a:buSzPts val="2200"/>
              <a:buChar char="●"/>
            </a:pPr>
            <a:r>
              <a:rPr lang="en" sz="2200">
                <a:solidFill>
                  <a:schemeClr val="dk1"/>
                </a:solidFill>
              </a:rPr>
              <a:t>peer recommendations</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professional awards or prizes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positions of leadership    </a:t>
            </a:r>
            <a:endParaRPr sz="2200">
              <a:solidFill>
                <a:schemeClr val="dk1"/>
              </a:solidFill>
            </a:endParaRPr>
          </a:p>
          <a:p>
            <a:pPr indent="-368300" lvl="0" marL="457200" rtl="0" algn="l">
              <a:spcBef>
                <a:spcPts val="0"/>
              </a:spcBef>
              <a:spcAft>
                <a:spcPts val="0"/>
              </a:spcAft>
              <a:buClr>
                <a:schemeClr val="dk2"/>
              </a:buClr>
              <a:buSzPts val="2200"/>
              <a:buChar char="●"/>
            </a:pPr>
            <a:r>
              <a:rPr lang="en" sz="2200">
                <a:solidFill>
                  <a:schemeClr val="dk1"/>
                </a:solidFill>
              </a:rPr>
              <a:t>(valid) user reviews  </a:t>
            </a:r>
            <a:r>
              <a:rPr lang="en" sz="2200">
                <a:solidFill>
                  <a:schemeClr val="dk2"/>
                </a:solidFill>
              </a:rPr>
              <a:t> </a:t>
            </a:r>
            <a:r>
              <a:rPr lang="en" sz="1800">
                <a:solidFill>
                  <a:schemeClr val="dk2"/>
                </a:solidFill>
              </a:rPr>
              <a:t> </a:t>
            </a:r>
            <a:endParaRPr sz="1800">
              <a:solidFill>
                <a:schemeClr val="dk2"/>
              </a:solidFill>
            </a:endParaRPr>
          </a:p>
        </p:txBody>
      </p:sp>
      <p:sp>
        <p:nvSpPr>
          <p:cNvPr id="174" name="Google Shape;174;p31"/>
          <p:cNvSpPr txBox="1"/>
          <p:nvPr/>
        </p:nvSpPr>
        <p:spPr>
          <a:xfrm>
            <a:off x="1707000" y="3650350"/>
            <a:ext cx="5577600" cy="923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2400">
                <a:solidFill>
                  <a:schemeClr val="dk1"/>
                </a:solidFill>
              </a:rPr>
              <a:t>Which criteria are most important?</a:t>
            </a:r>
            <a:endParaRPr i="1" sz="2400">
              <a:solidFill>
                <a:schemeClr val="dk1"/>
              </a:solidFill>
            </a:endParaRPr>
          </a:p>
          <a:p>
            <a:pPr indent="0" lvl="0" marL="0" rtl="0" algn="l">
              <a:spcBef>
                <a:spcPts val="0"/>
              </a:spcBef>
              <a:spcAft>
                <a:spcPts val="0"/>
              </a:spcAft>
              <a:buNone/>
            </a:pPr>
            <a:r>
              <a:rPr i="1" lang="en" sz="2400">
                <a:solidFill>
                  <a:schemeClr val="dk1"/>
                </a:solidFill>
              </a:rPr>
              <a:t>Which can be “gamed” or easily faked?</a:t>
            </a:r>
            <a:endParaRPr sz="1800">
              <a:solidFill>
                <a:schemeClr val="dk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61" name="Shape 61"/>
        <p:cNvGrpSpPr/>
        <p:nvPr/>
      </p:nvGrpSpPr>
      <p:grpSpPr>
        <a:xfrm>
          <a:off x="0" y="0"/>
          <a:ext cx="0" cy="0"/>
          <a:chOff x="0" y="0"/>
          <a:chExt cx="0" cy="0"/>
        </a:xfrm>
      </p:grpSpPr>
      <p:sp>
        <p:nvSpPr>
          <p:cNvPr id="62" name="Google Shape;62;p14"/>
          <p:cNvSpPr txBox="1"/>
          <p:nvPr/>
        </p:nvSpPr>
        <p:spPr>
          <a:xfrm>
            <a:off x="980325" y="656550"/>
            <a:ext cx="7435200" cy="4686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rPr>
              <a:t>F</a:t>
            </a:r>
            <a:r>
              <a:rPr lang="en" sz="3000">
                <a:solidFill>
                  <a:schemeClr val="dk1"/>
                </a:solidFill>
              </a:rPr>
              <a:t>rom among your classmates, who can:</a:t>
            </a:r>
            <a:endParaRPr sz="3000">
              <a:solidFill>
                <a:schemeClr val="dk1"/>
              </a:solidFill>
            </a:endParaRPr>
          </a:p>
          <a:p>
            <a:pPr indent="0" lvl="0" marL="0" rtl="0" algn="l">
              <a:spcBef>
                <a:spcPts val="0"/>
              </a:spcBef>
              <a:spcAft>
                <a:spcPts val="0"/>
              </a:spcAft>
              <a:buNone/>
            </a:pPr>
            <a:r>
              <a:t/>
            </a:r>
            <a:endParaRPr sz="3000">
              <a:solidFill>
                <a:schemeClr val="dk1"/>
              </a:solidFill>
            </a:endParaRPr>
          </a:p>
          <a:p>
            <a:pPr indent="-419100" lvl="0" marL="457200" rtl="0" algn="l">
              <a:lnSpc>
                <a:spcPct val="115000"/>
              </a:lnSpc>
              <a:spcBef>
                <a:spcPts val="0"/>
              </a:spcBef>
              <a:spcAft>
                <a:spcPts val="0"/>
              </a:spcAft>
              <a:buClr>
                <a:schemeClr val="dk1"/>
              </a:buClr>
              <a:buSzPts val="3000"/>
              <a:buChar char="●"/>
            </a:pPr>
            <a:r>
              <a:rPr lang="en" sz="3000">
                <a:solidFill>
                  <a:schemeClr val="dk1"/>
                </a:solidFill>
              </a:rPr>
              <a:t>help you with your science homework?</a:t>
            </a:r>
            <a:endParaRPr sz="3000">
              <a:solidFill>
                <a:schemeClr val="dk1"/>
              </a:solidFill>
            </a:endParaRPr>
          </a:p>
          <a:p>
            <a:pPr indent="-419100" lvl="0" marL="457200" rtl="0" algn="l">
              <a:lnSpc>
                <a:spcPct val="115000"/>
              </a:lnSpc>
              <a:spcBef>
                <a:spcPts val="0"/>
              </a:spcBef>
              <a:spcAft>
                <a:spcPts val="0"/>
              </a:spcAft>
              <a:buClr>
                <a:schemeClr val="dk1"/>
              </a:buClr>
              <a:buSzPts val="3000"/>
              <a:buChar char="●"/>
            </a:pPr>
            <a:r>
              <a:rPr lang="en" sz="3000">
                <a:solidFill>
                  <a:schemeClr val="dk1"/>
                </a:solidFill>
              </a:rPr>
              <a:t>find a good party this weekend?</a:t>
            </a:r>
            <a:endParaRPr sz="3000">
              <a:solidFill>
                <a:schemeClr val="dk1"/>
              </a:solidFill>
            </a:endParaRPr>
          </a:p>
          <a:p>
            <a:pPr indent="-419100" lvl="0" marL="457200" rtl="0" algn="l">
              <a:lnSpc>
                <a:spcPct val="115000"/>
              </a:lnSpc>
              <a:spcBef>
                <a:spcPts val="0"/>
              </a:spcBef>
              <a:spcAft>
                <a:spcPts val="0"/>
              </a:spcAft>
              <a:buClr>
                <a:schemeClr val="dk1"/>
              </a:buClr>
              <a:buSzPts val="3000"/>
              <a:buChar char="●"/>
            </a:pPr>
            <a:r>
              <a:rPr lang="en" sz="3000">
                <a:solidFill>
                  <a:schemeClr val="dk1"/>
                </a:solidFill>
              </a:rPr>
              <a:t>help you negotiate the latest new app on your phone?</a:t>
            </a:r>
            <a:endParaRPr sz="3000">
              <a:solidFill>
                <a:schemeClr val="dk1"/>
              </a:solidFill>
            </a:endParaRPr>
          </a:p>
          <a:p>
            <a:pPr indent="-419100" lvl="0" marL="457200" rtl="0" algn="l">
              <a:lnSpc>
                <a:spcPct val="115000"/>
              </a:lnSpc>
              <a:spcBef>
                <a:spcPts val="0"/>
              </a:spcBef>
              <a:spcAft>
                <a:spcPts val="0"/>
              </a:spcAft>
              <a:buClr>
                <a:schemeClr val="dk1"/>
              </a:buClr>
              <a:buSzPts val="3000"/>
              <a:buChar char="●"/>
            </a:pPr>
            <a:r>
              <a:rPr lang="en" sz="3000">
                <a:solidFill>
                  <a:schemeClr val="dk1"/>
                </a:solidFill>
              </a:rPr>
              <a:t>help in an emotional crisis?</a:t>
            </a:r>
            <a:endParaRPr sz="3000">
              <a:solidFill>
                <a:schemeClr val="dk1"/>
              </a:solidFill>
            </a:endParaRPr>
          </a:p>
          <a:p>
            <a:pPr indent="0" lvl="0" marL="0" rtl="0" algn="l">
              <a:spcBef>
                <a:spcPts val="0"/>
              </a:spcBef>
              <a:spcAft>
                <a:spcPts val="0"/>
              </a:spcAft>
              <a:buNone/>
            </a:pPr>
            <a:r>
              <a:t/>
            </a:r>
            <a:endParaRPr sz="3000">
              <a:solidFill>
                <a:schemeClr val="dk1"/>
              </a:solidFill>
            </a:endParaRPr>
          </a:p>
          <a:p>
            <a:pPr indent="0" lvl="0" marL="0" rtl="0" algn="l">
              <a:spcBef>
                <a:spcPts val="0"/>
              </a:spcBef>
              <a:spcAft>
                <a:spcPts val="0"/>
              </a:spcAft>
              <a:buNone/>
            </a:pPr>
            <a:r>
              <a:t/>
            </a:r>
            <a:endParaRPr sz="30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78" name="Shape 178"/>
        <p:cNvGrpSpPr/>
        <p:nvPr/>
      </p:nvGrpSpPr>
      <p:grpSpPr>
        <a:xfrm>
          <a:off x="0" y="0"/>
          <a:ext cx="0" cy="0"/>
          <a:chOff x="0" y="0"/>
          <a:chExt cx="0" cy="0"/>
        </a:xfrm>
      </p:grpSpPr>
      <p:sp>
        <p:nvSpPr>
          <p:cNvPr id="179" name="Google Shape;179;p32"/>
          <p:cNvSpPr txBox="1"/>
          <p:nvPr/>
        </p:nvSpPr>
        <p:spPr>
          <a:xfrm>
            <a:off x="983700" y="3178400"/>
            <a:ext cx="73347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3000">
                <a:solidFill>
                  <a:schemeClr val="dk1"/>
                </a:solidFill>
              </a:rPr>
              <a:t>Summarize what you have learned about expertise, </a:t>
            </a:r>
            <a:r>
              <a:rPr i="1" lang="en" sz="3000" u="sng">
                <a:solidFill>
                  <a:schemeClr val="dk1"/>
                </a:solidFill>
              </a:rPr>
              <a:t>scientific</a:t>
            </a:r>
            <a:r>
              <a:rPr i="1" lang="en" sz="3000">
                <a:solidFill>
                  <a:schemeClr val="dk1"/>
                </a:solidFill>
              </a:rPr>
              <a:t> expertise, epistemic trust and credentials.</a:t>
            </a:r>
            <a:endParaRPr i="1" sz="3000">
              <a:solidFill>
                <a:schemeClr val="dk1"/>
              </a:solidFill>
            </a:endParaRPr>
          </a:p>
        </p:txBody>
      </p:sp>
      <p:pic>
        <p:nvPicPr>
          <p:cNvPr id="180" name="Google Shape;180;p32"/>
          <p:cNvPicPr preferRelativeResize="0"/>
          <p:nvPr/>
        </p:nvPicPr>
        <p:blipFill>
          <a:blip r:embed="rId3">
            <a:alphaModFix/>
          </a:blip>
          <a:stretch>
            <a:fillRect/>
          </a:stretch>
        </p:blipFill>
        <p:spPr>
          <a:xfrm>
            <a:off x="2086425" y="329000"/>
            <a:ext cx="947391" cy="1905980"/>
          </a:xfrm>
          <a:prstGeom prst="rect">
            <a:avLst/>
          </a:prstGeom>
          <a:noFill/>
          <a:ln>
            <a:noFill/>
          </a:ln>
        </p:spPr>
      </p:pic>
      <p:pic>
        <p:nvPicPr>
          <p:cNvPr id="181" name="Google Shape;181;p32"/>
          <p:cNvPicPr preferRelativeResize="0"/>
          <p:nvPr/>
        </p:nvPicPr>
        <p:blipFill rotWithShape="1">
          <a:blip r:embed="rId4">
            <a:alphaModFix/>
          </a:blip>
          <a:srcRect b="5335" l="0" r="0" t="5138"/>
          <a:stretch/>
        </p:blipFill>
        <p:spPr>
          <a:xfrm>
            <a:off x="4009469" y="329000"/>
            <a:ext cx="931860" cy="2080973"/>
          </a:xfrm>
          <a:prstGeom prst="rect">
            <a:avLst/>
          </a:prstGeom>
          <a:noFill/>
          <a:ln>
            <a:noFill/>
          </a:ln>
        </p:spPr>
      </p:pic>
      <p:pic>
        <p:nvPicPr>
          <p:cNvPr id="182" name="Google Shape;182;p32"/>
          <p:cNvPicPr preferRelativeResize="0"/>
          <p:nvPr/>
        </p:nvPicPr>
        <p:blipFill rotWithShape="1">
          <a:blip r:embed="rId5">
            <a:alphaModFix/>
          </a:blip>
          <a:srcRect b="11331" l="0" r="0" t="0"/>
          <a:stretch/>
        </p:blipFill>
        <p:spPr>
          <a:xfrm>
            <a:off x="5003453" y="339019"/>
            <a:ext cx="926683" cy="2060937"/>
          </a:xfrm>
          <a:prstGeom prst="rect">
            <a:avLst/>
          </a:prstGeom>
          <a:noFill/>
          <a:ln>
            <a:noFill/>
          </a:ln>
        </p:spPr>
      </p:pic>
      <p:pic>
        <p:nvPicPr>
          <p:cNvPr id="183" name="Google Shape;183;p32"/>
          <p:cNvPicPr preferRelativeResize="0"/>
          <p:nvPr/>
        </p:nvPicPr>
        <p:blipFill>
          <a:blip r:embed="rId6">
            <a:alphaModFix/>
          </a:blip>
          <a:stretch>
            <a:fillRect/>
          </a:stretch>
        </p:blipFill>
        <p:spPr>
          <a:xfrm>
            <a:off x="3075232" y="329000"/>
            <a:ext cx="889637" cy="2080975"/>
          </a:xfrm>
          <a:prstGeom prst="rect">
            <a:avLst/>
          </a:prstGeom>
          <a:noFill/>
          <a:ln>
            <a:noFill/>
          </a:ln>
        </p:spPr>
      </p:pic>
      <p:pic>
        <p:nvPicPr>
          <p:cNvPr id="184" name="Google Shape;184;p32"/>
          <p:cNvPicPr preferRelativeResize="0"/>
          <p:nvPr/>
        </p:nvPicPr>
        <p:blipFill>
          <a:blip r:embed="rId7">
            <a:alphaModFix/>
          </a:blip>
          <a:stretch>
            <a:fillRect/>
          </a:stretch>
        </p:blipFill>
        <p:spPr>
          <a:xfrm>
            <a:off x="5992259" y="339019"/>
            <a:ext cx="947391" cy="1968158"/>
          </a:xfrm>
          <a:prstGeom prst="rect">
            <a:avLst/>
          </a:prstGeom>
          <a:noFill/>
          <a:ln>
            <a:noFill/>
          </a:ln>
        </p:spPr>
      </p:pic>
      <p:pic>
        <p:nvPicPr>
          <p:cNvPr id="185" name="Google Shape;185;p32"/>
          <p:cNvPicPr preferRelativeResize="0"/>
          <p:nvPr/>
        </p:nvPicPr>
        <p:blipFill>
          <a:blip r:embed="rId8">
            <a:alphaModFix/>
          </a:blip>
          <a:stretch>
            <a:fillRect/>
          </a:stretch>
        </p:blipFill>
        <p:spPr>
          <a:xfrm>
            <a:off x="272025" y="329000"/>
            <a:ext cx="1744975" cy="2564775"/>
          </a:xfrm>
          <a:prstGeom prst="rect">
            <a:avLst/>
          </a:prstGeom>
          <a:noFill/>
          <a:ln cap="flat" cmpd="sng" w="9525">
            <a:solidFill>
              <a:schemeClr val="dk1"/>
            </a:solidFill>
            <a:prstDash val="solid"/>
            <a:round/>
            <a:headEnd len="sm" w="sm" type="none"/>
            <a:tailEnd len="sm" w="sm" type="none"/>
          </a:ln>
        </p:spPr>
      </p:pic>
      <p:pic>
        <p:nvPicPr>
          <p:cNvPr id="186" name="Google Shape;186;p32"/>
          <p:cNvPicPr preferRelativeResize="0"/>
          <p:nvPr/>
        </p:nvPicPr>
        <p:blipFill>
          <a:blip r:embed="rId9">
            <a:alphaModFix/>
          </a:blip>
          <a:stretch>
            <a:fillRect/>
          </a:stretch>
        </p:blipFill>
        <p:spPr>
          <a:xfrm>
            <a:off x="7001775" y="329000"/>
            <a:ext cx="1831275" cy="2443825"/>
          </a:xfrm>
          <a:prstGeom prst="rect">
            <a:avLst/>
          </a:prstGeom>
          <a:noFill/>
          <a:ln cap="flat" cmpd="sng" w="9525">
            <a:solidFill>
              <a:schemeClr val="dk1"/>
            </a:solidFill>
            <a:prstDash val="solid"/>
            <a:round/>
            <a:headEnd len="sm" w="sm" type="none"/>
            <a:tailEnd len="sm" w="sm" type="none"/>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66" name="Shape 66"/>
        <p:cNvGrpSpPr/>
        <p:nvPr/>
      </p:nvGrpSpPr>
      <p:grpSpPr>
        <a:xfrm>
          <a:off x="0" y="0"/>
          <a:ext cx="0" cy="0"/>
          <a:chOff x="0" y="0"/>
          <a:chExt cx="0" cy="0"/>
        </a:xfrm>
      </p:grpSpPr>
      <p:sp>
        <p:nvSpPr>
          <p:cNvPr id="67" name="Google Shape;67;p15"/>
          <p:cNvSpPr txBox="1"/>
          <p:nvPr/>
        </p:nvSpPr>
        <p:spPr>
          <a:xfrm>
            <a:off x="547950" y="401400"/>
            <a:ext cx="8048100" cy="3948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rPr>
              <a:t>Beyond your friends, who might:</a:t>
            </a:r>
            <a:endParaRPr sz="3000">
              <a:solidFill>
                <a:schemeClr val="dk1"/>
              </a:solidFill>
            </a:endParaRPr>
          </a:p>
          <a:p>
            <a:pPr indent="0" lvl="0" marL="0" rtl="0" algn="l">
              <a:spcBef>
                <a:spcPts val="0"/>
              </a:spcBef>
              <a:spcAft>
                <a:spcPts val="0"/>
              </a:spcAft>
              <a:buClr>
                <a:schemeClr val="dk1"/>
              </a:buClr>
              <a:buSzPts val="1100"/>
              <a:buFont typeface="Arial"/>
              <a:buNone/>
            </a:pPr>
            <a:r>
              <a:t/>
            </a:r>
            <a:endParaRPr sz="3000">
              <a:solidFill>
                <a:schemeClr val="dk1"/>
              </a:solidFill>
            </a:endParaRPr>
          </a:p>
          <a:p>
            <a:pPr indent="-419100" lvl="0" marL="457200" rtl="0" algn="l">
              <a:lnSpc>
                <a:spcPct val="115000"/>
              </a:lnSpc>
              <a:spcBef>
                <a:spcPts val="0"/>
              </a:spcBef>
              <a:spcAft>
                <a:spcPts val="0"/>
              </a:spcAft>
              <a:buClr>
                <a:schemeClr val="dk1"/>
              </a:buClr>
              <a:buSzPts val="3000"/>
              <a:buChar char="●"/>
            </a:pPr>
            <a:r>
              <a:rPr lang="en" sz="3000">
                <a:solidFill>
                  <a:schemeClr val="dk1"/>
                </a:solidFill>
              </a:rPr>
              <a:t>reliably repair your cell phone?</a:t>
            </a:r>
            <a:endParaRPr sz="3000">
              <a:solidFill>
                <a:schemeClr val="dk1"/>
              </a:solidFill>
            </a:endParaRPr>
          </a:p>
          <a:p>
            <a:pPr indent="-419100" lvl="0" marL="457200" rtl="0" algn="l">
              <a:lnSpc>
                <a:spcPct val="100000"/>
              </a:lnSpc>
              <a:spcBef>
                <a:spcPts val="0"/>
              </a:spcBef>
              <a:spcAft>
                <a:spcPts val="0"/>
              </a:spcAft>
              <a:buClr>
                <a:schemeClr val="dk1"/>
              </a:buClr>
              <a:buSzPts val="3000"/>
              <a:buChar char="●"/>
            </a:pPr>
            <a:r>
              <a:rPr lang="en" sz="3000">
                <a:solidFill>
                  <a:schemeClr val="dk1"/>
                </a:solidFill>
              </a:rPr>
              <a:t>help diagnose a possible pregnancy or sexually-transmitted disease?    </a:t>
            </a:r>
            <a:endParaRPr sz="3000">
              <a:solidFill>
                <a:schemeClr val="dk1"/>
              </a:solidFill>
            </a:endParaRPr>
          </a:p>
          <a:p>
            <a:pPr indent="-419100" lvl="0" marL="457200" rtl="0" algn="l">
              <a:lnSpc>
                <a:spcPct val="100000"/>
              </a:lnSpc>
              <a:spcBef>
                <a:spcPts val="0"/>
              </a:spcBef>
              <a:spcAft>
                <a:spcPts val="0"/>
              </a:spcAft>
              <a:buClr>
                <a:schemeClr val="dk1"/>
              </a:buClr>
              <a:buSzPts val="3000"/>
              <a:buChar char="●"/>
            </a:pPr>
            <a:r>
              <a:rPr lang="en" sz="3000">
                <a:solidFill>
                  <a:schemeClr val="dk1"/>
                </a:solidFill>
              </a:rPr>
              <a:t>help someone with suicidal thoughts or anxieties about gun violence?</a:t>
            </a:r>
            <a:endParaRPr sz="3000">
              <a:solidFill>
                <a:schemeClr val="dk1"/>
              </a:solidFill>
            </a:endParaRPr>
          </a:p>
          <a:p>
            <a:pPr indent="-419100" lvl="0" marL="457200" rtl="0" algn="l">
              <a:lnSpc>
                <a:spcPct val="115000"/>
              </a:lnSpc>
              <a:spcBef>
                <a:spcPts val="0"/>
              </a:spcBef>
              <a:spcAft>
                <a:spcPts val="0"/>
              </a:spcAft>
              <a:buClr>
                <a:schemeClr val="dk1"/>
              </a:buClr>
              <a:buSzPts val="3000"/>
              <a:buChar char="●"/>
            </a:pPr>
            <a:r>
              <a:rPr lang="en" sz="3000">
                <a:solidFill>
                  <a:schemeClr val="dk1"/>
                </a:solidFill>
              </a:rPr>
              <a:t>fix your wifi network or internet connection?</a:t>
            </a:r>
            <a:endParaRPr sz="3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71" name="Shape 71"/>
        <p:cNvGrpSpPr/>
        <p:nvPr/>
      </p:nvGrpSpPr>
      <p:grpSpPr>
        <a:xfrm>
          <a:off x="0" y="0"/>
          <a:ext cx="0" cy="0"/>
          <a:chOff x="0" y="0"/>
          <a:chExt cx="0" cy="0"/>
        </a:xfrm>
      </p:grpSpPr>
      <p:sp>
        <p:nvSpPr>
          <p:cNvPr id="72" name="Google Shape;72;p16"/>
          <p:cNvSpPr txBox="1"/>
          <p:nvPr/>
        </p:nvSpPr>
        <p:spPr>
          <a:xfrm>
            <a:off x="1135050" y="354775"/>
            <a:ext cx="687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rPr>
              <a:t>List some other experts in our culture?</a:t>
            </a:r>
            <a:endParaRPr sz="3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76" name="Shape 76"/>
        <p:cNvGrpSpPr/>
        <p:nvPr/>
      </p:nvGrpSpPr>
      <p:grpSpPr>
        <a:xfrm>
          <a:off x="0" y="0"/>
          <a:ext cx="0" cy="0"/>
          <a:chOff x="0" y="0"/>
          <a:chExt cx="0" cy="0"/>
        </a:xfrm>
      </p:grpSpPr>
      <p:sp>
        <p:nvSpPr>
          <p:cNvPr id="77" name="Google Shape;77;p17"/>
          <p:cNvSpPr txBox="1"/>
          <p:nvPr/>
        </p:nvSpPr>
        <p:spPr>
          <a:xfrm>
            <a:off x="1135050" y="354775"/>
            <a:ext cx="687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rPr>
              <a:t>List some other experts in our culture?</a:t>
            </a:r>
            <a:endParaRPr sz="3000">
              <a:solidFill>
                <a:schemeClr val="dk1"/>
              </a:solidFill>
            </a:endParaRPr>
          </a:p>
        </p:txBody>
      </p:sp>
      <p:pic>
        <p:nvPicPr>
          <p:cNvPr id="78" name="Google Shape;78;p17"/>
          <p:cNvPicPr preferRelativeResize="0"/>
          <p:nvPr/>
        </p:nvPicPr>
        <p:blipFill>
          <a:blip r:embed="rId3">
            <a:alphaModFix/>
          </a:blip>
          <a:stretch>
            <a:fillRect/>
          </a:stretch>
        </p:blipFill>
        <p:spPr>
          <a:xfrm>
            <a:off x="76200" y="1077475"/>
            <a:ext cx="1743075" cy="3514725"/>
          </a:xfrm>
          <a:prstGeom prst="rect">
            <a:avLst/>
          </a:prstGeom>
          <a:noFill/>
          <a:ln>
            <a:noFill/>
          </a:ln>
        </p:spPr>
      </p:pic>
      <p:pic>
        <p:nvPicPr>
          <p:cNvPr id="79" name="Google Shape;79;p17"/>
          <p:cNvPicPr preferRelativeResize="0"/>
          <p:nvPr/>
        </p:nvPicPr>
        <p:blipFill rotWithShape="1">
          <a:blip r:embed="rId4">
            <a:alphaModFix/>
          </a:blip>
          <a:srcRect b="5335" l="0" r="0" t="5138"/>
          <a:stretch/>
        </p:blipFill>
        <p:spPr>
          <a:xfrm>
            <a:off x="3614350" y="1077475"/>
            <a:ext cx="1714500" cy="3837425"/>
          </a:xfrm>
          <a:prstGeom prst="rect">
            <a:avLst/>
          </a:prstGeom>
          <a:noFill/>
          <a:ln>
            <a:noFill/>
          </a:ln>
        </p:spPr>
      </p:pic>
      <p:pic>
        <p:nvPicPr>
          <p:cNvPr id="80" name="Google Shape;80;p17"/>
          <p:cNvPicPr preferRelativeResize="0"/>
          <p:nvPr/>
        </p:nvPicPr>
        <p:blipFill rotWithShape="1">
          <a:blip r:embed="rId5">
            <a:alphaModFix/>
          </a:blip>
          <a:srcRect b="11331" l="0" r="0" t="0"/>
          <a:stretch/>
        </p:blipFill>
        <p:spPr>
          <a:xfrm>
            <a:off x="5443150" y="1095950"/>
            <a:ext cx="1704975" cy="3800475"/>
          </a:xfrm>
          <a:prstGeom prst="rect">
            <a:avLst/>
          </a:prstGeom>
          <a:noFill/>
          <a:ln>
            <a:noFill/>
          </a:ln>
        </p:spPr>
      </p:pic>
      <p:pic>
        <p:nvPicPr>
          <p:cNvPr id="81" name="Google Shape;81;p17"/>
          <p:cNvPicPr preferRelativeResize="0"/>
          <p:nvPr/>
        </p:nvPicPr>
        <p:blipFill>
          <a:blip r:embed="rId6">
            <a:alphaModFix/>
          </a:blip>
          <a:stretch>
            <a:fillRect/>
          </a:stretch>
        </p:blipFill>
        <p:spPr>
          <a:xfrm>
            <a:off x="1895475" y="1077475"/>
            <a:ext cx="1636817" cy="3837425"/>
          </a:xfrm>
          <a:prstGeom prst="rect">
            <a:avLst/>
          </a:prstGeom>
          <a:noFill/>
          <a:ln>
            <a:noFill/>
          </a:ln>
        </p:spPr>
      </p:pic>
      <p:pic>
        <p:nvPicPr>
          <p:cNvPr id="82" name="Google Shape;82;p17"/>
          <p:cNvPicPr preferRelativeResize="0"/>
          <p:nvPr/>
        </p:nvPicPr>
        <p:blipFill>
          <a:blip r:embed="rId7">
            <a:alphaModFix/>
          </a:blip>
          <a:stretch>
            <a:fillRect/>
          </a:stretch>
        </p:blipFill>
        <p:spPr>
          <a:xfrm>
            <a:off x="7262425" y="1095950"/>
            <a:ext cx="1743075" cy="362938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86" name="Shape 86"/>
        <p:cNvGrpSpPr/>
        <p:nvPr/>
      </p:nvGrpSpPr>
      <p:grpSpPr>
        <a:xfrm>
          <a:off x="0" y="0"/>
          <a:ext cx="0" cy="0"/>
          <a:chOff x="0" y="0"/>
          <a:chExt cx="0" cy="0"/>
        </a:xfrm>
      </p:grpSpPr>
      <p:sp>
        <p:nvSpPr>
          <p:cNvPr id="87" name="Google Shape;87;p18"/>
          <p:cNvSpPr txBox="1"/>
          <p:nvPr/>
        </p:nvSpPr>
        <p:spPr>
          <a:xfrm>
            <a:off x="1135050" y="354775"/>
            <a:ext cx="687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rPr>
              <a:t>List some other experts in our culture?</a:t>
            </a:r>
            <a:endParaRPr sz="3000">
              <a:solidFill>
                <a:schemeClr val="dk1"/>
              </a:solidFill>
            </a:endParaRPr>
          </a:p>
        </p:txBody>
      </p:sp>
      <p:sp>
        <p:nvSpPr>
          <p:cNvPr id="88" name="Google Shape;88;p18"/>
          <p:cNvSpPr txBox="1"/>
          <p:nvPr/>
        </p:nvSpPr>
        <p:spPr>
          <a:xfrm>
            <a:off x="667650" y="1337150"/>
            <a:ext cx="3673800" cy="2493600"/>
          </a:xfrm>
          <a:prstGeom prst="rect">
            <a:avLst/>
          </a:prstGeom>
          <a:noFill/>
          <a:ln>
            <a:noFill/>
          </a:ln>
        </p:spPr>
        <p:txBody>
          <a:bodyPr anchorCtr="0" anchor="t" bIns="91425" lIns="91425" spcFirstLastPara="1" rIns="91425" wrap="square" tIns="91425">
            <a:spAutoFit/>
          </a:bodyPr>
          <a:lstStyle/>
          <a:p>
            <a:pPr indent="-419100" lvl="0" marL="457200" rtl="0" algn="l">
              <a:spcBef>
                <a:spcPts val="0"/>
              </a:spcBef>
              <a:spcAft>
                <a:spcPts val="0"/>
              </a:spcAft>
              <a:buClr>
                <a:schemeClr val="dk1"/>
              </a:buClr>
              <a:buSzPts val="3000"/>
              <a:buChar char="●"/>
            </a:pPr>
            <a:r>
              <a:rPr lang="en" sz="3000">
                <a:solidFill>
                  <a:schemeClr val="dk1"/>
                </a:solidFill>
              </a:rPr>
              <a:t>doctors, dentist</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lawyers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accountants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airplane pilots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military intel</a:t>
            </a:r>
            <a:endParaRPr sz="3000">
              <a:solidFill>
                <a:schemeClr val="dk1"/>
              </a:solidFill>
            </a:endParaRPr>
          </a:p>
        </p:txBody>
      </p:sp>
      <p:sp>
        <p:nvSpPr>
          <p:cNvPr id="89" name="Google Shape;89;p18"/>
          <p:cNvSpPr txBox="1"/>
          <p:nvPr/>
        </p:nvSpPr>
        <p:spPr>
          <a:xfrm>
            <a:off x="4203100" y="1260950"/>
            <a:ext cx="4566000" cy="2955300"/>
          </a:xfrm>
          <a:prstGeom prst="rect">
            <a:avLst/>
          </a:prstGeom>
          <a:noFill/>
          <a:ln>
            <a:noFill/>
          </a:ln>
        </p:spPr>
        <p:txBody>
          <a:bodyPr anchorCtr="0" anchor="t" bIns="91425" lIns="91425" spcFirstLastPara="1" rIns="91425" wrap="square" tIns="91425">
            <a:spAutoFit/>
          </a:bodyPr>
          <a:lstStyle/>
          <a:p>
            <a:pPr indent="-419100" lvl="0" marL="457200" rtl="0" algn="l">
              <a:spcBef>
                <a:spcPts val="0"/>
              </a:spcBef>
              <a:spcAft>
                <a:spcPts val="0"/>
              </a:spcAft>
              <a:buClr>
                <a:schemeClr val="dk1"/>
              </a:buClr>
              <a:buSzPts val="3000"/>
              <a:buChar char="●"/>
            </a:pPr>
            <a:r>
              <a:rPr lang="en" sz="3000">
                <a:solidFill>
                  <a:schemeClr val="dk1"/>
                </a:solidFill>
              </a:rPr>
              <a:t>car/truck mechanics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plumbers, electricians, carpenters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appliance repairers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farmers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bridge welders</a:t>
            </a:r>
            <a:endParaRPr sz="38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93" name="Shape 93"/>
        <p:cNvGrpSpPr/>
        <p:nvPr/>
      </p:nvGrpSpPr>
      <p:grpSpPr>
        <a:xfrm>
          <a:off x="0" y="0"/>
          <a:ext cx="0" cy="0"/>
          <a:chOff x="0" y="0"/>
          <a:chExt cx="0" cy="0"/>
        </a:xfrm>
      </p:grpSpPr>
      <p:sp>
        <p:nvSpPr>
          <p:cNvPr id="94" name="Google Shape;94;p19"/>
          <p:cNvSpPr txBox="1"/>
          <p:nvPr/>
        </p:nvSpPr>
        <p:spPr>
          <a:xfrm>
            <a:off x="1743000" y="446100"/>
            <a:ext cx="50484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rPr>
              <a:t>…and scientists as experts?</a:t>
            </a:r>
            <a:endParaRPr sz="30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98" name="Shape 98"/>
        <p:cNvGrpSpPr/>
        <p:nvPr/>
      </p:nvGrpSpPr>
      <p:grpSpPr>
        <a:xfrm>
          <a:off x="0" y="0"/>
          <a:ext cx="0" cy="0"/>
          <a:chOff x="0" y="0"/>
          <a:chExt cx="0" cy="0"/>
        </a:xfrm>
      </p:grpSpPr>
      <p:sp>
        <p:nvSpPr>
          <p:cNvPr id="99" name="Google Shape;99;p20"/>
          <p:cNvSpPr txBox="1"/>
          <p:nvPr/>
        </p:nvSpPr>
        <p:spPr>
          <a:xfrm>
            <a:off x="1743000" y="446100"/>
            <a:ext cx="50484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rPr>
              <a:t>…and scientists as experts?</a:t>
            </a:r>
            <a:endParaRPr sz="3000">
              <a:solidFill>
                <a:schemeClr val="dk1"/>
              </a:solidFill>
            </a:endParaRPr>
          </a:p>
        </p:txBody>
      </p:sp>
      <p:sp>
        <p:nvSpPr>
          <p:cNvPr id="100" name="Google Shape;100;p20"/>
          <p:cNvSpPr txBox="1"/>
          <p:nvPr/>
        </p:nvSpPr>
        <p:spPr>
          <a:xfrm>
            <a:off x="861775" y="1458675"/>
            <a:ext cx="3401700" cy="2493600"/>
          </a:xfrm>
          <a:prstGeom prst="rect">
            <a:avLst/>
          </a:prstGeom>
          <a:noFill/>
          <a:ln>
            <a:noFill/>
          </a:ln>
        </p:spPr>
        <p:txBody>
          <a:bodyPr anchorCtr="0" anchor="t" bIns="91425" lIns="91425" spcFirstLastPara="1" rIns="91425" wrap="square" tIns="91425">
            <a:spAutoFit/>
          </a:bodyPr>
          <a:lstStyle/>
          <a:p>
            <a:pPr indent="-419100" lvl="0" marL="457200" rtl="0" algn="l">
              <a:spcBef>
                <a:spcPts val="0"/>
              </a:spcBef>
              <a:spcAft>
                <a:spcPts val="0"/>
              </a:spcAft>
              <a:buClr>
                <a:schemeClr val="dk1"/>
              </a:buClr>
              <a:buSzPts val="3000"/>
              <a:buChar char="●"/>
            </a:pPr>
            <a:r>
              <a:rPr lang="en" sz="3000">
                <a:solidFill>
                  <a:schemeClr val="dk1"/>
                </a:solidFill>
              </a:rPr>
              <a:t>meteorologists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immunologists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chemists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astronomers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oceanographers</a:t>
            </a:r>
            <a:endParaRPr sz="3000">
              <a:solidFill>
                <a:schemeClr val="dk1"/>
              </a:solidFill>
            </a:endParaRPr>
          </a:p>
        </p:txBody>
      </p:sp>
      <p:sp>
        <p:nvSpPr>
          <p:cNvPr id="101" name="Google Shape;101;p20"/>
          <p:cNvSpPr txBox="1"/>
          <p:nvPr/>
        </p:nvSpPr>
        <p:spPr>
          <a:xfrm>
            <a:off x="4572000" y="1477350"/>
            <a:ext cx="4324200" cy="2493600"/>
          </a:xfrm>
          <a:prstGeom prst="rect">
            <a:avLst/>
          </a:prstGeom>
          <a:noFill/>
          <a:ln>
            <a:noFill/>
          </a:ln>
        </p:spPr>
        <p:txBody>
          <a:bodyPr anchorCtr="0" anchor="t" bIns="91425" lIns="91425" spcFirstLastPara="1" rIns="91425" wrap="square" tIns="91425">
            <a:spAutoFit/>
          </a:bodyPr>
          <a:lstStyle/>
          <a:p>
            <a:pPr indent="-419100" lvl="0" marL="457200" rtl="0" algn="l">
              <a:spcBef>
                <a:spcPts val="0"/>
              </a:spcBef>
              <a:spcAft>
                <a:spcPts val="0"/>
              </a:spcAft>
              <a:buClr>
                <a:schemeClr val="dk1"/>
              </a:buClr>
              <a:buSzPts val="3000"/>
              <a:buChar char="●"/>
            </a:pPr>
            <a:r>
              <a:rPr lang="en" sz="3000">
                <a:solidFill>
                  <a:schemeClr val="dk1"/>
                </a:solidFill>
              </a:rPr>
              <a:t>virologists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paleoclimatologists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biotech engineers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nuclear physicists</a:t>
            </a:r>
            <a:endParaRPr sz="3000">
              <a:solidFill>
                <a:schemeClr val="dk1"/>
              </a:solidFill>
            </a:endParaRPr>
          </a:p>
          <a:p>
            <a:pPr indent="-419100" lvl="0" marL="457200" rtl="0" algn="l">
              <a:spcBef>
                <a:spcPts val="0"/>
              </a:spcBef>
              <a:spcAft>
                <a:spcPts val="0"/>
              </a:spcAft>
              <a:buClr>
                <a:schemeClr val="dk1"/>
              </a:buClr>
              <a:buSzPts val="3000"/>
              <a:buChar char="●"/>
            </a:pPr>
            <a:r>
              <a:rPr lang="en" sz="3000">
                <a:solidFill>
                  <a:schemeClr val="dk1"/>
                </a:solidFill>
              </a:rPr>
              <a:t>epidemiologists</a:t>
            </a:r>
            <a:endParaRPr sz="18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EBDB"/>
        </a:solidFill>
      </p:bgPr>
    </p:bg>
    <p:spTree>
      <p:nvGrpSpPr>
        <p:cNvPr id="105" name="Shape 105"/>
        <p:cNvGrpSpPr/>
        <p:nvPr/>
      </p:nvGrpSpPr>
      <p:grpSpPr>
        <a:xfrm>
          <a:off x="0" y="0"/>
          <a:ext cx="0" cy="0"/>
          <a:chOff x="0" y="0"/>
          <a:chExt cx="0" cy="0"/>
        </a:xfrm>
      </p:grpSpPr>
      <p:sp>
        <p:nvSpPr>
          <p:cNvPr id="106" name="Google Shape;106;p21"/>
          <p:cNvSpPr txBox="1"/>
          <p:nvPr/>
        </p:nvSpPr>
        <p:spPr>
          <a:xfrm>
            <a:off x="1088250" y="1189950"/>
            <a:ext cx="7272300" cy="2031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3000">
                <a:solidFill>
                  <a:schemeClr val="dk1"/>
                </a:solidFill>
              </a:rPr>
              <a:t>When do these experts provide us with knowledge that is better and more reliable than everyday assumptions or other forms of expertise?</a:t>
            </a:r>
            <a:endParaRPr i="1" sz="30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