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Lst>
  <p:sldSz cy="5143500" cx="9144000"/>
  <p:notesSz cx="6858000" cy="9144000"/>
  <p:embeddedFontLst>
    <p:embeddedFont>
      <p:font typeface="Economica"/>
      <p:regular r:id="rId65"/>
      <p:bold r:id="rId66"/>
      <p:italic r:id="rId67"/>
      <p:boldItalic r:id="rId68"/>
    </p:embeddedFont>
    <p:embeddedFont>
      <p:font typeface="EB Garamond"/>
      <p:regular r:id="rId69"/>
      <p:bold r:id="rId70"/>
      <p:italic r:id="rId71"/>
      <p:boldItalic r:id="rId72"/>
    </p:embeddedFont>
    <p:embeddedFont>
      <p:font typeface="Open Sans"/>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77" roundtripDataSignature="AMtx7miEssH+tgBDp5hZ8zdIDtaOS8end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C651F88-DA55-4E84-B4D9-F8A3D547F4EE}">
  <a:tblStyle styleId="{DC651F88-DA55-4E84-B4D9-F8A3D547F4EE}" styleName="Table_0">
    <a:wholeTbl>
      <a:tcTxStyle b="off" i="off">
        <a:font>
          <a:latin typeface="Arial"/>
          <a:ea typeface="Arial"/>
          <a:cs typeface="Arial"/>
        </a:font>
        <a:schemeClr val="dk1"/>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OpenSans-regular.fntdata"/><Relationship Id="rId72" Type="http://schemas.openxmlformats.org/officeDocument/2006/relationships/font" Target="fonts/EBGaramond-boldItalic.fntdata"/><Relationship Id="rId31" Type="http://schemas.openxmlformats.org/officeDocument/2006/relationships/slide" Target="slides/slide25.xml"/><Relationship Id="rId75" Type="http://schemas.openxmlformats.org/officeDocument/2006/relationships/font" Target="fonts/OpenSans-italic.fntdata"/><Relationship Id="rId30" Type="http://schemas.openxmlformats.org/officeDocument/2006/relationships/slide" Target="slides/slide24.xml"/><Relationship Id="rId74" Type="http://schemas.openxmlformats.org/officeDocument/2006/relationships/font" Target="fonts/OpenSans-bold.fntdata"/><Relationship Id="rId33" Type="http://schemas.openxmlformats.org/officeDocument/2006/relationships/slide" Target="slides/slide27.xml"/><Relationship Id="rId77" Type="http://customschemas.google.com/relationships/presentationmetadata" Target="metadata"/><Relationship Id="rId32" Type="http://schemas.openxmlformats.org/officeDocument/2006/relationships/slide" Target="slides/slide26.xml"/><Relationship Id="rId76" Type="http://schemas.openxmlformats.org/officeDocument/2006/relationships/font" Target="fonts/OpenSans-boldItalic.fntdata"/><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EBGaramond-italic.fntdata"/><Relationship Id="rId70" Type="http://schemas.openxmlformats.org/officeDocument/2006/relationships/font" Target="fonts/EBGaramond-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Economica-bold.fntdata"/><Relationship Id="rId21" Type="http://schemas.openxmlformats.org/officeDocument/2006/relationships/slide" Target="slides/slide15.xml"/><Relationship Id="rId65" Type="http://schemas.openxmlformats.org/officeDocument/2006/relationships/font" Target="fonts/Economica-regular.fntdata"/><Relationship Id="rId24" Type="http://schemas.openxmlformats.org/officeDocument/2006/relationships/slide" Target="slides/slide18.xml"/><Relationship Id="rId68" Type="http://schemas.openxmlformats.org/officeDocument/2006/relationships/font" Target="fonts/Economica-boldItalic.fntdata"/><Relationship Id="rId23" Type="http://schemas.openxmlformats.org/officeDocument/2006/relationships/slide" Target="slides/slide17.xml"/><Relationship Id="rId67" Type="http://schemas.openxmlformats.org/officeDocument/2006/relationships/font" Target="fonts/Economica-italic.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EBGaramond-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491fe214c8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491fe214c8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68" name="Google Shape;168;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 name="Google Shape;6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p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491fe214c8_1_2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g2491fe214c8_1_2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p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p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19" name="Google Shape;319;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6" name="Google Shape;356;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1" name="Google Shape;381;p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p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8" name="Google Shape;408;p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2" name="Google Shape;422;p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p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 name="Google Shape;434;p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2557e843d8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22557e843d8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1" name="Google Shape;451;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2557e843d8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22557e843d8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2557e843d8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22557e843d8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2557e843d8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22557e843d8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pt-BR"/>
              <a:t>Letter from an unidentified reader published on 31.03.1907 (p. 07) in the newspaper “Correio da Manhã”.</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8" name="Google Shape;498;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Google Shape;505;p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1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p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4c110ff79c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24c110ff79c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1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3" name="Google Shape;533;p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9" name="Google Shape;539;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1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9" name="Google Shape;549;p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491fe214c8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491fe214c8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3" name="Google Shape;563;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491fe214c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491fe214c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491fe214c8_1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491fe214c8_1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g2491fe214c8_1_7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g2491fe214c8_1_7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g2491fe214c8_1_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g2491fe214c8_1_10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g2491fe214c8_1_109"/>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g2491fe214c8_1_10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g2491fe214c8_1_1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g2491fe214c8_1_7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g2491fe214c8_1_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g2491fe214c8_1_8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g2491fe214c8_1_8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g2491fe214c8_1_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g2491fe214c8_1_8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g2491fe214c8_1_8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g2491fe214c8_1_8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g2491fe214c8_1_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g2491fe214c8_1_9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g2491fe214c8_1_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g2491fe214c8_1_9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g2491fe214c8_1_9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g2491fe214c8_1_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g2491fe214c8_1_9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g2491fe214c8_1_9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g2491fe214c8_1_10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g2491fe214c8_1_10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g2491fe214c8_1_10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g2491fe214c8_1_10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g2491fe214c8_1_10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g2491fe214c8_1_10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g2491fe214c8_1_10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2491fe214c8_1_7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g2491fe214c8_1_7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g2491fe214c8_1_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28.jpg"/><Relationship Id="rId5" Type="http://schemas.openxmlformats.org/officeDocument/2006/relationships/image" Target="../media/image3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9.jp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30.jpg"/><Relationship Id="rId5"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jp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31.png"/><Relationship Id="rId5" Type="http://schemas.openxmlformats.org/officeDocument/2006/relationships/image" Target="../media/image4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9.png"/><Relationship Id="rId4" Type="http://schemas.openxmlformats.org/officeDocument/2006/relationships/image" Target="../media/image33.jpg"/><Relationship Id="rId5"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5.jpg"/><Relationship Id="rId4" Type="http://schemas.openxmlformats.org/officeDocument/2006/relationships/image" Target="../media/image34.png"/><Relationship Id="rId5" Type="http://schemas.openxmlformats.org/officeDocument/2006/relationships/image" Target="../media/image44.jpg"/><Relationship Id="rId6"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6.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9.jpg"/><Relationship Id="rId4" Type="http://schemas.openxmlformats.org/officeDocument/2006/relationships/image" Target="../media/image49.png"/><Relationship Id="rId5" Type="http://schemas.openxmlformats.org/officeDocument/2006/relationships/image" Target="../media/image45.png"/><Relationship Id="rId6"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9.png"/><Relationship Id="rId4" Type="http://schemas.openxmlformats.org/officeDocument/2006/relationships/image" Target="../media/image5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3.jp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1.jpg"/><Relationship Id="rId5" Type="http://schemas.openxmlformats.org/officeDocument/2006/relationships/image" Target="../media/image4.png"/><Relationship Id="rId6"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62.png"/><Relationship Id="rId4" Type="http://schemas.openxmlformats.org/officeDocument/2006/relationships/image" Target="../media/image66.png"/><Relationship Id="rId5" Type="http://schemas.openxmlformats.org/officeDocument/2006/relationships/image" Target="../media/image6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54.jpg"/><Relationship Id="rId4" Type="http://schemas.openxmlformats.org/officeDocument/2006/relationships/image" Target="../media/image56.jpg"/><Relationship Id="rId10" Type="http://schemas.openxmlformats.org/officeDocument/2006/relationships/image" Target="../media/image58.jpg"/><Relationship Id="rId9" Type="http://schemas.openxmlformats.org/officeDocument/2006/relationships/image" Target="../media/image67.jpg"/><Relationship Id="rId5" Type="http://schemas.openxmlformats.org/officeDocument/2006/relationships/image" Target="../media/image65.jpg"/><Relationship Id="rId6" Type="http://schemas.openxmlformats.org/officeDocument/2006/relationships/image" Target="../media/image52.jpg"/><Relationship Id="rId7" Type="http://schemas.openxmlformats.org/officeDocument/2006/relationships/image" Target="../media/image70.png"/><Relationship Id="rId8"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1.png"/><Relationship Id="rId4" Type="http://schemas.openxmlformats.org/officeDocument/2006/relationships/image" Target="../media/image17.png"/><Relationship Id="rId5" Type="http://schemas.openxmlformats.org/officeDocument/2006/relationships/image" Target="../media/image23.jpg"/><Relationship Id="rId6" Type="http://schemas.openxmlformats.org/officeDocument/2006/relationships/image" Target="../media/image6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1.jpg"/><Relationship Id="rId4" Type="http://schemas.openxmlformats.org/officeDocument/2006/relationships/image" Target="../media/image79.png"/><Relationship Id="rId5" Type="http://schemas.openxmlformats.org/officeDocument/2006/relationships/image" Target="../media/image68.jpg"/><Relationship Id="rId6" Type="http://schemas.openxmlformats.org/officeDocument/2006/relationships/image" Target="../media/image76.png"/><Relationship Id="rId7" Type="http://schemas.openxmlformats.org/officeDocument/2006/relationships/image" Target="../media/image8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62.png"/><Relationship Id="rId4" Type="http://schemas.openxmlformats.org/officeDocument/2006/relationships/image" Target="../media/image77.png"/><Relationship Id="rId5" Type="http://schemas.openxmlformats.org/officeDocument/2006/relationships/image" Target="../media/image74.jpg"/><Relationship Id="rId6"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7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1.png"/><Relationship Id="rId4" Type="http://schemas.openxmlformats.org/officeDocument/2006/relationships/image" Target="../media/image72.jpg"/><Relationship Id="rId5" Type="http://schemas.openxmlformats.org/officeDocument/2006/relationships/image" Target="../media/image8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jpg"/><Relationship Id="rId4" Type="http://schemas.openxmlformats.org/officeDocument/2006/relationships/image" Target="../media/image3.jpg"/><Relationship Id="rId5"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73.png"/><Relationship Id="rId4" Type="http://schemas.openxmlformats.org/officeDocument/2006/relationships/image" Target="../media/image8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7.png"/><Relationship Id="rId4" Type="http://schemas.openxmlformats.org/officeDocument/2006/relationships/image" Target="../media/image77.png"/><Relationship Id="rId5" Type="http://schemas.openxmlformats.org/officeDocument/2006/relationships/image" Target="../media/image6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32.png"/><Relationship Id="rId4" Type="http://schemas.openxmlformats.org/officeDocument/2006/relationships/image" Target="../media/image9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90.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1" Type="http://schemas.openxmlformats.org/officeDocument/2006/relationships/image" Target="../media/image75.jpg"/><Relationship Id="rId10" Type="http://schemas.openxmlformats.org/officeDocument/2006/relationships/image" Target="../media/image92.jpg"/><Relationship Id="rId13" Type="http://schemas.openxmlformats.org/officeDocument/2006/relationships/image" Target="../media/image61.jpg"/><Relationship Id="rId12" Type="http://schemas.openxmlformats.org/officeDocument/2006/relationships/image" Target="../media/image36.png"/><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31.png"/><Relationship Id="rId4" Type="http://schemas.openxmlformats.org/officeDocument/2006/relationships/image" Target="../media/image35.jpg"/><Relationship Id="rId9" Type="http://schemas.openxmlformats.org/officeDocument/2006/relationships/image" Target="../media/image37.png"/><Relationship Id="rId15" Type="http://schemas.openxmlformats.org/officeDocument/2006/relationships/image" Target="../media/image94.png"/><Relationship Id="rId14" Type="http://schemas.openxmlformats.org/officeDocument/2006/relationships/image" Target="../media/image17.png"/><Relationship Id="rId17" Type="http://schemas.openxmlformats.org/officeDocument/2006/relationships/image" Target="../media/image82.jpg"/><Relationship Id="rId16" Type="http://schemas.openxmlformats.org/officeDocument/2006/relationships/image" Target="../media/image28.jpg"/><Relationship Id="rId5" Type="http://schemas.openxmlformats.org/officeDocument/2006/relationships/image" Target="../media/image23.jpg"/><Relationship Id="rId19" Type="http://schemas.openxmlformats.org/officeDocument/2006/relationships/image" Target="../media/image34.png"/><Relationship Id="rId6" Type="http://schemas.openxmlformats.org/officeDocument/2006/relationships/image" Target="../media/image46.png"/><Relationship Id="rId18" Type="http://schemas.openxmlformats.org/officeDocument/2006/relationships/image" Target="../media/image29.jpg"/><Relationship Id="rId7" Type="http://schemas.openxmlformats.org/officeDocument/2006/relationships/image" Target="../media/image62.png"/><Relationship Id="rId8" Type="http://schemas.openxmlformats.org/officeDocument/2006/relationships/image" Target="../media/image3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7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85.jpg"/><Relationship Id="rId4" Type="http://schemas.openxmlformats.org/officeDocument/2006/relationships/image" Target="../media/image31.png"/><Relationship Id="rId5" Type="http://schemas.openxmlformats.org/officeDocument/2006/relationships/image" Target="../media/image9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88.png"/><Relationship Id="rId4" Type="http://schemas.openxmlformats.org/officeDocument/2006/relationships/image" Target="../media/image91.jpg"/><Relationship Id="rId5" Type="http://schemas.openxmlformats.org/officeDocument/2006/relationships/image" Target="../media/image89.jpg"/><Relationship Id="rId6" Type="http://schemas.openxmlformats.org/officeDocument/2006/relationships/image" Target="../media/image9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84.png"/><Relationship Id="rId4" Type="http://schemas.openxmlformats.org/officeDocument/2006/relationships/image" Target="../media/image83.png"/><Relationship Id="rId5" Type="http://schemas.openxmlformats.org/officeDocument/2006/relationships/image" Target="../media/image95.jpg"/><Relationship Id="rId6" Type="http://schemas.openxmlformats.org/officeDocument/2006/relationships/image" Target="../media/image8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8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image" Target="../media/image9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4.jp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38.jpg"/><Relationship Id="rId4" Type="http://schemas.openxmlformats.org/officeDocument/2006/relationships/image" Target="../media/image20.png"/><Relationship Id="rId5"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EC4"/>
        </a:solidFill>
      </p:bgPr>
    </p:bg>
    <p:spTree>
      <p:nvGrpSpPr>
        <p:cNvPr id="53" name="Shape 53"/>
        <p:cNvGrpSpPr/>
        <p:nvPr/>
      </p:nvGrpSpPr>
      <p:grpSpPr>
        <a:xfrm>
          <a:off x="0" y="0"/>
          <a:ext cx="0" cy="0"/>
          <a:chOff x="0" y="0"/>
          <a:chExt cx="0" cy="0"/>
        </a:xfrm>
      </p:grpSpPr>
      <p:sp>
        <p:nvSpPr>
          <p:cNvPr id="54" name="Google Shape;54;p1"/>
          <p:cNvSpPr txBox="1"/>
          <p:nvPr>
            <p:ph idx="4294967295" type="ctrTitle"/>
          </p:nvPr>
        </p:nvSpPr>
        <p:spPr>
          <a:xfrm>
            <a:off x="1528350" y="255525"/>
            <a:ext cx="5924100" cy="826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200"/>
              <a:buNone/>
            </a:pPr>
            <a:r>
              <a:rPr b="1" lang="pt-BR" sz="4700">
                <a:latin typeface="Economica"/>
                <a:ea typeface="Economica"/>
                <a:cs typeface="Economica"/>
                <a:sym typeface="Economica"/>
              </a:rPr>
              <a:t>The railroad worker’s disease</a:t>
            </a:r>
            <a:endParaRPr b="1" sz="4700">
              <a:latin typeface="Economica"/>
              <a:ea typeface="Economica"/>
              <a:cs typeface="Economica"/>
              <a:sym typeface="Economica"/>
            </a:endParaRPr>
          </a:p>
        </p:txBody>
      </p:sp>
      <p:sp>
        <p:nvSpPr>
          <p:cNvPr id="55" name="Google Shape;55;p1"/>
          <p:cNvSpPr txBox="1"/>
          <p:nvPr/>
        </p:nvSpPr>
        <p:spPr>
          <a:xfrm>
            <a:off x="2699792" y="4126309"/>
            <a:ext cx="3528300" cy="276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t/>
            </a:r>
            <a:endParaRPr b="1" i="0" sz="1200" u="none" cap="none" strike="noStrike">
              <a:solidFill>
                <a:srgbClr val="75542C"/>
              </a:solidFill>
              <a:latin typeface="Arial"/>
              <a:ea typeface="Arial"/>
              <a:cs typeface="Arial"/>
              <a:sym typeface="Arial"/>
            </a:endParaRPr>
          </a:p>
        </p:txBody>
      </p:sp>
      <p:sp>
        <p:nvSpPr>
          <p:cNvPr id="56" name="Google Shape;56;p1"/>
          <p:cNvSpPr txBox="1"/>
          <p:nvPr/>
        </p:nvSpPr>
        <p:spPr>
          <a:xfrm>
            <a:off x="2918750" y="4540550"/>
            <a:ext cx="38847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0" i="0" lang="pt-BR" sz="1300" u="none" cap="none" strike="noStrike">
                <a:solidFill>
                  <a:schemeClr val="dk1"/>
                </a:solidFill>
                <a:latin typeface="Times New Roman"/>
                <a:ea typeface="Times New Roman"/>
                <a:cs typeface="Times New Roman"/>
                <a:sym typeface="Times New Roman"/>
              </a:rPr>
              <a:t>Nathália Helena Azevedo &amp; Thiago Marinho Del Corso </a:t>
            </a:r>
            <a:endParaRPr b="0" i="0" sz="1500" u="none" cap="none" strike="noStrike">
              <a:solidFill>
                <a:srgbClr val="000000"/>
              </a:solidFill>
              <a:latin typeface="Arial"/>
              <a:ea typeface="Arial"/>
              <a:cs typeface="Arial"/>
              <a:sym typeface="Arial"/>
            </a:endParaRPr>
          </a:p>
        </p:txBody>
      </p:sp>
      <p:pic>
        <p:nvPicPr>
          <p:cNvPr id="57" name="Google Shape;57;p1"/>
          <p:cNvPicPr preferRelativeResize="0"/>
          <p:nvPr/>
        </p:nvPicPr>
        <p:blipFill>
          <a:blip r:embed="rId3">
            <a:alphaModFix/>
          </a:blip>
          <a:stretch>
            <a:fillRect/>
          </a:stretch>
        </p:blipFill>
        <p:spPr>
          <a:xfrm>
            <a:off x="5258212" y="993900"/>
            <a:ext cx="3484960" cy="3457850"/>
          </a:xfrm>
          <a:prstGeom prst="rect">
            <a:avLst/>
          </a:prstGeom>
          <a:noFill/>
          <a:ln cap="flat" cmpd="sng" w="9525">
            <a:solidFill>
              <a:srgbClr val="B07E42"/>
            </a:solidFill>
            <a:prstDash val="solid"/>
            <a:round/>
            <a:headEnd len="sm" w="sm" type="none"/>
            <a:tailEnd len="sm" w="sm" type="none"/>
          </a:ln>
        </p:spPr>
      </p:pic>
      <p:sp>
        <p:nvSpPr>
          <p:cNvPr id="58" name="Google Shape;58;p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pic>
        <p:nvPicPr>
          <p:cNvPr id="59" name="Google Shape;59;p1"/>
          <p:cNvPicPr preferRelativeResize="0"/>
          <p:nvPr/>
        </p:nvPicPr>
        <p:blipFill>
          <a:blip r:embed="rId4">
            <a:alphaModFix/>
          </a:blip>
          <a:stretch>
            <a:fillRect/>
          </a:stretch>
        </p:blipFill>
        <p:spPr>
          <a:xfrm>
            <a:off x="160356" y="993900"/>
            <a:ext cx="4918820" cy="3457850"/>
          </a:xfrm>
          <a:prstGeom prst="rect">
            <a:avLst/>
          </a:prstGeom>
          <a:noFill/>
          <a:ln cap="flat" cmpd="sng" w="9525">
            <a:solidFill>
              <a:srgbClr val="B07E42"/>
            </a:solidFill>
            <a:prstDash val="solid"/>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14"/>
          <p:cNvPicPr preferRelativeResize="0"/>
          <p:nvPr/>
        </p:nvPicPr>
        <p:blipFill rotWithShape="1">
          <a:blip r:embed="rId3">
            <a:alphaModFix/>
          </a:blip>
          <a:srcRect b="3850" l="4254" r="1995" t="2898"/>
          <a:stretch/>
        </p:blipFill>
        <p:spPr>
          <a:xfrm>
            <a:off x="2659785" y="872100"/>
            <a:ext cx="3457065" cy="2662100"/>
          </a:xfrm>
          <a:prstGeom prst="rect">
            <a:avLst/>
          </a:prstGeom>
          <a:noFill/>
          <a:ln cap="flat" cmpd="sng" w="9525">
            <a:solidFill>
              <a:srgbClr val="B07E42"/>
            </a:solidFill>
            <a:prstDash val="solid"/>
            <a:round/>
            <a:headEnd len="sm" w="sm" type="none"/>
            <a:tailEnd len="sm" w="sm" type="none"/>
          </a:ln>
        </p:spPr>
      </p:pic>
      <p:sp>
        <p:nvSpPr>
          <p:cNvPr id="136" name="Google Shape;136;p14"/>
          <p:cNvSpPr txBox="1"/>
          <p:nvPr/>
        </p:nvSpPr>
        <p:spPr>
          <a:xfrm>
            <a:off x="2561849" y="3458850"/>
            <a:ext cx="3555000" cy="447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Times New Roman"/>
                <a:ea typeface="Times New Roman"/>
                <a:cs typeface="Times New Roman"/>
                <a:sym typeface="Times New Roman"/>
              </a:rPr>
              <a:t>Manguinhos Institute, Rio de Janeiro</a:t>
            </a:r>
            <a:endParaRPr b="0" i="0" sz="1200" u="none" cap="none" strike="noStrike">
              <a:solidFill>
                <a:schemeClr val="dk1"/>
              </a:solidFill>
              <a:latin typeface="Times New Roman"/>
              <a:ea typeface="Times New Roman"/>
              <a:cs typeface="Times New Roman"/>
              <a:sym typeface="Times New Roman"/>
            </a:endParaRPr>
          </a:p>
        </p:txBody>
      </p:sp>
      <p:pic>
        <p:nvPicPr>
          <p:cNvPr descr="Imagem relacionada" id="137" name="Google Shape;137;p14"/>
          <p:cNvPicPr preferRelativeResize="0"/>
          <p:nvPr/>
        </p:nvPicPr>
        <p:blipFill rotWithShape="1">
          <a:blip r:embed="rId4">
            <a:alphaModFix/>
          </a:blip>
          <a:srcRect b="0" l="0" r="0" t="0"/>
          <a:stretch/>
        </p:blipFill>
        <p:spPr>
          <a:xfrm>
            <a:off x="6234549" y="872100"/>
            <a:ext cx="2565901" cy="2662100"/>
          </a:xfrm>
          <a:prstGeom prst="rect">
            <a:avLst/>
          </a:prstGeom>
          <a:noFill/>
          <a:ln cap="flat" cmpd="sng" w="9525">
            <a:solidFill>
              <a:srgbClr val="B07E42"/>
            </a:solidFill>
            <a:prstDash val="solid"/>
            <a:round/>
            <a:headEnd len="sm" w="sm" type="none"/>
            <a:tailEnd len="sm" w="sm" type="none"/>
          </a:ln>
        </p:spPr>
      </p:pic>
      <p:sp>
        <p:nvSpPr>
          <p:cNvPr id="138" name="Google Shape;138;p14"/>
          <p:cNvSpPr txBox="1"/>
          <p:nvPr/>
        </p:nvSpPr>
        <p:spPr>
          <a:xfrm>
            <a:off x="6162701" y="3534200"/>
            <a:ext cx="25242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Times New Roman"/>
              <a:buNone/>
            </a:pPr>
            <a:r>
              <a:rPr b="0" i="0" lang="pt-BR" sz="1400" u="none" cap="none" strike="noStrike">
                <a:solidFill>
                  <a:srgbClr val="000000"/>
                </a:solidFill>
                <a:latin typeface="Times New Roman"/>
                <a:ea typeface="Times New Roman"/>
                <a:cs typeface="Times New Roman"/>
                <a:sym typeface="Times New Roman"/>
              </a:rPr>
              <a:t>Oswaldo Cruz, Director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Times New Roman"/>
              <a:buNone/>
            </a:pPr>
            <a:r>
              <a:t/>
            </a:r>
            <a:endParaRPr b="0" i="0" sz="10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imes New Roman"/>
              <a:ea typeface="Times New Roman"/>
              <a:cs typeface="Times New Roman"/>
              <a:sym typeface="Times New Roman"/>
            </a:endParaRPr>
          </a:p>
        </p:txBody>
      </p:sp>
      <p:sp>
        <p:nvSpPr>
          <p:cNvPr id="139" name="Google Shape;139;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pic>
        <p:nvPicPr>
          <p:cNvPr id="140" name="Google Shape;140;p14"/>
          <p:cNvPicPr preferRelativeResize="0"/>
          <p:nvPr/>
        </p:nvPicPr>
        <p:blipFill rotWithShape="1">
          <a:blip r:embed="rId5">
            <a:alphaModFix/>
          </a:blip>
          <a:srcRect b="0" l="43257" r="34420" t="27172"/>
          <a:stretch/>
        </p:blipFill>
        <p:spPr>
          <a:xfrm>
            <a:off x="322225" y="123000"/>
            <a:ext cx="2044150" cy="4070550"/>
          </a:xfrm>
          <a:prstGeom prst="rect">
            <a:avLst/>
          </a:prstGeom>
          <a:noFill/>
          <a:ln cap="flat" cmpd="sng" w="19050">
            <a:solidFill>
              <a:srgbClr val="B07E42"/>
            </a:solidFill>
            <a:prstDash val="solid"/>
            <a:round/>
            <a:headEnd len="sm" w="sm" type="none"/>
            <a:tailEnd len="sm" w="sm" type="none"/>
          </a:ln>
        </p:spPr>
      </p:pic>
      <p:sp>
        <p:nvSpPr>
          <p:cNvPr id="141" name="Google Shape;141;p14"/>
          <p:cNvSpPr txBox="1"/>
          <p:nvPr/>
        </p:nvSpPr>
        <p:spPr>
          <a:xfrm>
            <a:off x="307000" y="4130875"/>
            <a:ext cx="211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a:latin typeface="Times New Roman"/>
                <a:ea typeface="Times New Roman"/>
                <a:cs typeface="Times New Roman"/>
                <a:sym typeface="Times New Roman"/>
              </a:rPr>
              <a:t>Cornélio Motta, Lassance</a:t>
            </a:r>
            <a:endParaRPr>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D2E4"/>
        </a:solidFill>
      </p:bgPr>
    </p:bg>
    <p:spTree>
      <p:nvGrpSpPr>
        <p:cNvPr id="145" name="Shape 145"/>
        <p:cNvGrpSpPr/>
        <p:nvPr/>
      </p:nvGrpSpPr>
      <p:grpSpPr>
        <a:xfrm>
          <a:off x="0" y="0"/>
          <a:ext cx="0" cy="0"/>
          <a:chOff x="0" y="0"/>
          <a:chExt cx="0" cy="0"/>
        </a:xfrm>
      </p:grpSpPr>
      <p:pic>
        <p:nvPicPr>
          <p:cNvPr id="146" name="Google Shape;146;g2491fe214c8_1_2"/>
          <p:cNvPicPr preferRelativeResize="0"/>
          <p:nvPr/>
        </p:nvPicPr>
        <p:blipFill>
          <a:blip r:embed="rId3">
            <a:alphaModFix/>
          </a:blip>
          <a:stretch>
            <a:fillRect/>
          </a:stretch>
        </p:blipFill>
        <p:spPr>
          <a:xfrm>
            <a:off x="995026" y="152400"/>
            <a:ext cx="3260925" cy="4419600"/>
          </a:xfrm>
          <a:prstGeom prst="rect">
            <a:avLst/>
          </a:prstGeom>
          <a:noFill/>
          <a:ln cap="flat" cmpd="sng" w="19050">
            <a:solidFill>
              <a:srgbClr val="B07E42"/>
            </a:solidFill>
            <a:prstDash val="solid"/>
            <a:round/>
            <a:headEnd len="sm" w="sm" type="none"/>
            <a:tailEnd len="sm" w="sm" type="none"/>
          </a:ln>
        </p:spPr>
      </p:pic>
      <p:pic>
        <p:nvPicPr>
          <p:cNvPr id="147" name="Google Shape;147;g2491fe214c8_1_2"/>
          <p:cNvPicPr preferRelativeResize="0"/>
          <p:nvPr/>
        </p:nvPicPr>
        <p:blipFill rotWithShape="1">
          <a:blip r:embed="rId4">
            <a:alphaModFix/>
          </a:blip>
          <a:srcRect b="0" l="2948" r="4621" t="0"/>
          <a:stretch/>
        </p:blipFill>
        <p:spPr>
          <a:xfrm>
            <a:off x="4690700" y="152400"/>
            <a:ext cx="3234100" cy="4419600"/>
          </a:xfrm>
          <a:prstGeom prst="rect">
            <a:avLst/>
          </a:prstGeom>
          <a:noFill/>
          <a:ln cap="flat" cmpd="sng" w="19050">
            <a:solidFill>
              <a:srgbClr val="B07E42"/>
            </a:solidFill>
            <a:prstDash val="solid"/>
            <a:round/>
            <a:headEnd len="sm" w="sm" type="none"/>
            <a:tailEnd len="sm" w="sm" type="none"/>
          </a:ln>
        </p:spPr>
      </p:pic>
      <p:sp>
        <p:nvSpPr>
          <p:cNvPr id="148" name="Google Shape;148;g2491fe214c8_1_2"/>
          <p:cNvSpPr txBox="1"/>
          <p:nvPr/>
        </p:nvSpPr>
        <p:spPr>
          <a:xfrm>
            <a:off x="1796150" y="4572000"/>
            <a:ext cx="187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a:latin typeface="Open Sans"/>
                <a:ea typeface="Open Sans"/>
                <a:cs typeface="Open Sans"/>
                <a:sym typeface="Open Sans"/>
              </a:rPr>
              <a:t>Belisário Penna</a:t>
            </a:r>
            <a:endParaRPr>
              <a:latin typeface="Open Sans"/>
              <a:ea typeface="Open Sans"/>
              <a:cs typeface="Open Sans"/>
              <a:sym typeface="Open Sans"/>
            </a:endParaRPr>
          </a:p>
        </p:txBody>
      </p:sp>
      <p:sp>
        <p:nvSpPr>
          <p:cNvPr id="149" name="Google Shape;149;g2491fe214c8_1_2"/>
          <p:cNvSpPr txBox="1"/>
          <p:nvPr/>
        </p:nvSpPr>
        <p:spPr>
          <a:xfrm>
            <a:off x="5181150" y="4572000"/>
            <a:ext cx="255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a:latin typeface="Open Sans"/>
                <a:ea typeface="Open Sans"/>
                <a:cs typeface="Open Sans"/>
                <a:sym typeface="Open Sans"/>
              </a:rPr>
              <a:t>Carlos Ribeiro Justiniano</a:t>
            </a:r>
            <a:endParaRPr>
              <a:latin typeface="Open Sans"/>
              <a:ea typeface="Open Sans"/>
              <a:cs typeface="Open Sans"/>
              <a:sym typeface="Open Sans"/>
            </a:endParaRPr>
          </a:p>
        </p:txBody>
      </p:sp>
      <p:sp>
        <p:nvSpPr>
          <p:cNvPr id="150" name="Google Shape;150;g2491fe214c8_1_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10"/>
          <p:cNvPicPr preferRelativeResize="0"/>
          <p:nvPr/>
        </p:nvPicPr>
        <p:blipFill rotWithShape="1">
          <a:blip r:embed="rId3">
            <a:alphaModFix/>
          </a:blip>
          <a:srcRect b="0" l="0" r="0" t="0"/>
          <a:stretch/>
        </p:blipFill>
        <p:spPr>
          <a:xfrm>
            <a:off x="3623320" y="428278"/>
            <a:ext cx="5018644" cy="3456384"/>
          </a:xfrm>
          <a:prstGeom prst="rect">
            <a:avLst/>
          </a:prstGeom>
          <a:noFill/>
          <a:ln cap="flat" cmpd="sng" w="9525">
            <a:solidFill>
              <a:srgbClr val="B07E42"/>
            </a:solidFill>
            <a:prstDash val="solid"/>
            <a:round/>
            <a:headEnd len="sm" w="sm" type="none"/>
            <a:tailEnd len="sm" w="sm" type="none"/>
          </a:ln>
        </p:spPr>
      </p:pic>
      <p:pic>
        <p:nvPicPr>
          <p:cNvPr id="156" name="Google Shape;156;p10"/>
          <p:cNvPicPr preferRelativeResize="0"/>
          <p:nvPr/>
        </p:nvPicPr>
        <p:blipFill>
          <a:blip r:embed="rId4">
            <a:alphaModFix/>
          </a:blip>
          <a:stretch>
            <a:fillRect/>
          </a:stretch>
        </p:blipFill>
        <p:spPr>
          <a:xfrm>
            <a:off x="405475" y="452825"/>
            <a:ext cx="3017975" cy="3812175"/>
          </a:xfrm>
          <a:prstGeom prst="rect">
            <a:avLst/>
          </a:prstGeom>
          <a:noFill/>
          <a:ln cap="flat" cmpd="sng" w="19050">
            <a:solidFill>
              <a:srgbClr val="B07E42"/>
            </a:solidFill>
            <a:prstDash val="solid"/>
            <a:round/>
            <a:headEnd len="sm" w="sm" type="none"/>
            <a:tailEnd len="sm" w="sm" type="none"/>
          </a:ln>
        </p:spPr>
      </p:pic>
      <p:sp>
        <p:nvSpPr>
          <p:cNvPr id="157" name="Google Shape;15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pic>
        <p:nvPicPr>
          <p:cNvPr id="158" name="Google Shape;158;p10"/>
          <p:cNvPicPr preferRelativeResize="0"/>
          <p:nvPr/>
        </p:nvPicPr>
        <p:blipFill rotWithShape="1">
          <a:blip r:embed="rId5">
            <a:alphaModFix/>
          </a:blip>
          <a:srcRect b="0" l="0" r="35500" t="-1102"/>
          <a:stretch/>
        </p:blipFill>
        <p:spPr>
          <a:xfrm>
            <a:off x="3909650" y="3158600"/>
            <a:ext cx="1890550" cy="1690675"/>
          </a:xfrm>
          <a:prstGeom prst="rect">
            <a:avLst/>
          </a:prstGeom>
          <a:noFill/>
          <a:ln cap="flat" cmpd="sng" w="9525">
            <a:solidFill>
              <a:srgbClr val="B07E42"/>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EFDD"/>
        </a:solidFill>
      </p:bgPr>
    </p:bg>
    <p:spTree>
      <p:nvGrpSpPr>
        <p:cNvPr id="162" name="Shape 162"/>
        <p:cNvGrpSpPr/>
        <p:nvPr/>
      </p:nvGrpSpPr>
      <p:grpSpPr>
        <a:xfrm>
          <a:off x="0" y="0"/>
          <a:ext cx="0" cy="0"/>
          <a:chOff x="0" y="0"/>
          <a:chExt cx="0" cy="0"/>
        </a:xfrm>
      </p:grpSpPr>
      <p:sp>
        <p:nvSpPr>
          <p:cNvPr id="163" name="Google Shape;163;p28"/>
          <p:cNvSpPr txBox="1"/>
          <p:nvPr/>
        </p:nvSpPr>
        <p:spPr>
          <a:xfrm>
            <a:off x="35496" y="60352"/>
            <a:ext cx="8928900" cy="163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pt-BR" sz="4000" u="none" cap="none" strike="noStrike">
                <a:solidFill>
                  <a:srgbClr val="B07E42"/>
                </a:solidFill>
                <a:latin typeface="Arial"/>
                <a:ea typeface="Arial"/>
                <a:cs typeface="Arial"/>
                <a:sym typeface="Arial"/>
              </a:rPr>
              <a:t>Chapter 1:</a:t>
            </a:r>
            <a:endParaRPr b="1" i="0" sz="4000" u="none" cap="none" strike="noStrike">
              <a:solidFill>
                <a:srgbClr val="B07E4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r>
              <a:rPr b="1" i="0" lang="pt-BR" sz="4000" u="none" cap="none" strike="noStrike">
                <a:solidFill>
                  <a:srgbClr val="B07E42"/>
                </a:solidFill>
                <a:latin typeface="Arial"/>
                <a:ea typeface="Arial"/>
                <a:cs typeface="Arial"/>
                <a:sym typeface="Arial"/>
              </a:rPr>
              <a:t> </a:t>
            </a:r>
            <a:r>
              <a:rPr b="1" i="0" lang="pt-BR" sz="6000" u="none" cap="none" strike="noStrike">
                <a:solidFill>
                  <a:srgbClr val="B07E42"/>
                </a:solidFill>
                <a:latin typeface="Arial"/>
                <a:ea typeface="Arial"/>
                <a:cs typeface="Arial"/>
                <a:sym typeface="Arial"/>
              </a:rPr>
              <a:t>The Lassance Disease</a:t>
            </a:r>
            <a:endParaRPr b="1" i="0" sz="3200" u="none" cap="none" strike="noStrike">
              <a:solidFill>
                <a:srgbClr val="B07E42"/>
              </a:solidFill>
              <a:latin typeface="Arial"/>
              <a:ea typeface="Arial"/>
              <a:cs typeface="Arial"/>
              <a:sym typeface="Arial"/>
            </a:endParaRPr>
          </a:p>
        </p:txBody>
      </p:sp>
      <p:sp>
        <p:nvSpPr>
          <p:cNvPr id="164" name="Google Shape;164;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pic>
        <p:nvPicPr>
          <p:cNvPr id="165" name="Google Shape;165;p28"/>
          <p:cNvPicPr preferRelativeResize="0"/>
          <p:nvPr/>
        </p:nvPicPr>
        <p:blipFill>
          <a:blip r:embed="rId3">
            <a:alphaModFix/>
          </a:blip>
          <a:stretch>
            <a:fillRect/>
          </a:stretch>
        </p:blipFill>
        <p:spPr>
          <a:xfrm>
            <a:off x="2212962" y="1692050"/>
            <a:ext cx="4718075" cy="3144626"/>
          </a:xfrm>
          <a:prstGeom prst="rect">
            <a:avLst/>
          </a:prstGeom>
          <a:noFill/>
          <a:ln cap="flat" cmpd="sng" w="9525">
            <a:solidFill>
              <a:srgbClr val="B07E42"/>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4434"/>
        </a:solidFill>
      </p:bgPr>
    </p:bg>
    <p:spTree>
      <p:nvGrpSpPr>
        <p:cNvPr id="169" name="Shape 169"/>
        <p:cNvGrpSpPr/>
        <p:nvPr/>
      </p:nvGrpSpPr>
      <p:grpSpPr>
        <a:xfrm>
          <a:off x="0" y="0"/>
          <a:ext cx="0" cy="0"/>
          <a:chOff x="0" y="0"/>
          <a:chExt cx="0" cy="0"/>
        </a:xfrm>
      </p:grpSpPr>
      <p:pic>
        <p:nvPicPr>
          <p:cNvPr descr="Post - Chagas &amp; Belisário" id="170" name="Google Shape;170;p16"/>
          <p:cNvPicPr preferRelativeResize="0"/>
          <p:nvPr/>
        </p:nvPicPr>
        <p:blipFill rotWithShape="1">
          <a:blip r:embed="rId3">
            <a:alphaModFix/>
          </a:blip>
          <a:srcRect b="0" l="0" r="0" t="0"/>
          <a:stretch/>
        </p:blipFill>
        <p:spPr>
          <a:xfrm>
            <a:off x="388150" y="546178"/>
            <a:ext cx="8352450" cy="4080522"/>
          </a:xfrm>
          <a:prstGeom prst="rect">
            <a:avLst/>
          </a:prstGeom>
          <a:noFill/>
          <a:ln cap="flat" cmpd="sng" w="9525">
            <a:solidFill>
              <a:srgbClr val="B07E42"/>
            </a:solidFill>
            <a:prstDash val="solid"/>
            <a:round/>
            <a:headEnd len="sm" w="sm" type="none"/>
            <a:tailEnd len="sm" w="sm" type="none"/>
          </a:ln>
        </p:spPr>
      </p:pic>
      <p:sp>
        <p:nvSpPr>
          <p:cNvPr id="171" name="Google Shape;171;p16"/>
          <p:cNvSpPr/>
          <p:nvPr/>
        </p:nvSpPr>
        <p:spPr>
          <a:xfrm>
            <a:off x="308200" y="4626701"/>
            <a:ext cx="84324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lang="pt-BR">
                <a:solidFill>
                  <a:srgbClr val="FFFFFF"/>
                </a:solidFill>
                <a:latin typeface="Times New Roman"/>
                <a:ea typeface="Times New Roman"/>
                <a:cs typeface="Times New Roman"/>
                <a:sym typeface="Times New Roman"/>
              </a:rPr>
              <a:t>At the far</a:t>
            </a:r>
            <a:r>
              <a:rPr b="0" i="0" lang="pt-BR" sz="1400" u="none" cap="none" strike="noStrike">
                <a:solidFill>
                  <a:srgbClr val="FFFFFF"/>
                </a:solidFill>
                <a:latin typeface="Times New Roman"/>
                <a:ea typeface="Times New Roman"/>
                <a:cs typeface="Times New Roman"/>
                <a:sym typeface="Times New Roman"/>
              </a:rPr>
              <a:t> right, Belis</a:t>
            </a:r>
            <a:r>
              <a:rPr lang="pt-BR">
                <a:solidFill>
                  <a:srgbClr val="FFFFFF"/>
                </a:solidFill>
                <a:latin typeface="Times New Roman"/>
                <a:ea typeface="Times New Roman"/>
                <a:cs typeface="Times New Roman"/>
                <a:sym typeface="Times New Roman"/>
              </a:rPr>
              <a:t>á</a:t>
            </a:r>
            <a:r>
              <a:rPr b="0" i="0" lang="pt-BR" sz="1400" u="none" cap="none" strike="noStrike">
                <a:solidFill>
                  <a:srgbClr val="FFFFFF"/>
                </a:solidFill>
                <a:latin typeface="Times New Roman"/>
                <a:ea typeface="Times New Roman"/>
                <a:cs typeface="Times New Roman"/>
                <a:sym typeface="Times New Roman"/>
              </a:rPr>
              <a:t>rio Penna and Carlos Ribeiro</a:t>
            </a:r>
            <a:r>
              <a:rPr b="0" i="0" lang="pt-BR" sz="1400" u="none" cap="none" strike="noStrike">
                <a:solidFill>
                  <a:srgbClr val="000000"/>
                </a:solidFill>
                <a:latin typeface="Times New Roman"/>
                <a:ea typeface="Times New Roman"/>
                <a:cs typeface="Times New Roman"/>
                <a:sym typeface="Times New Roman"/>
              </a:rPr>
              <a:t> </a:t>
            </a:r>
            <a:endParaRPr b="0" i="0" sz="2400" u="none" cap="none" strike="noStrike">
              <a:solidFill>
                <a:srgbClr val="000000"/>
              </a:solidFill>
              <a:latin typeface="Times New Roman"/>
              <a:ea typeface="Times New Roman"/>
              <a:cs typeface="Times New Roman"/>
              <a:sym typeface="Times New Roman"/>
            </a:endParaRPr>
          </a:p>
        </p:txBody>
      </p:sp>
      <p:sp>
        <p:nvSpPr>
          <p:cNvPr id="172" name="Google Shape;172;p16"/>
          <p:cNvSpPr txBox="1"/>
          <p:nvPr/>
        </p:nvSpPr>
        <p:spPr>
          <a:xfrm>
            <a:off x="2471250" y="174675"/>
            <a:ext cx="4201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pt-BR" sz="1600" u="none" cap="none" strike="noStrike">
                <a:solidFill>
                  <a:srgbClr val="FFFFFF"/>
                </a:solidFill>
                <a:latin typeface="Times New Roman"/>
                <a:ea typeface="Times New Roman"/>
                <a:cs typeface="Times New Roman"/>
                <a:sym typeface="Times New Roman"/>
              </a:rPr>
              <a:t>The physicians arrive in Lassance in June, 1907</a:t>
            </a:r>
            <a:endParaRPr b="0" i="0" sz="1600" u="none" cap="none" strike="noStrike">
              <a:solidFill>
                <a:srgbClr val="FFFFFF"/>
              </a:solidFill>
              <a:latin typeface="Times New Roman"/>
              <a:ea typeface="Times New Roman"/>
              <a:cs typeface="Times New Roman"/>
              <a:sym typeface="Times New Roman"/>
            </a:endParaRPr>
          </a:p>
        </p:txBody>
      </p:sp>
      <p:sp>
        <p:nvSpPr>
          <p:cNvPr id="173" name="Google Shape;173;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C9B5"/>
        </a:solidFill>
      </p:bgPr>
    </p:bg>
    <p:spTree>
      <p:nvGrpSpPr>
        <p:cNvPr id="177" name="Shape 177"/>
        <p:cNvGrpSpPr/>
        <p:nvPr/>
      </p:nvGrpSpPr>
      <p:grpSpPr>
        <a:xfrm>
          <a:off x="0" y="0"/>
          <a:ext cx="0" cy="0"/>
          <a:chOff x="0" y="0"/>
          <a:chExt cx="0" cy="0"/>
        </a:xfrm>
      </p:grpSpPr>
      <p:sp>
        <p:nvSpPr>
          <p:cNvPr id="178" name="Google Shape;178;p21"/>
          <p:cNvSpPr txBox="1"/>
          <p:nvPr/>
        </p:nvSpPr>
        <p:spPr>
          <a:xfrm>
            <a:off x="2148125" y="507625"/>
            <a:ext cx="6627900" cy="447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pt-BR" sz="1800" u="none" cap="none" strike="noStrike">
                <a:solidFill>
                  <a:schemeClr val="dk1"/>
                </a:solidFill>
                <a:latin typeface="Times New Roman"/>
                <a:ea typeface="Times New Roman"/>
                <a:cs typeface="Times New Roman"/>
                <a:sym typeface="Times New Roman"/>
              </a:rPr>
              <a:t>Carlos Ribeiro had his residence, office and laboratory in a train car</a:t>
            </a:r>
            <a:endParaRPr b="0" i="0" sz="1200" u="none" cap="none" strike="noStrike">
              <a:solidFill>
                <a:schemeClr val="dk1"/>
              </a:solidFill>
              <a:latin typeface="Times New Roman"/>
              <a:ea typeface="Times New Roman"/>
              <a:cs typeface="Times New Roman"/>
              <a:sym typeface="Times New Roman"/>
            </a:endParaRPr>
          </a:p>
        </p:txBody>
      </p:sp>
      <p:pic>
        <p:nvPicPr>
          <p:cNvPr descr="http://3.bp.blogspot.com/_mfv-EM5qkAA/THVyQwdEjvI/AAAAAAAAA1E/KKaUCNqyC64/s1600/003+-+Trem+da+Dra.+Lilia+EFS+.JPG" id="179" name="Google Shape;179;p21"/>
          <p:cNvPicPr preferRelativeResize="0"/>
          <p:nvPr/>
        </p:nvPicPr>
        <p:blipFill rotWithShape="1">
          <a:blip r:embed="rId3">
            <a:alphaModFix/>
          </a:blip>
          <a:srcRect b="0" l="0" r="0" t="0"/>
          <a:stretch/>
        </p:blipFill>
        <p:spPr>
          <a:xfrm>
            <a:off x="3710853" y="1076691"/>
            <a:ext cx="5065172" cy="3093399"/>
          </a:xfrm>
          <a:prstGeom prst="rect">
            <a:avLst/>
          </a:prstGeom>
          <a:noFill/>
          <a:ln cap="flat" cmpd="sng" w="9525">
            <a:solidFill>
              <a:srgbClr val="B07E42"/>
            </a:solidFill>
            <a:prstDash val="solid"/>
            <a:round/>
            <a:headEnd len="sm" w="sm" type="none"/>
            <a:tailEnd len="sm" w="sm" type="none"/>
          </a:ln>
        </p:spPr>
      </p:pic>
      <p:pic>
        <p:nvPicPr>
          <p:cNvPr descr="http://www.estacoesferroviarias.com.br/efcb_mg_ramais/fotos/contria9071.jpg" id="180" name="Google Shape;180;p21"/>
          <p:cNvPicPr preferRelativeResize="0"/>
          <p:nvPr/>
        </p:nvPicPr>
        <p:blipFill rotWithShape="1">
          <a:blip r:embed="rId4">
            <a:alphaModFix/>
          </a:blip>
          <a:srcRect b="0" l="0" r="0" t="0"/>
          <a:stretch/>
        </p:blipFill>
        <p:spPr>
          <a:xfrm>
            <a:off x="253100" y="1076701"/>
            <a:ext cx="3350146" cy="2581363"/>
          </a:xfrm>
          <a:prstGeom prst="rect">
            <a:avLst/>
          </a:prstGeom>
          <a:noFill/>
          <a:ln cap="flat" cmpd="sng" w="9525">
            <a:solidFill>
              <a:srgbClr val="B07E42"/>
            </a:solidFill>
            <a:prstDash val="solid"/>
            <a:round/>
            <a:headEnd len="sm" w="sm" type="none"/>
            <a:tailEnd len="sm" w="sm" type="none"/>
          </a:ln>
        </p:spPr>
      </p:pic>
      <p:sp>
        <p:nvSpPr>
          <p:cNvPr id="181" name="Google Shape;181;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22"/>
          <p:cNvPicPr preferRelativeResize="0"/>
          <p:nvPr/>
        </p:nvPicPr>
        <p:blipFill rotWithShape="1">
          <a:blip r:embed="rId3">
            <a:alphaModFix/>
          </a:blip>
          <a:srcRect b="0" l="0" r="0" t="0"/>
          <a:stretch/>
        </p:blipFill>
        <p:spPr>
          <a:xfrm>
            <a:off x="123025" y="167500"/>
            <a:ext cx="4951392" cy="2816900"/>
          </a:xfrm>
          <a:prstGeom prst="rect">
            <a:avLst/>
          </a:prstGeom>
          <a:noFill/>
          <a:ln cap="flat" cmpd="sng" w="9525">
            <a:solidFill>
              <a:srgbClr val="B07E42"/>
            </a:solidFill>
            <a:prstDash val="solid"/>
            <a:round/>
            <a:headEnd len="sm" w="sm" type="none"/>
            <a:tailEnd len="sm" w="sm" type="none"/>
          </a:ln>
        </p:spPr>
      </p:pic>
      <p:sp>
        <p:nvSpPr>
          <p:cNvPr id="187" name="Google Shape;187;p22"/>
          <p:cNvSpPr txBox="1"/>
          <p:nvPr/>
        </p:nvSpPr>
        <p:spPr>
          <a:xfrm>
            <a:off x="123024" y="2984400"/>
            <a:ext cx="4560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pt-BR" sz="1800" u="none" cap="none" strike="noStrike">
                <a:solidFill>
                  <a:srgbClr val="000000"/>
                </a:solidFill>
                <a:latin typeface="Arial"/>
                <a:ea typeface="Arial"/>
                <a:cs typeface="Arial"/>
                <a:sym typeface="Arial"/>
              </a:rPr>
              <a:t>Lassance</a:t>
            </a:r>
            <a:endParaRPr b="0" i="0" sz="1400" u="none" cap="none" strike="noStrike">
              <a:solidFill>
                <a:srgbClr val="000000"/>
              </a:solidFill>
              <a:latin typeface="Arial"/>
              <a:ea typeface="Arial"/>
              <a:cs typeface="Arial"/>
              <a:sym typeface="Arial"/>
            </a:endParaRPr>
          </a:p>
        </p:txBody>
      </p:sp>
      <p:pic>
        <p:nvPicPr>
          <p:cNvPr id="188" name="Google Shape;188;p22"/>
          <p:cNvPicPr preferRelativeResize="0"/>
          <p:nvPr/>
        </p:nvPicPr>
        <p:blipFill rotWithShape="1">
          <a:blip r:embed="rId4">
            <a:alphaModFix/>
          </a:blip>
          <a:srcRect b="2539" l="0" r="0" t="8980"/>
          <a:stretch/>
        </p:blipFill>
        <p:spPr>
          <a:xfrm>
            <a:off x="5240100" y="167500"/>
            <a:ext cx="3767351" cy="2658275"/>
          </a:xfrm>
          <a:prstGeom prst="rect">
            <a:avLst/>
          </a:prstGeom>
          <a:noFill/>
          <a:ln cap="flat" cmpd="sng" w="9525">
            <a:solidFill>
              <a:srgbClr val="B07E42"/>
            </a:solidFill>
            <a:prstDash val="solid"/>
            <a:round/>
            <a:headEnd len="sm" w="sm" type="none"/>
            <a:tailEnd len="sm" w="sm" type="none"/>
          </a:ln>
        </p:spPr>
      </p:pic>
      <p:pic>
        <p:nvPicPr>
          <p:cNvPr descr="undefined" id="189" name="Google Shape;189;p22"/>
          <p:cNvPicPr preferRelativeResize="0"/>
          <p:nvPr/>
        </p:nvPicPr>
        <p:blipFill rotWithShape="1">
          <a:blip r:embed="rId5">
            <a:alphaModFix/>
          </a:blip>
          <a:srcRect b="0" l="0" r="0" t="0"/>
          <a:stretch/>
        </p:blipFill>
        <p:spPr>
          <a:xfrm>
            <a:off x="5697300" y="2927175"/>
            <a:ext cx="2865030" cy="1987726"/>
          </a:xfrm>
          <a:prstGeom prst="rect">
            <a:avLst/>
          </a:prstGeom>
          <a:noFill/>
          <a:ln cap="flat" cmpd="sng" w="9525">
            <a:solidFill>
              <a:schemeClr val="accent1"/>
            </a:solidFill>
            <a:prstDash val="solid"/>
            <a:round/>
            <a:headEnd len="sm" w="sm" type="none"/>
            <a:tailEnd len="sm" w="sm" type="none"/>
          </a:ln>
        </p:spPr>
      </p:pic>
      <p:sp>
        <p:nvSpPr>
          <p:cNvPr id="190" name="Google Shape;190;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5927F"/>
        </a:solidFill>
      </p:bgPr>
    </p:bg>
    <p:spTree>
      <p:nvGrpSpPr>
        <p:cNvPr id="194" name="Shape 194"/>
        <p:cNvGrpSpPr/>
        <p:nvPr/>
      </p:nvGrpSpPr>
      <p:grpSpPr>
        <a:xfrm>
          <a:off x="0" y="0"/>
          <a:ext cx="0" cy="0"/>
          <a:chOff x="0" y="0"/>
          <a:chExt cx="0" cy="0"/>
        </a:xfrm>
      </p:grpSpPr>
      <p:pic>
        <p:nvPicPr>
          <p:cNvPr id="195" name="Google Shape;195;p24"/>
          <p:cNvPicPr preferRelativeResize="0"/>
          <p:nvPr/>
        </p:nvPicPr>
        <p:blipFill rotWithShape="1">
          <a:blip r:embed="rId3">
            <a:alphaModFix/>
          </a:blip>
          <a:srcRect b="0" l="0" r="0" t="0"/>
          <a:stretch/>
        </p:blipFill>
        <p:spPr>
          <a:xfrm>
            <a:off x="4648200" y="1391200"/>
            <a:ext cx="4160928" cy="2726925"/>
          </a:xfrm>
          <a:prstGeom prst="rect">
            <a:avLst/>
          </a:prstGeom>
          <a:noFill/>
          <a:ln cap="flat" cmpd="sng" w="19050">
            <a:solidFill>
              <a:srgbClr val="000000"/>
            </a:solidFill>
            <a:prstDash val="solid"/>
            <a:round/>
            <a:headEnd len="sm" w="sm" type="none"/>
            <a:tailEnd len="sm" w="sm" type="none"/>
          </a:ln>
        </p:spPr>
      </p:pic>
      <p:sp>
        <p:nvSpPr>
          <p:cNvPr id="196" name="Google Shape;196;p24"/>
          <p:cNvSpPr txBox="1"/>
          <p:nvPr/>
        </p:nvSpPr>
        <p:spPr>
          <a:xfrm>
            <a:off x="220244" y="195486"/>
            <a:ext cx="561965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rgbClr val="000000"/>
                </a:solidFill>
                <a:latin typeface="Times New Roman"/>
                <a:ea typeface="Times New Roman"/>
                <a:cs typeface="Times New Roman"/>
                <a:sym typeface="Times New Roman"/>
              </a:rPr>
              <a:t>The anti-malaria work in Lassance</a:t>
            </a:r>
            <a:endParaRPr b="0" i="0" sz="1400" u="none" cap="none" strike="noStrike">
              <a:solidFill>
                <a:srgbClr val="000000"/>
              </a:solidFill>
              <a:latin typeface="Arial"/>
              <a:ea typeface="Arial"/>
              <a:cs typeface="Arial"/>
              <a:sym typeface="Arial"/>
            </a:endParaRPr>
          </a:p>
        </p:txBody>
      </p:sp>
      <p:pic>
        <p:nvPicPr>
          <p:cNvPr descr="http://www.invivo.fiocruz.br/chagas/imagens/his/7D_zoom.jpg" id="197" name="Google Shape;197;p24"/>
          <p:cNvPicPr preferRelativeResize="0"/>
          <p:nvPr/>
        </p:nvPicPr>
        <p:blipFill rotWithShape="1">
          <a:blip r:embed="rId4">
            <a:alphaModFix/>
          </a:blip>
          <a:srcRect b="0" l="18427" r="0" t="27129"/>
          <a:stretch/>
        </p:blipFill>
        <p:spPr>
          <a:xfrm>
            <a:off x="341825" y="1391200"/>
            <a:ext cx="4195300" cy="2726925"/>
          </a:xfrm>
          <a:prstGeom prst="rect">
            <a:avLst/>
          </a:prstGeom>
          <a:noFill/>
          <a:ln cap="flat" cmpd="sng" w="19050">
            <a:solidFill>
              <a:srgbClr val="000000"/>
            </a:solidFill>
            <a:prstDash val="solid"/>
            <a:round/>
            <a:headEnd len="sm" w="sm" type="none"/>
            <a:tailEnd len="sm" w="sm" type="none"/>
          </a:ln>
        </p:spPr>
      </p:pic>
      <p:pic>
        <p:nvPicPr>
          <p:cNvPr id="198" name="Google Shape;198;p24"/>
          <p:cNvPicPr preferRelativeResize="0"/>
          <p:nvPr/>
        </p:nvPicPr>
        <p:blipFill rotWithShape="1">
          <a:blip r:embed="rId5">
            <a:alphaModFix/>
          </a:blip>
          <a:srcRect b="0" l="0" r="0" t="0"/>
          <a:stretch/>
        </p:blipFill>
        <p:spPr>
          <a:xfrm>
            <a:off x="3915519" y="767023"/>
            <a:ext cx="1298402" cy="1804727"/>
          </a:xfrm>
          <a:prstGeom prst="rect">
            <a:avLst/>
          </a:prstGeom>
          <a:noFill/>
          <a:ln>
            <a:noFill/>
          </a:ln>
        </p:spPr>
      </p:pic>
      <p:sp>
        <p:nvSpPr>
          <p:cNvPr id="199" name="Google Shape;199;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25"/>
          <p:cNvPicPr preferRelativeResize="0"/>
          <p:nvPr/>
        </p:nvPicPr>
        <p:blipFill rotWithShape="1">
          <a:blip r:embed="rId3">
            <a:alphaModFix/>
          </a:blip>
          <a:srcRect b="0" l="0" r="0" t="0"/>
          <a:stretch/>
        </p:blipFill>
        <p:spPr>
          <a:xfrm>
            <a:off x="1295937" y="193437"/>
            <a:ext cx="6552125" cy="4756625"/>
          </a:xfrm>
          <a:prstGeom prst="rect">
            <a:avLst/>
          </a:prstGeom>
          <a:noFill/>
          <a:ln cap="flat" cmpd="sng" w="9525">
            <a:solidFill>
              <a:srgbClr val="B07E42"/>
            </a:solidFill>
            <a:prstDash val="solid"/>
            <a:round/>
            <a:headEnd len="sm" w="sm" type="none"/>
            <a:tailEnd len="sm" w="sm" type="none"/>
          </a:ln>
        </p:spPr>
      </p:pic>
      <p:sp>
        <p:nvSpPr>
          <p:cNvPr id="205" name="Google Shape;205;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graphicFrame>
        <p:nvGraphicFramePr>
          <p:cNvPr id="210" name="Google Shape;210;p27"/>
          <p:cNvGraphicFramePr/>
          <p:nvPr/>
        </p:nvGraphicFramePr>
        <p:xfrm>
          <a:off x="323600" y="514150"/>
          <a:ext cx="3000000" cy="3000000"/>
        </p:xfrm>
        <a:graphic>
          <a:graphicData uri="http://schemas.openxmlformats.org/drawingml/2006/table">
            <a:tbl>
              <a:tblPr>
                <a:noFill/>
                <a:tableStyleId>{DC651F88-DA55-4E84-B4D9-F8A3D547F4EE}</a:tableStyleId>
              </a:tblPr>
              <a:tblGrid>
                <a:gridCol w="910750"/>
                <a:gridCol w="7519900"/>
              </a:tblGrid>
              <a:tr h="1967075">
                <a:tc>
                  <a:txBody>
                    <a:bodyPr/>
                    <a:lstStyle/>
                    <a:p>
                      <a:pPr indent="0" lvl="0" marL="0" marR="0" rtl="0" algn="ctr">
                        <a:lnSpc>
                          <a:spcPct val="115000"/>
                        </a:lnSpc>
                        <a:spcBef>
                          <a:spcPts val="0"/>
                        </a:spcBef>
                        <a:spcAft>
                          <a:spcPts val="0"/>
                        </a:spcAft>
                        <a:buClr>
                          <a:srgbClr val="000000"/>
                        </a:buClr>
                        <a:buSzPts val="1200"/>
                        <a:buFont typeface="Times New Roman"/>
                        <a:buNone/>
                      </a:pPr>
                      <a:r>
                        <a:rPr i="1" lang="pt-BR" sz="1200" u="none" cap="none" strike="noStrike">
                          <a:latin typeface="Times New Roman"/>
                          <a:ea typeface="Times New Roman"/>
                          <a:cs typeface="Times New Roman"/>
                          <a:sym typeface="Times New Roman"/>
                        </a:rPr>
                        <a:t>Known Malaria Symptoms</a:t>
                      </a:r>
                      <a:endParaRPr sz="1400" u="none" cap="none" strike="noStrike"/>
                    </a:p>
                  </a:txBody>
                  <a:tcPr marT="104775" marB="104775" marR="104775" marL="104775">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pt-BR" sz="1200">
                          <a:latin typeface="EB Garamond"/>
                          <a:ea typeface="EB Garamond"/>
                          <a:cs typeface="EB Garamond"/>
                          <a:sym typeface="EB Garamond"/>
                        </a:rPr>
                        <a:t>1. single bite, symptoms appear after 8 to 25 days</a:t>
                      </a:r>
                      <a:endParaRPr sz="1200">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pt-BR" sz="1200">
                          <a:latin typeface="EB Garamond"/>
                          <a:ea typeface="EB Garamond"/>
                          <a:cs typeface="EB Garamond"/>
                          <a:sym typeface="EB Garamond"/>
                        </a:rPr>
                        <a:t>2. high fever, intense chills alternating with heat waves and profuse sweating (appears and disappears every 2 or 3 days)</a:t>
                      </a:r>
                      <a:endParaRPr sz="1200">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pt-BR" sz="1200">
                          <a:latin typeface="EB Garamond"/>
                          <a:ea typeface="EB Garamond"/>
                          <a:cs typeface="EB Garamond"/>
                          <a:sym typeface="EB Garamond"/>
                        </a:rPr>
                        <a:t>3. head and body pain</a:t>
                      </a:r>
                      <a:endParaRPr sz="1200">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pt-BR" sz="1200">
                          <a:latin typeface="EB Garamond"/>
                          <a:ea typeface="EB Garamond"/>
                          <a:cs typeface="EB Garamond"/>
                          <a:sym typeface="EB Garamond"/>
                        </a:rPr>
                        <a:t>4. appetite loss</a:t>
                      </a:r>
                      <a:endParaRPr sz="1200">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pt-BR" sz="1200">
                          <a:latin typeface="EB Garamond"/>
                          <a:ea typeface="EB Garamond"/>
                          <a:cs typeface="EB Garamond"/>
                          <a:sym typeface="EB Garamond"/>
                        </a:rPr>
                        <a:t>5. anemia with yellowish skin (jaundice) and fatigue </a:t>
                      </a:r>
                      <a:endParaRPr sz="1200">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pt-BR" sz="1200">
                          <a:latin typeface="EB Garamond"/>
                          <a:ea typeface="EB Garamond"/>
                          <a:cs typeface="EB Garamond"/>
                          <a:sym typeface="EB Garamond"/>
                        </a:rPr>
                        <a:t>6. liver and spleen enlargement</a:t>
                      </a:r>
                      <a:endParaRPr sz="1200">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pt-BR" sz="1200">
                          <a:latin typeface="EB Garamond"/>
                          <a:ea typeface="EB Garamond"/>
                          <a:cs typeface="EB Garamond"/>
                          <a:sym typeface="EB Garamond"/>
                        </a:rPr>
                        <a:t>7. vomiting</a:t>
                      </a:r>
                      <a:endParaRPr sz="1200">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pt-BR" sz="1200">
                          <a:latin typeface="EB Garamond"/>
                          <a:ea typeface="EB Garamond"/>
                          <a:cs typeface="EB Garamond"/>
                          <a:sym typeface="EB Garamond"/>
                        </a:rPr>
                        <a:t>8. encephalitis with retinal lesions (retinal bleaching) </a:t>
                      </a:r>
                      <a:endParaRPr sz="1200">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pt-BR" sz="1200">
                          <a:latin typeface="EB Garamond"/>
                          <a:ea typeface="EB Garamond"/>
                          <a:cs typeface="EB Garamond"/>
                          <a:sym typeface="EB Garamond"/>
                        </a:rPr>
                        <a:t>9. can lead to death</a:t>
                      </a:r>
                      <a:endParaRPr>
                        <a:latin typeface="Times New Roman"/>
                        <a:ea typeface="Times New Roman"/>
                        <a:cs typeface="Times New Roman"/>
                        <a:sym typeface="Times New Roman"/>
                      </a:endParaRPr>
                    </a:p>
                  </a:txBody>
                  <a:tcPr marT="104775" marB="104775" marR="104775" marL="104775">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320075">
                <a:tc>
                  <a:txBody>
                    <a:bodyPr/>
                    <a:lstStyle/>
                    <a:p>
                      <a:pPr indent="0" lvl="0" marL="0" marR="0" rtl="0" algn="ctr">
                        <a:lnSpc>
                          <a:spcPct val="115000"/>
                        </a:lnSpc>
                        <a:spcBef>
                          <a:spcPts val="0"/>
                        </a:spcBef>
                        <a:spcAft>
                          <a:spcPts val="0"/>
                        </a:spcAft>
                        <a:buClr>
                          <a:srgbClr val="000000"/>
                        </a:buClr>
                        <a:buSzPts val="1200"/>
                        <a:buFont typeface="Times New Roman"/>
                        <a:buNone/>
                      </a:pPr>
                      <a:r>
                        <a:rPr i="1" lang="pt-BR" sz="1200" u="none" cap="none" strike="noStrike">
                          <a:latin typeface="Times New Roman"/>
                          <a:ea typeface="Times New Roman"/>
                          <a:cs typeface="Times New Roman"/>
                          <a:sym typeface="Times New Roman"/>
                        </a:rPr>
                        <a:t>Symptoms observed in Lassance</a:t>
                      </a:r>
                      <a:endParaRPr i="1" sz="1200" u="none" cap="none" strike="noStrike">
                        <a:latin typeface="Times New Roman"/>
                        <a:ea typeface="Times New Roman"/>
                        <a:cs typeface="Times New Roman"/>
                        <a:sym typeface="Times New Roman"/>
                      </a:endParaRPr>
                    </a:p>
                  </a:txBody>
                  <a:tcPr marT="104775" marB="104775" marR="104775" marL="104775">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pt-BR" sz="1200">
                          <a:latin typeface="EB Garamond"/>
                          <a:ea typeface="EB Garamond"/>
                          <a:cs typeface="EB Garamond"/>
                          <a:sym typeface="EB Garamond"/>
                        </a:rPr>
                        <a:t>1. swelling near bite (chagoma)</a:t>
                      </a:r>
                      <a:endParaRPr sz="1200">
                        <a:highlight>
                          <a:srgbClr val="FCE5CD"/>
                        </a:highlight>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pt-BR" sz="1200">
                          <a:latin typeface="EB Garamond"/>
                          <a:ea typeface="EB Garamond"/>
                          <a:cs typeface="EB Garamond"/>
                          <a:sym typeface="EB Garamond"/>
                        </a:rPr>
                        <a:t>2. acute phase:  symptoms usually go away within 3 to 8 weeks</a:t>
                      </a:r>
                      <a:endParaRPr sz="1200">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pt-BR" sz="1200">
                          <a:latin typeface="EB Garamond"/>
                          <a:ea typeface="EB Garamond"/>
                          <a:cs typeface="EB Garamond"/>
                          <a:sym typeface="EB Garamond"/>
                        </a:rPr>
                        <a:t>3. low fever (goes away after a few days)</a:t>
                      </a:r>
                      <a:endParaRPr sz="1200">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pt-BR" sz="1200">
                          <a:latin typeface="EB Garamond"/>
                          <a:ea typeface="EB Garamond"/>
                          <a:cs typeface="EB Garamond"/>
                          <a:sym typeface="EB Garamond"/>
                        </a:rPr>
                        <a:t>4. head and body pains (moderate)</a:t>
                      </a:r>
                      <a:endParaRPr sz="1200">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pt-BR" sz="1200">
                          <a:latin typeface="EB Garamond"/>
                          <a:ea typeface="EB Garamond"/>
                          <a:cs typeface="EB Garamond"/>
                          <a:sym typeface="EB Garamond"/>
                        </a:rPr>
                        <a:t>5. appetite loss (moderate)</a:t>
                      </a:r>
                      <a:endParaRPr sz="1200">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pt-BR" sz="1200">
                          <a:latin typeface="EB Garamond"/>
                          <a:ea typeface="EB Garamond"/>
                          <a:cs typeface="EB Garamond"/>
                          <a:sym typeface="EB Garamond"/>
                        </a:rPr>
                        <a:t>6. red spots on skin (exanthema)</a:t>
                      </a:r>
                      <a:endParaRPr sz="1200">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pt-BR" sz="1200">
                          <a:latin typeface="EB Garamond"/>
                          <a:ea typeface="EB Garamond"/>
                          <a:cs typeface="EB Garamond"/>
                          <a:sym typeface="EB Garamond"/>
                        </a:rPr>
                        <a:t>7. liver and spleen enlargement</a:t>
                      </a:r>
                      <a:endParaRPr sz="1200">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pt-BR" sz="1200">
                          <a:latin typeface="EB Garamond"/>
                          <a:ea typeface="EB Garamond"/>
                          <a:cs typeface="EB Garamond"/>
                          <a:sym typeface="EB Garamond"/>
                        </a:rPr>
                        <a:t>8. vomiting</a:t>
                      </a:r>
                      <a:endParaRPr sz="1200">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pt-BR" sz="1200">
                          <a:latin typeface="EB Garamond"/>
                          <a:ea typeface="EB Garamond"/>
                          <a:cs typeface="EB Garamond"/>
                          <a:sym typeface="EB Garamond"/>
                        </a:rPr>
                        <a:t>9. meningitis and encephalitis (uncommon complications)</a:t>
                      </a:r>
                      <a:endParaRPr sz="1200">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pt-BR" sz="1200">
                          <a:latin typeface="EB Garamond"/>
                          <a:ea typeface="EB Garamond"/>
                          <a:cs typeface="EB Garamond"/>
                          <a:sym typeface="EB Garamond"/>
                        </a:rPr>
                        <a:t>10. enlarged nerve ganglia </a:t>
                      </a:r>
                      <a:endParaRPr sz="1200">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pt-BR" sz="1200">
                          <a:latin typeface="EB Garamond"/>
                          <a:ea typeface="EB Garamond"/>
                          <a:cs typeface="EB Garamond"/>
                          <a:sym typeface="EB Garamond"/>
                        </a:rPr>
                        <a:t>11. swelling (edema)</a:t>
                      </a:r>
                      <a:endParaRPr sz="1200">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pt-BR" sz="1200">
                          <a:latin typeface="EB Garamond"/>
                          <a:ea typeface="EB Garamond"/>
                          <a:cs typeface="EB Garamond"/>
                          <a:sym typeface="EB Garamond"/>
                        </a:rPr>
                        <a:t>12. hardly leads to death</a:t>
                      </a:r>
                      <a:endParaRPr>
                        <a:latin typeface="Times New Roman"/>
                        <a:ea typeface="Times New Roman"/>
                        <a:cs typeface="Times New Roman"/>
                        <a:sym typeface="Times New Roman"/>
                      </a:endParaRPr>
                    </a:p>
                  </a:txBody>
                  <a:tcPr marT="104775" marB="104775" marR="104775" marL="104775">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211" name="Google Shape;211;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
        <p:nvSpPr>
          <p:cNvPr id="212" name="Google Shape;212;p27"/>
          <p:cNvSpPr txBox="1"/>
          <p:nvPr/>
        </p:nvSpPr>
        <p:spPr>
          <a:xfrm>
            <a:off x="1409275" y="95550"/>
            <a:ext cx="57408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pt-BR" sz="1600">
                <a:solidFill>
                  <a:schemeClr val="dk1"/>
                </a:solidFill>
                <a:latin typeface="Times New Roman"/>
                <a:ea typeface="Times New Roman"/>
                <a:cs typeface="Times New Roman"/>
                <a:sym typeface="Times New Roman"/>
              </a:rPr>
              <a:t>Symptoms found in the sick population of Lassance vs. malaria</a:t>
            </a:r>
            <a:endParaRPr sz="1800">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2"/>
          <p:cNvSpPr txBox="1"/>
          <p:nvPr/>
        </p:nvSpPr>
        <p:spPr>
          <a:xfrm>
            <a:off x="107504" y="246281"/>
            <a:ext cx="8928900" cy="1508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600"/>
              <a:buFont typeface="Arial"/>
              <a:buNone/>
            </a:pPr>
            <a:r>
              <a:rPr b="1" i="0" lang="pt-BR" sz="7200" u="none" cap="none" strike="noStrike">
                <a:solidFill>
                  <a:srgbClr val="B07E42"/>
                </a:solidFill>
                <a:latin typeface="Arial"/>
                <a:ea typeface="Arial"/>
                <a:cs typeface="Arial"/>
                <a:sym typeface="Arial"/>
              </a:rPr>
              <a:t>Prologue</a:t>
            </a:r>
            <a:endParaRPr b="1" i="0" sz="2000" u="none" cap="none" strike="noStrike">
              <a:solidFill>
                <a:srgbClr val="B07E4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rgbClr val="000000"/>
                </a:solidFill>
                <a:latin typeface="Arial"/>
                <a:ea typeface="Arial"/>
                <a:cs typeface="Arial"/>
                <a:sym typeface="Arial"/>
              </a:rPr>
              <a:t>Brazil, Railroads and Mal</a:t>
            </a:r>
            <a:r>
              <a:rPr b="1" lang="pt-BR" sz="2000"/>
              <a:t>a</a:t>
            </a:r>
            <a:r>
              <a:rPr b="1" i="0" lang="pt-BR" sz="2000" u="none" cap="none" strike="noStrike">
                <a:solidFill>
                  <a:srgbClr val="000000"/>
                </a:solidFill>
                <a:latin typeface="Arial"/>
                <a:ea typeface="Arial"/>
                <a:cs typeface="Arial"/>
                <a:sym typeface="Arial"/>
              </a:rPr>
              <a:t>ria</a:t>
            </a:r>
            <a:endParaRPr b="0" i="0" sz="1400" u="none" cap="none" strike="noStrike">
              <a:solidFill>
                <a:srgbClr val="000000"/>
              </a:solidFill>
              <a:latin typeface="Arial"/>
              <a:ea typeface="Arial"/>
              <a:cs typeface="Arial"/>
              <a:sym typeface="Arial"/>
            </a:endParaRPr>
          </a:p>
        </p:txBody>
      </p:sp>
      <p:pic>
        <p:nvPicPr>
          <p:cNvPr descr="http://obviousmag.org/pintores-brasileiros/tarsila_do_amaral/archives/uploads/2014/06/Tasila_do_Amaral_Segunda_Classe_1933.jpg" id="65" name="Google Shape;65;p2"/>
          <p:cNvPicPr preferRelativeResize="0"/>
          <p:nvPr/>
        </p:nvPicPr>
        <p:blipFill rotWithShape="1">
          <a:blip r:embed="rId3">
            <a:alphaModFix/>
          </a:blip>
          <a:srcRect b="0" l="0" r="0" t="0"/>
          <a:stretch/>
        </p:blipFill>
        <p:spPr>
          <a:xfrm>
            <a:off x="2644576" y="1907077"/>
            <a:ext cx="3886849" cy="2820476"/>
          </a:xfrm>
          <a:prstGeom prst="rect">
            <a:avLst/>
          </a:prstGeom>
          <a:noFill/>
          <a:ln cap="flat" cmpd="sng" w="9525">
            <a:solidFill>
              <a:srgbClr val="B07E42"/>
            </a:solidFill>
            <a:prstDash val="solid"/>
            <a:round/>
            <a:headEnd len="sm" w="sm" type="none"/>
            <a:tailEnd len="sm" w="sm" type="none"/>
          </a:ln>
        </p:spPr>
      </p:pic>
      <p:sp>
        <p:nvSpPr>
          <p:cNvPr id="66" name="Google Shape;66;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108"/>
          <p:cNvSpPr txBox="1"/>
          <p:nvPr/>
        </p:nvSpPr>
        <p:spPr>
          <a:xfrm>
            <a:off x="391026" y="697872"/>
            <a:ext cx="8361947" cy="35394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pt-BR" sz="3200" u="none" cap="none" strike="noStrike">
                <a:solidFill>
                  <a:srgbClr val="000000"/>
                </a:solidFill>
                <a:latin typeface="EB Garamond"/>
                <a:ea typeface="EB Garamond"/>
                <a:cs typeface="EB Garamond"/>
                <a:sym typeface="EB Garamond"/>
              </a:rPr>
              <a:t>[Think Question 2]</a:t>
            </a:r>
            <a:r>
              <a:rPr b="0" i="0" lang="pt-BR" sz="3200" u="none" cap="none" strike="noStrike">
                <a:solidFill>
                  <a:srgbClr val="000000"/>
                </a:solidFill>
                <a:latin typeface="EB Garamond"/>
                <a:ea typeface="EB Garamond"/>
                <a:cs typeface="EB Garamond"/>
                <a:sym typeface="EB Garamond"/>
              </a:rPr>
              <a:t>  Given the list of symptoms, how would you determine if the railroad workers’ disease in Lassance is a variant form of malaria or a different disease entirely? What additional information would you like to collect? What criteria would you apply before seeking an alternative treatment or remedy?</a:t>
            </a:r>
            <a:endParaRPr b="0" i="0" sz="3200" u="none" cap="none" strike="noStrike">
              <a:solidFill>
                <a:srgbClr val="000000"/>
              </a:solidFill>
              <a:latin typeface="Arial"/>
              <a:ea typeface="Arial"/>
              <a:cs typeface="Arial"/>
              <a:sym typeface="Arial"/>
            </a:endParaRPr>
          </a:p>
        </p:txBody>
      </p:sp>
      <p:sp>
        <p:nvSpPr>
          <p:cNvPr id="218" name="Google Shape;218;p10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222" name="Shape 222"/>
        <p:cNvGrpSpPr/>
        <p:nvPr/>
      </p:nvGrpSpPr>
      <p:grpSpPr>
        <a:xfrm>
          <a:off x="0" y="0"/>
          <a:ext cx="0" cy="0"/>
          <a:chOff x="0" y="0"/>
          <a:chExt cx="0" cy="0"/>
        </a:xfrm>
      </p:grpSpPr>
      <p:pic>
        <p:nvPicPr>
          <p:cNvPr descr="Segundo a concepção de Chagas - posteriormente abandonada - o bócio endêmico ou " id="223" name="Google Shape;223;p109"/>
          <p:cNvPicPr preferRelativeResize="0"/>
          <p:nvPr/>
        </p:nvPicPr>
        <p:blipFill rotWithShape="1">
          <a:blip r:embed="rId3">
            <a:alphaModFix/>
          </a:blip>
          <a:srcRect b="0" l="0" r="0" t="0"/>
          <a:stretch/>
        </p:blipFill>
        <p:spPr>
          <a:xfrm>
            <a:off x="276725" y="319351"/>
            <a:ext cx="4928825" cy="3630900"/>
          </a:xfrm>
          <a:prstGeom prst="rect">
            <a:avLst/>
          </a:prstGeom>
          <a:noFill/>
          <a:ln cap="flat" cmpd="sng" w="9525">
            <a:solidFill>
              <a:srgbClr val="B07E42"/>
            </a:solidFill>
            <a:prstDash val="solid"/>
            <a:round/>
            <a:headEnd len="sm" w="sm" type="none"/>
            <a:tailEnd len="sm" w="sm" type="none"/>
          </a:ln>
        </p:spPr>
      </p:pic>
      <p:sp>
        <p:nvSpPr>
          <p:cNvPr id="224" name="Google Shape;224;p109"/>
          <p:cNvSpPr txBox="1"/>
          <p:nvPr/>
        </p:nvSpPr>
        <p:spPr>
          <a:xfrm>
            <a:off x="177993" y="4016927"/>
            <a:ext cx="5244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lang="pt-BR">
                <a:latin typeface="Times New Roman"/>
                <a:ea typeface="Times New Roman"/>
                <a:cs typeface="Times New Roman"/>
                <a:sym typeface="Times New Roman"/>
              </a:rPr>
              <a:t>t</a:t>
            </a:r>
            <a:r>
              <a:rPr b="0" i="0" lang="pt-BR" sz="1400" u="none" cap="none" strike="noStrike">
                <a:solidFill>
                  <a:srgbClr val="000000"/>
                </a:solidFill>
                <a:latin typeface="Times New Roman"/>
                <a:ea typeface="Times New Roman"/>
                <a:cs typeface="Times New Roman"/>
                <a:sym typeface="Times New Roman"/>
              </a:rPr>
              <a:t>hyroid inflammation</a:t>
            </a:r>
            <a:endParaRPr b="0" i="0" sz="1000" u="none" cap="none" strike="noStrike">
              <a:solidFill>
                <a:srgbClr val="000000"/>
              </a:solidFill>
              <a:latin typeface="Arial"/>
              <a:ea typeface="Arial"/>
              <a:cs typeface="Arial"/>
              <a:sym typeface="Arial"/>
            </a:endParaRPr>
          </a:p>
        </p:txBody>
      </p:sp>
      <p:sp>
        <p:nvSpPr>
          <p:cNvPr id="225" name="Google Shape;225;p109"/>
          <p:cNvSpPr txBox="1"/>
          <p:nvPr/>
        </p:nvSpPr>
        <p:spPr>
          <a:xfrm>
            <a:off x="5840334" y="4016923"/>
            <a:ext cx="26820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lang="pt-BR">
                <a:latin typeface="Times New Roman"/>
                <a:ea typeface="Times New Roman"/>
                <a:cs typeface="Times New Roman"/>
                <a:sym typeface="Times New Roman"/>
              </a:rPr>
              <a:t>eye condition, known as “</a:t>
            </a:r>
            <a:r>
              <a:rPr b="0" i="0" lang="pt-BR" sz="1400" u="none" cap="none" strike="noStrike">
                <a:solidFill>
                  <a:srgbClr val="000000"/>
                </a:solidFill>
                <a:latin typeface="Times New Roman"/>
                <a:ea typeface="Times New Roman"/>
                <a:cs typeface="Times New Roman"/>
                <a:sym typeface="Times New Roman"/>
              </a:rPr>
              <a:t>Romaña's sign</a:t>
            </a:r>
            <a:r>
              <a:rPr lang="pt-BR">
                <a:latin typeface="Times New Roman"/>
                <a:ea typeface="Times New Roman"/>
                <a:cs typeface="Times New Roman"/>
                <a:sym typeface="Times New Roman"/>
              </a:rPr>
              <a:t>”</a:t>
            </a:r>
            <a:endParaRPr b="0" i="0" sz="1000" u="none" cap="none" strike="noStrike">
              <a:solidFill>
                <a:srgbClr val="000000"/>
              </a:solidFill>
              <a:latin typeface="Arial"/>
              <a:ea typeface="Arial"/>
              <a:cs typeface="Arial"/>
              <a:sym typeface="Arial"/>
            </a:endParaRPr>
          </a:p>
        </p:txBody>
      </p:sp>
      <p:pic>
        <p:nvPicPr>
          <p:cNvPr id="226" name="Google Shape;226;p109"/>
          <p:cNvPicPr preferRelativeResize="0"/>
          <p:nvPr/>
        </p:nvPicPr>
        <p:blipFill rotWithShape="1">
          <a:blip r:embed="rId4">
            <a:alphaModFix/>
          </a:blip>
          <a:srcRect b="0" l="0" r="0" t="0"/>
          <a:stretch/>
        </p:blipFill>
        <p:spPr>
          <a:xfrm>
            <a:off x="5840325" y="319350"/>
            <a:ext cx="1426000" cy="1841900"/>
          </a:xfrm>
          <a:prstGeom prst="rect">
            <a:avLst/>
          </a:prstGeom>
          <a:noFill/>
          <a:ln cap="flat" cmpd="sng" w="9525">
            <a:solidFill>
              <a:srgbClr val="B07E42"/>
            </a:solidFill>
            <a:prstDash val="solid"/>
            <a:round/>
            <a:headEnd len="sm" w="sm" type="none"/>
            <a:tailEnd len="sm" w="sm" type="none"/>
          </a:ln>
        </p:spPr>
      </p:pic>
      <p:sp>
        <p:nvSpPr>
          <p:cNvPr id="227" name="Google Shape;227;p10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pic>
        <p:nvPicPr>
          <p:cNvPr descr="https://upload.wikimedia.org/wikipedia/commons/thumb/7/7a/Chagoma.jpg/800px-Chagoma.jpg" id="228" name="Google Shape;228;p109"/>
          <p:cNvPicPr preferRelativeResize="0"/>
          <p:nvPr/>
        </p:nvPicPr>
        <p:blipFill rotWithShape="1">
          <a:blip r:embed="rId5">
            <a:alphaModFix/>
          </a:blip>
          <a:srcRect b="0" l="0" r="0" t="0"/>
          <a:stretch/>
        </p:blipFill>
        <p:spPr>
          <a:xfrm>
            <a:off x="5832949" y="2237850"/>
            <a:ext cx="1328524" cy="1716549"/>
          </a:xfrm>
          <a:prstGeom prst="rect">
            <a:avLst/>
          </a:prstGeom>
          <a:noFill/>
          <a:ln cap="flat" cmpd="sng" w="9525">
            <a:solidFill>
              <a:srgbClr val="B07E42"/>
            </a:solidFill>
            <a:prstDash val="solid"/>
            <a:round/>
            <a:headEnd len="sm" w="sm" type="none"/>
            <a:tailEnd len="sm" w="sm" type="none"/>
          </a:ln>
        </p:spPr>
      </p:pic>
      <p:pic>
        <p:nvPicPr>
          <p:cNvPr id="229" name="Google Shape;229;p109"/>
          <p:cNvPicPr preferRelativeResize="0"/>
          <p:nvPr/>
        </p:nvPicPr>
        <p:blipFill rotWithShape="1">
          <a:blip r:embed="rId6">
            <a:alphaModFix/>
          </a:blip>
          <a:srcRect b="0" l="0" r="0" t="0"/>
          <a:stretch/>
        </p:blipFill>
        <p:spPr>
          <a:xfrm>
            <a:off x="7250248" y="2240175"/>
            <a:ext cx="1479002" cy="1716550"/>
          </a:xfrm>
          <a:prstGeom prst="rect">
            <a:avLst/>
          </a:prstGeom>
          <a:noFill/>
          <a:ln cap="flat" cmpd="sng" w="9525">
            <a:solidFill>
              <a:srgbClr val="B07E42"/>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3"/>
          <p:cNvSpPr txBox="1"/>
          <p:nvPr/>
        </p:nvSpPr>
        <p:spPr>
          <a:xfrm>
            <a:off x="875038" y="219275"/>
            <a:ext cx="7249800" cy="163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pt-BR" sz="4000" u="none" cap="none" strike="noStrike">
                <a:solidFill>
                  <a:srgbClr val="B07E42"/>
                </a:solidFill>
                <a:latin typeface="Arial"/>
                <a:ea typeface="Arial"/>
                <a:cs typeface="Arial"/>
                <a:sym typeface="Arial"/>
              </a:rPr>
              <a:t>Chapter 2:</a:t>
            </a:r>
            <a:endParaRPr b="1" i="0" sz="4000" u="none" cap="none" strike="noStrike">
              <a:solidFill>
                <a:srgbClr val="B07E4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1" i="0" lang="pt-BR" sz="6000" u="none" cap="none" strike="noStrike">
                <a:solidFill>
                  <a:srgbClr val="B07E42"/>
                </a:solidFill>
                <a:latin typeface="Arial"/>
                <a:ea typeface="Arial"/>
                <a:cs typeface="Arial"/>
                <a:sym typeface="Arial"/>
              </a:rPr>
              <a:t>Of insects and men</a:t>
            </a:r>
            <a:endParaRPr b="1" i="0" sz="6000" u="none" cap="none" strike="noStrike">
              <a:solidFill>
                <a:srgbClr val="B07E42"/>
              </a:solidFill>
              <a:latin typeface="Arial"/>
              <a:ea typeface="Arial"/>
              <a:cs typeface="Arial"/>
              <a:sym typeface="Arial"/>
            </a:endParaRPr>
          </a:p>
        </p:txBody>
      </p:sp>
      <p:pic>
        <p:nvPicPr>
          <p:cNvPr id="235" name="Google Shape;235;p33"/>
          <p:cNvPicPr preferRelativeResize="0"/>
          <p:nvPr/>
        </p:nvPicPr>
        <p:blipFill rotWithShape="1">
          <a:blip r:embed="rId3">
            <a:alphaModFix/>
          </a:blip>
          <a:srcRect b="0" l="0" r="15583" t="0"/>
          <a:stretch/>
        </p:blipFill>
        <p:spPr>
          <a:xfrm>
            <a:off x="1538850" y="1779125"/>
            <a:ext cx="6198426" cy="2953025"/>
          </a:xfrm>
          <a:prstGeom prst="rect">
            <a:avLst/>
          </a:prstGeom>
          <a:noFill/>
          <a:ln>
            <a:noFill/>
          </a:ln>
        </p:spPr>
      </p:pic>
      <p:sp>
        <p:nvSpPr>
          <p:cNvPr id="236" name="Google Shape;236;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D7054"/>
        </a:solidFill>
      </p:bgPr>
    </p:bg>
    <p:spTree>
      <p:nvGrpSpPr>
        <p:cNvPr id="240" name="Shape 240"/>
        <p:cNvGrpSpPr/>
        <p:nvPr/>
      </p:nvGrpSpPr>
      <p:grpSpPr>
        <a:xfrm>
          <a:off x="0" y="0"/>
          <a:ext cx="0" cy="0"/>
          <a:chOff x="0" y="0"/>
          <a:chExt cx="0" cy="0"/>
        </a:xfrm>
      </p:grpSpPr>
      <p:pic>
        <p:nvPicPr>
          <p:cNvPr descr="Post - Cafua e médicos" id="241" name="Google Shape;241;p93"/>
          <p:cNvPicPr preferRelativeResize="0"/>
          <p:nvPr/>
        </p:nvPicPr>
        <p:blipFill rotWithShape="1">
          <a:blip r:embed="rId3">
            <a:alphaModFix/>
          </a:blip>
          <a:srcRect b="0" l="0" r="0" t="0"/>
          <a:stretch/>
        </p:blipFill>
        <p:spPr>
          <a:xfrm>
            <a:off x="484974" y="188648"/>
            <a:ext cx="8107050" cy="4576300"/>
          </a:xfrm>
          <a:prstGeom prst="rect">
            <a:avLst/>
          </a:prstGeom>
          <a:noFill/>
          <a:ln cap="flat" cmpd="sng" w="9525">
            <a:solidFill>
              <a:srgbClr val="B07E42"/>
            </a:solidFill>
            <a:prstDash val="solid"/>
            <a:round/>
            <a:headEnd len="sm" w="sm" type="none"/>
            <a:tailEnd len="sm" w="sm" type="none"/>
          </a:ln>
        </p:spPr>
      </p:pic>
      <p:sp>
        <p:nvSpPr>
          <p:cNvPr id="242" name="Google Shape;242;p93"/>
          <p:cNvSpPr txBox="1"/>
          <p:nvPr/>
        </p:nvSpPr>
        <p:spPr>
          <a:xfrm>
            <a:off x="484975" y="4252000"/>
            <a:ext cx="7995900" cy="7695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lang="pt-BR">
                <a:solidFill>
                  <a:schemeClr val="dk1"/>
                </a:solidFill>
                <a:latin typeface="Times New Roman"/>
                <a:ea typeface="Times New Roman"/>
                <a:cs typeface="Times New Roman"/>
                <a:sym typeface="Times New Roman"/>
              </a:rPr>
              <a:t>Cornélio Homem Cantarino Motta (center), </a:t>
            </a:r>
            <a:endParaRPr>
              <a:solidFill>
                <a:schemeClr val="dk1"/>
              </a:solidFill>
              <a:latin typeface="Times New Roman"/>
              <a:ea typeface="Times New Roman"/>
              <a:cs typeface="Times New Roman"/>
              <a:sym typeface="Times New Roman"/>
            </a:endParaRPr>
          </a:p>
          <a:p>
            <a:pPr indent="0" lvl="0" marL="0" marR="0" rtl="0" algn="just">
              <a:lnSpc>
                <a:spcPct val="100000"/>
              </a:lnSpc>
              <a:spcBef>
                <a:spcPts val="0"/>
              </a:spcBef>
              <a:spcAft>
                <a:spcPts val="0"/>
              </a:spcAft>
              <a:buClr>
                <a:srgbClr val="000000"/>
              </a:buClr>
              <a:buSzPts val="1600"/>
              <a:buFont typeface="Arial"/>
              <a:buNone/>
            </a:pPr>
            <a:r>
              <a:rPr b="0" i="0" lang="pt-BR" u="none" cap="none" strike="noStrike">
                <a:solidFill>
                  <a:schemeClr val="dk1"/>
                </a:solidFill>
                <a:latin typeface="Times New Roman"/>
                <a:ea typeface="Times New Roman"/>
                <a:cs typeface="Times New Roman"/>
                <a:sym typeface="Times New Roman"/>
              </a:rPr>
              <a:t>Carlos Ribeiro</a:t>
            </a:r>
            <a:r>
              <a:rPr lang="pt-BR">
                <a:solidFill>
                  <a:schemeClr val="dk1"/>
                </a:solidFill>
                <a:latin typeface="Times New Roman"/>
                <a:ea typeface="Times New Roman"/>
                <a:cs typeface="Times New Roman"/>
                <a:sym typeface="Times New Roman"/>
              </a:rPr>
              <a:t> &amp;</a:t>
            </a:r>
            <a:r>
              <a:rPr b="0" i="0" lang="pt-BR" u="none" cap="none" strike="noStrike">
                <a:solidFill>
                  <a:schemeClr val="dk1"/>
                </a:solidFill>
                <a:latin typeface="Times New Roman"/>
                <a:ea typeface="Times New Roman"/>
                <a:cs typeface="Times New Roman"/>
                <a:sym typeface="Times New Roman"/>
              </a:rPr>
              <a:t> Belisário Penna</a:t>
            </a:r>
            <a:r>
              <a:rPr lang="pt-BR">
                <a:solidFill>
                  <a:schemeClr val="dk1"/>
                </a:solidFill>
                <a:latin typeface="Times New Roman"/>
                <a:ea typeface="Times New Roman"/>
                <a:cs typeface="Times New Roman"/>
                <a:sym typeface="Times New Roman"/>
              </a:rPr>
              <a:t> to the right</a:t>
            </a:r>
            <a:r>
              <a:rPr b="0" i="0" lang="pt-BR" u="none" cap="none" strike="noStrike">
                <a:solidFill>
                  <a:srgbClr val="FF0000"/>
                </a:solidFill>
                <a:latin typeface="Times New Roman"/>
                <a:ea typeface="Times New Roman"/>
                <a:cs typeface="Times New Roman"/>
                <a:sym typeface="Times New Roman"/>
              </a:rPr>
              <a:t> </a:t>
            </a:r>
            <a:endParaRPr b="0" i="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Times New Roman"/>
              <a:ea typeface="Times New Roman"/>
              <a:cs typeface="Times New Roman"/>
              <a:sym typeface="Times New Roman"/>
            </a:endParaRPr>
          </a:p>
        </p:txBody>
      </p:sp>
      <p:sp>
        <p:nvSpPr>
          <p:cNvPr id="243" name="Google Shape;243;p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g2491fe214c8_1_270"/>
          <p:cNvPicPr preferRelativeResize="0"/>
          <p:nvPr/>
        </p:nvPicPr>
        <p:blipFill rotWithShape="1">
          <a:blip r:embed="rId3">
            <a:alphaModFix/>
          </a:blip>
          <a:srcRect b="0" l="0" r="0" t="0"/>
          <a:stretch/>
        </p:blipFill>
        <p:spPr>
          <a:xfrm>
            <a:off x="4672225" y="519225"/>
            <a:ext cx="3846125" cy="4315875"/>
          </a:xfrm>
          <a:prstGeom prst="rect">
            <a:avLst/>
          </a:prstGeom>
          <a:noFill/>
          <a:ln cap="flat" cmpd="sng" w="9525">
            <a:solidFill>
              <a:srgbClr val="B07E42"/>
            </a:solidFill>
            <a:prstDash val="solid"/>
            <a:round/>
            <a:headEnd len="sm" w="sm" type="none"/>
            <a:tailEnd len="sm" w="sm" type="none"/>
          </a:ln>
        </p:spPr>
      </p:pic>
      <p:sp>
        <p:nvSpPr>
          <p:cNvPr id="249" name="Google Shape;249;g2491fe214c8_1_270"/>
          <p:cNvSpPr/>
          <p:nvPr/>
        </p:nvSpPr>
        <p:spPr>
          <a:xfrm>
            <a:off x="5731975" y="4116500"/>
            <a:ext cx="513300" cy="532500"/>
          </a:xfrm>
          <a:prstGeom prst="ellipse">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491fe214c8_1_270"/>
          <p:cNvSpPr/>
          <p:nvPr/>
        </p:nvSpPr>
        <p:spPr>
          <a:xfrm>
            <a:off x="7143175" y="970025"/>
            <a:ext cx="649500" cy="657000"/>
          </a:xfrm>
          <a:prstGeom prst="ellipse">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491fe214c8_1_2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pic>
        <p:nvPicPr>
          <p:cNvPr id="252" name="Google Shape;252;g2491fe214c8_1_270"/>
          <p:cNvPicPr preferRelativeResize="0"/>
          <p:nvPr/>
        </p:nvPicPr>
        <p:blipFill rotWithShape="1">
          <a:blip r:embed="rId4">
            <a:alphaModFix/>
          </a:blip>
          <a:srcRect b="0" l="0" r="0" t="0"/>
          <a:stretch/>
        </p:blipFill>
        <p:spPr>
          <a:xfrm>
            <a:off x="212925" y="298050"/>
            <a:ext cx="4295150" cy="3212925"/>
          </a:xfrm>
          <a:prstGeom prst="rect">
            <a:avLst/>
          </a:prstGeom>
          <a:noFill/>
          <a:ln cap="flat" cmpd="sng" w="9525">
            <a:solidFill>
              <a:srgbClr val="B07E42"/>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10"/>
          <p:cNvSpPr txBox="1"/>
          <p:nvPr>
            <p:ph idx="1" type="body"/>
          </p:nvPr>
        </p:nvSpPr>
        <p:spPr>
          <a:xfrm>
            <a:off x="311700" y="894750"/>
            <a:ext cx="8520600" cy="3354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None/>
            </a:pPr>
            <a:r>
              <a:rPr b="1" i="0" lang="pt-BR" sz="3200" u="none" strike="noStrike">
                <a:solidFill>
                  <a:srgbClr val="000000"/>
                </a:solidFill>
                <a:latin typeface="EB Garamond"/>
                <a:ea typeface="EB Garamond"/>
                <a:cs typeface="EB Garamond"/>
                <a:sym typeface="EB Garamond"/>
              </a:rPr>
              <a:t>[Think Questions 3]</a:t>
            </a:r>
            <a:r>
              <a:rPr b="0" i="0" lang="pt-BR" sz="3200" u="none" strike="noStrike">
                <a:solidFill>
                  <a:srgbClr val="000000"/>
                </a:solidFill>
                <a:latin typeface="EB Garamond"/>
                <a:ea typeface="EB Garamond"/>
                <a:cs typeface="EB Garamond"/>
                <a:sym typeface="EB Garamond"/>
              </a:rPr>
              <a:t> Should Carlos take Cornélio’s suggestion seriously? Give at least one reason for heeding his advice, and at least one reason for doubting it. What could you do to investigate Cornélio's information further? </a:t>
            </a:r>
            <a:endParaRPr sz="3200"/>
          </a:p>
        </p:txBody>
      </p:sp>
      <p:sp>
        <p:nvSpPr>
          <p:cNvPr id="258" name="Google Shape;258;p1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91"/>
          <p:cNvPicPr preferRelativeResize="0"/>
          <p:nvPr/>
        </p:nvPicPr>
        <p:blipFill rotWithShape="1">
          <a:blip r:embed="rId3">
            <a:alphaModFix/>
          </a:blip>
          <a:srcRect b="0" l="3583" r="3583" t="0"/>
          <a:stretch/>
        </p:blipFill>
        <p:spPr>
          <a:xfrm>
            <a:off x="108498" y="453413"/>
            <a:ext cx="2746775" cy="4010049"/>
          </a:xfrm>
          <a:prstGeom prst="rect">
            <a:avLst/>
          </a:prstGeom>
          <a:noFill/>
          <a:ln cap="flat" cmpd="sng" w="9525">
            <a:solidFill>
              <a:srgbClr val="B07E42"/>
            </a:solidFill>
            <a:prstDash val="solid"/>
            <a:round/>
            <a:headEnd len="sm" w="sm" type="none"/>
            <a:tailEnd len="sm" w="sm" type="none"/>
          </a:ln>
        </p:spPr>
      </p:pic>
      <p:pic>
        <p:nvPicPr>
          <p:cNvPr id="264" name="Google Shape;264;p91"/>
          <p:cNvPicPr preferRelativeResize="0"/>
          <p:nvPr/>
        </p:nvPicPr>
        <p:blipFill rotWithShape="1">
          <a:blip r:embed="rId4">
            <a:alphaModFix/>
          </a:blip>
          <a:srcRect b="0" l="0" r="0" t="0"/>
          <a:stretch/>
        </p:blipFill>
        <p:spPr>
          <a:xfrm>
            <a:off x="3068049" y="458625"/>
            <a:ext cx="2292625" cy="2059875"/>
          </a:xfrm>
          <a:prstGeom prst="rect">
            <a:avLst/>
          </a:prstGeom>
          <a:noFill/>
          <a:ln cap="flat" cmpd="sng" w="9525">
            <a:solidFill>
              <a:srgbClr val="B07E42"/>
            </a:solidFill>
            <a:prstDash val="solid"/>
            <a:round/>
            <a:headEnd len="sm" w="sm" type="none"/>
            <a:tailEnd len="sm" w="sm" type="none"/>
          </a:ln>
        </p:spPr>
      </p:pic>
      <p:pic>
        <p:nvPicPr>
          <p:cNvPr id="265" name="Google Shape;265;p91"/>
          <p:cNvPicPr preferRelativeResize="0"/>
          <p:nvPr/>
        </p:nvPicPr>
        <p:blipFill rotWithShape="1">
          <a:blip r:embed="rId5">
            <a:alphaModFix/>
          </a:blip>
          <a:srcRect b="0" l="0" r="0" t="0"/>
          <a:stretch/>
        </p:blipFill>
        <p:spPr>
          <a:xfrm>
            <a:off x="3585750" y="2134601"/>
            <a:ext cx="2125075" cy="1956124"/>
          </a:xfrm>
          <a:prstGeom prst="rect">
            <a:avLst/>
          </a:prstGeom>
          <a:noFill/>
          <a:ln cap="flat" cmpd="sng" w="9525">
            <a:solidFill>
              <a:srgbClr val="B07E42"/>
            </a:solidFill>
            <a:prstDash val="solid"/>
            <a:round/>
            <a:headEnd len="sm" w="sm" type="none"/>
            <a:tailEnd len="sm" w="sm" type="none"/>
          </a:ln>
        </p:spPr>
      </p:pic>
      <p:sp>
        <p:nvSpPr>
          <p:cNvPr id="266" name="Google Shape;266;p91"/>
          <p:cNvSpPr txBox="1"/>
          <p:nvPr/>
        </p:nvSpPr>
        <p:spPr>
          <a:xfrm>
            <a:off x="3057950" y="4144125"/>
            <a:ext cx="2611800" cy="725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Times New Roman"/>
                <a:ea typeface="Times New Roman"/>
                <a:cs typeface="Times New Roman"/>
                <a:sym typeface="Times New Roman"/>
              </a:rPr>
              <a:t>The insect </a:t>
            </a:r>
            <a:r>
              <a:rPr lang="pt-BR">
                <a:solidFill>
                  <a:schemeClr val="dk1"/>
                </a:solidFill>
                <a:latin typeface="Times New Roman"/>
                <a:ea typeface="Times New Roman"/>
                <a:cs typeface="Times New Roman"/>
                <a:sym typeface="Times New Roman"/>
              </a:rPr>
              <a:t>stinging </a:t>
            </a:r>
            <a:r>
              <a:rPr b="0" i="0" lang="pt-BR" sz="1400" u="none" cap="none" strike="noStrike">
                <a:solidFill>
                  <a:schemeClr val="dk1"/>
                </a:solidFill>
                <a:latin typeface="Times New Roman"/>
                <a:ea typeface="Times New Roman"/>
                <a:cs typeface="Times New Roman"/>
                <a:sym typeface="Times New Roman"/>
              </a:rPr>
              <a:t>the residents of the region of Lassance</a:t>
            </a:r>
            <a:endParaRPr b="0" i="0"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Times New Roman"/>
              <a:ea typeface="Times New Roman"/>
              <a:cs typeface="Times New Roman"/>
              <a:sym typeface="Times New Roman"/>
            </a:endParaRPr>
          </a:p>
        </p:txBody>
      </p:sp>
      <p:pic>
        <p:nvPicPr>
          <p:cNvPr id="267" name="Google Shape;267;p91"/>
          <p:cNvPicPr preferRelativeResize="0"/>
          <p:nvPr/>
        </p:nvPicPr>
        <p:blipFill rotWithShape="1">
          <a:blip r:embed="rId6">
            <a:alphaModFix/>
          </a:blip>
          <a:srcRect b="0" l="0" r="0" t="0"/>
          <a:stretch/>
        </p:blipFill>
        <p:spPr>
          <a:xfrm>
            <a:off x="5914725" y="453427"/>
            <a:ext cx="2935800" cy="4013790"/>
          </a:xfrm>
          <a:prstGeom prst="rect">
            <a:avLst/>
          </a:prstGeom>
          <a:noFill/>
          <a:ln cap="flat" cmpd="sng" w="9525">
            <a:solidFill>
              <a:srgbClr val="7F6000"/>
            </a:solidFill>
            <a:prstDash val="solid"/>
            <a:round/>
            <a:headEnd len="sm" w="sm" type="none"/>
            <a:tailEnd len="sm" w="sm" type="none"/>
          </a:ln>
        </p:spPr>
      </p:pic>
      <p:sp>
        <p:nvSpPr>
          <p:cNvPr id="268" name="Google Shape;268;p91"/>
          <p:cNvSpPr txBox="1"/>
          <p:nvPr/>
        </p:nvSpPr>
        <p:spPr>
          <a:xfrm>
            <a:off x="794300" y="4408775"/>
            <a:ext cx="1372800" cy="400200"/>
          </a:xfrm>
          <a:prstGeom prst="rect">
            <a:avLst/>
          </a:prstGeom>
          <a:noFill/>
          <a:ln>
            <a:noFill/>
          </a:ln>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lang="pt-BR">
                <a:solidFill>
                  <a:schemeClr val="dk1"/>
                </a:solidFill>
                <a:latin typeface="Times New Roman"/>
                <a:ea typeface="Times New Roman"/>
                <a:cs typeface="Times New Roman"/>
                <a:sym typeface="Times New Roman"/>
              </a:rPr>
              <a:t>Belisário Penna</a:t>
            </a:r>
            <a:endParaRPr>
              <a:solidFill>
                <a:schemeClr val="dk1"/>
              </a:solidFill>
            </a:endParaRPr>
          </a:p>
        </p:txBody>
      </p:sp>
      <p:sp>
        <p:nvSpPr>
          <p:cNvPr id="269" name="Google Shape;269;p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
        <p:nvSpPr>
          <p:cNvPr id="270" name="Google Shape;270;p91"/>
          <p:cNvSpPr txBox="1"/>
          <p:nvPr/>
        </p:nvSpPr>
        <p:spPr>
          <a:xfrm>
            <a:off x="5883800" y="4398375"/>
            <a:ext cx="320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a:latin typeface="Times New Roman"/>
                <a:ea typeface="Times New Roman"/>
                <a:cs typeface="Times New Roman"/>
                <a:sym typeface="Times New Roman"/>
              </a:rPr>
              <a:t>unknown</a:t>
            </a:r>
            <a:r>
              <a:rPr lang="pt-BR">
                <a:latin typeface="Times New Roman"/>
                <a:ea typeface="Times New Roman"/>
                <a:cs typeface="Times New Roman"/>
                <a:sym typeface="Times New Roman"/>
              </a:rPr>
              <a:t> Triatomina</a:t>
            </a:r>
            <a:endParaRPr>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BC9B5"/>
        </a:solidFill>
      </p:bgPr>
    </p:bg>
    <p:spTree>
      <p:nvGrpSpPr>
        <p:cNvPr id="274" name="Shape 274"/>
        <p:cNvGrpSpPr/>
        <p:nvPr/>
      </p:nvGrpSpPr>
      <p:grpSpPr>
        <a:xfrm>
          <a:off x="0" y="0"/>
          <a:ext cx="0" cy="0"/>
          <a:chOff x="0" y="0"/>
          <a:chExt cx="0" cy="0"/>
        </a:xfrm>
      </p:grpSpPr>
      <p:pic>
        <p:nvPicPr>
          <p:cNvPr id="275" name="Google Shape;275;p34"/>
          <p:cNvPicPr preferRelativeResize="0"/>
          <p:nvPr/>
        </p:nvPicPr>
        <p:blipFill rotWithShape="1">
          <a:blip r:embed="rId3">
            <a:alphaModFix/>
          </a:blip>
          <a:srcRect b="0" l="0" r="0" t="0"/>
          <a:stretch/>
        </p:blipFill>
        <p:spPr>
          <a:xfrm>
            <a:off x="170298" y="298050"/>
            <a:ext cx="4764675" cy="2858800"/>
          </a:xfrm>
          <a:prstGeom prst="rect">
            <a:avLst/>
          </a:prstGeom>
          <a:noFill/>
          <a:ln cap="flat" cmpd="sng" w="9525">
            <a:solidFill>
              <a:srgbClr val="B07E42"/>
            </a:solidFill>
            <a:prstDash val="solid"/>
            <a:round/>
            <a:headEnd len="sm" w="sm" type="none"/>
            <a:tailEnd len="sm" w="sm" type="none"/>
          </a:ln>
        </p:spPr>
      </p:pic>
      <p:pic>
        <p:nvPicPr>
          <p:cNvPr descr="http://www.fernandosantiago.com.br/barbei2.jpg" id="276" name="Google Shape;276;p34"/>
          <p:cNvPicPr preferRelativeResize="0"/>
          <p:nvPr/>
        </p:nvPicPr>
        <p:blipFill rotWithShape="1">
          <a:blip r:embed="rId4">
            <a:alphaModFix/>
          </a:blip>
          <a:srcRect b="0" l="0" r="0" t="0"/>
          <a:stretch/>
        </p:blipFill>
        <p:spPr>
          <a:xfrm>
            <a:off x="5160996" y="1556050"/>
            <a:ext cx="3378550" cy="2967825"/>
          </a:xfrm>
          <a:prstGeom prst="rect">
            <a:avLst/>
          </a:prstGeom>
          <a:noFill/>
          <a:ln cap="flat" cmpd="sng" w="9525">
            <a:solidFill>
              <a:srgbClr val="B07E42"/>
            </a:solidFill>
            <a:prstDash val="solid"/>
            <a:round/>
            <a:headEnd len="sm" w="sm" type="none"/>
            <a:tailEnd len="sm" w="sm" type="none"/>
          </a:ln>
        </p:spPr>
      </p:pic>
      <p:sp>
        <p:nvSpPr>
          <p:cNvPr id="277" name="Google Shape;277;p34"/>
          <p:cNvSpPr/>
          <p:nvPr/>
        </p:nvSpPr>
        <p:spPr>
          <a:xfrm>
            <a:off x="6732100" y="2547250"/>
            <a:ext cx="675600" cy="674400"/>
          </a:xfrm>
          <a:prstGeom prst="ellipse">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8" name="Google Shape;278;p34"/>
          <p:cNvCxnSpPr/>
          <p:nvPr/>
        </p:nvCxnSpPr>
        <p:spPr>
          <a:xfrm flipH="1" rot="10800000">
            <a:off x="6218175" y="3062925"/>
            <a:ext cx="558600" cy="351600"/>
          </a:xfrm>
          <a:prstGeom prst="straightConnector1">
            <a:avLst/>
          </a:prstGeom>
          <a:noFill/>
          <a:ln cap="flat" cmpd="sng" w="38100">
            <a:solidFill>
              <a:srgbClr val="CC0000"/>
            </a:solidFill>
            <a:prstDash val="solid"/>
            <a:round/>
            <a:headEnd len="med" w="med" type="none"/>
            <a:tailEnd len="med" w="med" type="triangle"/>
          </a:ln>
        </p:spPr>
      </p:cxnSp>
      <p:sp>
        <p:nvSpPr>
          <p:cNvPr id="279" name="Google Shape;279;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
        <p:nvSpPr>
          <p:cNvPr id="280" name="Google Shape;280;p34"/>
          <p:cNvSpPr txBox="1"/>
          <p:nvPr/>
        </p:nvSpPr>
        <p:spPr>
          <a:xfrm>
            <a:off x="137250" y="3271300"/>
            <a:ext cx="4503600" cy="12006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0" i="0" lang="pt-BR" sz="1800" u="none" cap="none" strike="noStrike">
                <a:solidFill>
                  <a:srgbClr val="000000"/>
                </a:solidFill>
                <a:latin typeface="EB Garamond"/>
                <a:ea typeface="EB Garamond"/>
                <a:cs typeface="EB Garamond"/>
                <a:sym typeface="EB Garamond"/>
              </a:rPr>
              <a:t>"</a:t>
            </a:r>
            <a:r>
              <a:rPr b="0" i="1" lang="pt-BR" sz="1800" u="none" cap="none" strike="noStrike">
                <a:solidFill>
                  <a:srgbClr val="000000"/>
                </a:solidFill>
                <a:latin typeface="EB Garamond"/>
                <a:ea typeface="EB Garamond"/>
                <a:cs typeface="EB Garamond"/>
                <a:sym typeface="EB Garamond"/>
              </a:rPr>
              <a:t>the insect bites at night, hides in cracks, is common in unplastered and grass-covered houses where it reproduces freely, dislikes light, and disappears in the absence of people in the dwellings</a:t>
            </a:r>
            <a:r>
              <a:rPr b="0" i="0" lang="pt-BR" sz="1800" u="none" cap="none" strike="noStrike">
                <a:solidFill>
                  <a:srgbClr val="000000"/>
                </a:solidFill>
                <a:latin typeface="EB Garamond"/>
                <a:ea typeface="EB Garamond"/>
                <a:cs typeface="EB Garamond"/>
                <a:sym typeface="EB Garamond"/>
              </a:rPr>
              <a:t>.”</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9"/>
          <p:cNvSpPr txBox="1"/>
          <p:nvPr/>
        </p:nvSpPr>
        <p:spPr>
          <a:xfrm>
            <a:off x="35496" y="212752"/>
            <a:ext cx="8928900" cy="153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pt-BR" sz="4000" u="none" cap="none" strike="noStrike">
                <a:solidFill>
                  <a:srgbClr val="B07E42"/>
                </a:solidFill>
                <a:latin typeface="Arial"/>
                <a:ea typeface="Arial"/>
                <a:cs typeface="Arial"/>
                <a:sym typeface="Arial"/>
              </a:rPr>
              <a:t>Chapter 3: </a:t>
            </a:r>
            <a:endParaRPr b="1" i="0" sz="4000" u="none" cap="none" strike="noStrike">
              <a:solidFill>
                <a:srgbClr val="B07E4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r>
              <a:rPr b="1" i="0" lang="pt-BR" sz="5400" u="none" cap="none" strike="noStrike">
                <a:solidFill>
                  <a:srgbClr val="B07E42"/>
                </a:solidFill>
                <a:latin typeface="Arial"/>
                <a:ea typeface="Arial"/>
                <a:cs typeface="Arial"/>
                <a:sym typeface="Arial"/>
              </a:rPr>
              <a:t>Protozoa and Diseases</a:t>
            </a:r>
            <a:endParaRPr b="1" i="0" u="none" cap="none" strike="noStrike">
              <a:solidFill>
                <a:srgbClr val="B07E42"/>
              </a:solidFill>
              <a:latin typeface="Arial"/>
              <a:ea typeface="Arial"/>
              <a:cs typeface="Arial"/>
              <a:sym typeface="Arial"/>
            </a:endParaRPr>
          </a:p>
        </p:txBody>
      </p:sp>
      <p:sp>
        <p:nvSpPr>
          <p:cNvPr id="286" name="Google Shape;286;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pic>
        <p:nvPicPr>
          <p:cNvPr id="287" name="Google Shape;287;p39"/>
          <p:cNvPicPr preferRelativeResize="0"/>
          <p:nvPr/>
        </p:nvPicPr>
        <p:blipFill rotWithShape="1">
          <a:blip r:embed="rId3">
            <a:alphaModFix/>
          </a:blip>
          <a:srcRect b="0" l="0" r="0" t="0"/>
          <a:stretch/>
        </p:blipFill>
        <p:spPr>
          <a:xfrm>
            <a:off x="3259500" y="1716900"/>
            <a:ext cx="2304075" cy="3264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1"/>
          <p:cNvSpPr txBox="1"/>
          <p:nvPr/>
        </p:nvSpPr>
        <p:spPr>
          <a:xfrm>
            <a:off x="3231679" y="3778960"/>
            <a:ext cx="48717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Times New Roman"/>
                <a:ea typeface="Times New Roman"/>
                <a:cs typeface="Times New Roman"/>
                <a:sym typeface="Times New Roman"/>
              </a:rPr>
              <a:t>Protozoan Trypanosomide found in kissing bug stomach</a:t>
            </a:r>
            <a:endParaRPr b="0" i="0"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pic>
        <p:nvPicPr>
          <p:cNvPr descr="Resultado de imagem para trypanosoma cruzi" id="293" name="Google Shape;293;p41"/>
          <p:cNvPicPr preferRelativeResize="0"/>
          <p:nvPr/>
        </p:nvPicPr>
        <p:blipFill rotWithShape="1">
          <a:blip r:embed="rId3">
            <a:alphaModFix/>
          </a:blip>
          <a:srcRect b="0" l="0" r="0" t="0"/>
          <a:stretch/>
        </p:blipFill>
        <p:spPr>
          <a:xfrm>
            <a:off x="3312175" y="717299"/>
            <a:ext cx="5663525" cy="3057325"/>
          </a:xfrm>
          <a:prstGeom prst="rect">
            <a:avLst/>
          </a:prstGeom>
          <a:noFill/>
          <a:ln cap="flat" cmpd="sng" w="9525">
            <a:solidFill>
              <a:srgbClr val="B07E42"/>
            </a:solidFill>
            <a:prstDash val="solid"/>
            <a:round/>
            <a:headEnd len="sm" w="sm" type="none"/>
            <a:tailEnd len="sm" w="sm" type="none"/>
          </a:ln>
        </p:spPr>
      </p:pic>
      <p:sp>
        <p:nvSpPr>
          <p:cNvPr id="294" name="Google Shape;294;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pic>
        <p:nvPicPr>
          <p:cNvPr id="295" name="Google Shape;295;p41"/>
          <p:cNvPicPr preferRelativeResize="0"/>
          <p:nvPr/>
        </p:nvPicPr>
        <p:blipFill rotWithShape="1">
          <a:blip r:embed="rId4">
            <a:alphaModFix/>
          </a:blip>
          <a:srcRect b="0" l="0" r="0" t="0"/>
          <a:stretch/>
        </p:blipFill>
        <p:spPr>
          <a:xfrm>
            <a:off x="210975" y="437650"/>
            <a:ext cx="2932500" cy="4009275"/>
          </a:xfrm>
          <a:prstGeom prst="rect">
            <a:avLst/>
          </a:prstGeom>
          <a:noFill/>
          <a:ln cap="flat" cmpd="sng" w="9525">
            <a:solidFill>
              <a:srgbClr val="7F6000"/>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E5E7"/>
        </a:solidFill>
      </p:bgPr>
    </p:bg>
    <p:spTree>
      <p:nvGrpSpPr>
        <p:cNvPr id="70" name="Shape 70"/>
        <p:cNvGrpSpPr/>
        <p:nvPr/>
      </p:nvGrpSpPr>
      <p:grpSpPr>
        <a:xfrm>
          <a:off x="0" y="0"/>
          <a:ext cx="0" cy="0"/>
          <a:chOff x="0" y="0"/>
          <a:chExt cx="0" cy="0"/>
        </a:xfrm>
      </p:grpSpPr>
      <p:sp>
        <p:nvSpPr>
          <p:cNvPr id="71" name="Google Shape;71;p31"/>
          <p:cNvSpPr txBox="1"/>
          <p:nvPr/>
        </p:nvSpPr>
        <p:spPr>
          <a:xfrm>
            <a:off x="-356446" y="180895"/>
            <a:ext cx="5480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Arial"/>
              <a:ea typeface="Arial"/>
              <a:cs typeface="Arial"/>
              <a:sym typeface="Arial"/>
            </a:endParaRPr>
          </a:p>
        </p:txBody>
      </p:sp>
      <p:pic>
        <p:nvPicPr>
          <p:cNvPr id="72" name="Google Shape;72;p31"/>
          <p:cNvPicPr preferRelativeResize="0"/>
          <p:nvPr/>
        </p:nvPicPr>
        <p:blipFill rotWithShape="1">
          <a:blip r:embed="rId3">
            <a:alphaModFix/>
          </a:blip>
          <a:srcRect b="23380" l="15174" r="16345" t="19032"/>
          <a:stretch/>
        </p:blipFill>
        <p:spPr>
          <a:xfrm>
            <a:off x="2815987" y="962450"/>
            <a:ext cx="2108462" cy="2787440"/>
          </a:xfrm>
          <a:prstGeom prst="rect">
            <a:avLst/>
          </a:prstGeom>
          <a:noFill/>
          <a:ln cap="flat" cmpd="sng" w="9525">
            <a:solidFill>
              <a:srgbClr val="B07E42"/>
            </a:solidFill>
            <a:prstDash val="solid"/>
            <a:round/>
            <a:headEnd len="sm" w="sm" type="none"/>
            <a:tailEnd len="sm" w="sm" type="none"/>
          </a:ln>
        </p:spPr>
      </p:pic>
      <p:pic>
        <p:nvPicPr>
          <p:cNvPr descr="Thumbnail" id="73" name="Google Shape;73;p31"/>
          <p:cNvPicPr preferRelativeResize="0"/>
          <p:nvPr/>
        </p:nvPicPr>
        <p:blipFill rotWithShape="1">
          <a:blip r:embed="rId4">
            <a:alphaModFix/>
          </a:blip>
          <a:srcRect b="0" l="0" r="0" t="0"/>
          <a:stretch/>
        </p:blipFill>
        <p:spPr>
          <a:xfrm>
            <a:off x="155608" y="211932"/>
            <a:ext cx="2569773" cy="3420000"/>
          </a:xfrm>
          <a:prstGeom prst="rect">
            <a:avLst/>
          </a:prstGeom>
          <a:noFill/>
          <a:ln cap="flat" cmpd="sng" w="9525">
            <a:solidFill>
              <a:srgbClr val="B07E42"/>
            </a:solidFill>
            <a:prstDash val="solid"/>
            <a:round/>
            <a:headEnd len="sm" w="sm" type="none"/>
            <a:tailEnd len="sm" w="sm" type="none"/>
          </a:ln>
        </p:spPr>
      </p:pic>
      <p:sp>
        <p:nvSpPr>
          <p:cNvPr id="74" name="Google Shape;74;p31"/>
          <p:cNvSpPr txBox="1"/>
          <p:nvPr/>
        </p:nvSpPr>
        <p:spPr>
          <a:xfrm>
            <a:off x="4922250" y="4403025"/>
            <a:ext cx="397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a:latin typeface="Open Sans"/>
                <a:ea typeface="Open Sans"/>
                <a:cs typeface="Open Sans"/>
                <a:sym typeface="Open Sans"/>
              </a:rPr>
              <a:t>Rio de Janeiro, 1907</a:t>
            </a:r>
            <a:endParaRPr>
              <a:latin typeface="Open Sans"/>
              <a:ea typeface="Open Sans"/>
              <a:cs typeface="Open Sans"/>
              <a:sym typeface="Open Sans"/>
            </a:endParaRPr>
          </a:p>
        </p:txBody>
      </p:sp>
      <p:sp>
        <p:nvSpPr>
          <p:cNvPr id="75" name="Google Shape;75;p31"/>
          <p:cNvSpPr txBox="1"/>
          <p:nvPr/>
        </p:nvSpPr>
        <p:spPr>
          <a:xfrm>
            <a:off x="3255275" y="3716450"/>
            <a:ext cx="110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a:latin typeface="Open Sans"/>
                <a:ea typeface="Open Sans"/>
                <a:cs typeface="Open Sans"/>
                <a:sym typeface="Open Sans"/>
              </a:rPr>
              <a:t>Aarão Reis</a:t>
            </a:r>
            <a:endParaRPr>
              <a:latin typeface="Open Sans"/>
              <a:ea typeface="Open Sans"/>
              <a:cs typeface="Open Sans"/>
              <a:sym typeface="Open Sans"/>
            </a:endParaRPr>
          </a:p>
        </p:txBody>
      </p:sp>
      <p:pic>
        <p:nvPicPr>
          <p:cNvPr id="76" name="Google Shape;76;p31"/>
          <p:cNvPicPr preferRelativeResize="0"/>
          <p:nvPr/>
        </p:nvPicPr>
        <p:blipFill rotWithShape="1">
          <a:blip r:embed="rId5">
            <a:alphaModFix/>
          </a:blip>
          <a:srcRect b="0" l="0" r="0" t="0"/>
          <a:stretch/>
        </p:blipFill>
        <p:spPr>
          <a:xfrm>
            <a:off x="155600" y="3762200"/>
            <a:ext cx="2569777" cy="1101870"/>
          </a:xfrm>
          <a:prstGeom prst="rect">
            <a:avLst/>
          </a:prstGeom>
          <a:noFill/>
          <a:ln cap="flat" cmpd="sng" w="9525">
            <a:solidFill>
              <a:srgbClr val="B07E42"/>
            </a:solidFill>
            <a:prstDash val="solid"/>
            <a:round/>
            <a:headEnd len="sm" w="sm" type="none"/>
            <a:tailEnd len="sm" w="sm" type="none"/>
          </a:ln>
        </p:spPr>
      </p:pic>
      <p:sp>
        <p:nvSpPr>
          <p:cNvPr id="77" name="Google Shape;77;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pic>
        <p:nvPicPr>
          <p:cNvPr id="78" name="Google Shape;78;p31"/>
          <p:cNvPicPr preferRelativeResize="0"/>
          <p:nvPr/>
        </p:nvPicPr>
        <p:blipFill>
          <a:blip r:embed="rId6">
            <a:alphaModFix/>
          </a:blip>
          <a:stretch>
            <a:fillRect/>
          </a:stretch>
        </p:blipFill>
        <p:spPr>
          <a:xfrm>
            <a:off x="5047750" y="1237125"/>
            <a:ext cx="3973199" cy="3165900"/>
          </a:xfrm>
          <a:prstGeom prst="rect">
            <a:avLst/>
          </a:prstGeom>
          <a:noFill/>
          <a:ln cap="flat" cmpd="sng" w="9525">
            <a:solidFill>
              <a:srgbClr val="B07E42"/>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DACE"/>
        </a:solidFill>
      </p:bgPr>
    </p:bg>
    <p:spTree>
      <p:nvGrpSpPr>
        <p:cNvPr id="299" name="Shape 299"/>
        <p:cNvGrpSpPr/>
        <p:nvPr/>
      </p:nvGrpSpPr>
      <p:grpSpPr>
        <a:xfrm>
          <a:off x="0" y="0"/>
          <a:ext cx="0" cy="0"/>
          <a:chOff x="0" y="0"/>
          <a:chExt cx="0" cy="0"/>
        </a:xfrm>
      </p:grpSpPr>
      <p:pic>
        <p:nvPicPr>
          <p:cNvPr id="300" name="Google Shape;300;p42"/>
          <p:cNvPicPr preferRelativeResize="0"/>
          <p:nvPr/>
        </p:nvPicPr>
        <p:blipFill rotWithShape="1">
          <a:blip r:embed="rId3">
            <a:alphaModFix/>
          </a:blip>
          <a:srcRect b="0" l="0" r="0" t="0"/>
          <a:stretch/>
        </p:blipFill>
        <p:spPr>
          <a:xfrm>
            <a:off x="3824526" y="359151"/>
            <a:ext cx="4886826" cy="3923575"/>
          </a:xfrm>
          <a:prstGeom prst="rect">
            <a:avLst/>
          </a:prstGeom>
          <a:noFill/>
          <a:ln cap="flat" cmpd="sng" w="9525">
            <a:solidFill>
              <a:srgbClr val="B07E42"/>
            </a:solidFill>
            <a:prstDash val="solid"/>
            <a:round/>
            <a:headEnd len="sm" w="sm" type="none"/>
            <a:tailEnd len="sm" w="sm" type="none"/>
          </a:ln>
        </p:spPr>
      </p:pic>
      <p:sp>
        <p:nvSpPr>
          <p:cNvPr id="301" name="Google Shape;301;p42"/>
          <p:cNvSpPr txBox="1"/>
          <p:nvPr/>
        </p:nvSpPr>
        <p:spPr>
          <a:xfrm>
            <a:off x="4970050" y="4206525"/>
            <a:ext cx="2675700" cy="42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Times New Roman"/>
              <a:buNone/>
            </a:pPr>
            <a:r>
              <a:rPr lang="pt-BR">
                <a:latin typeface="Times New Roman"/>
                <a:ea typeface="Times New Roman"/>
                <a:cs typeface="Times New Roman"/>
                <a:sym typeface="Times New Roman"/>
              </a:rPr>
              <a:t>Marmoset (</a:t>
            </a:r>
            <a:r>
              <a:rPr b="0" i="1" lang="pt-BR" sz="1400" u="none" cap="none" strike="noStrike">
                <a:solidFill>
                  <a:srgbClr val="000000"/>
                </a:solidFill>
                <a:latin typeface="Times New Roman"/>
                <a:ea typeface="Times New Roman"/>
                <a:cs typeface="Times New Roman"/>
                <a:sym typeface="Times New Roman"/>
              </a:rPr>
              <a:t>Callithrix penicillata</a:t>
            </a:r>
            <a:r>
              <a:rPr b="0" i="0" lang="pt-BR" sz="1400" u="none" cap="none" strike="noStrike">
                <a:solidFill>
                  <a:srgbClr val="000000"/>
                </a:solidFill>
                <a:latin typeface="Times New Roman"/>
                <a:ea typeface="Times New Roman"/>
                <a:cs typeface="Times New Roman"/>
                <a:sym typeface="Times New Roman"/>
              </a:rPr>
              <a:t>)</a:t>
            </a:r>
            <a:endParaRPr b="0" i="1" sz="14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1" sz="1400" u="none" cap="none" strike="noStrike">
              <a:solidFill>
                <a:srgbClr val="000000"/>
              </a:solidFill>
              <a:latin typeface="Times New Roman"/>
              <a:ea typeface="Times New Roman"/>
              <a:cs typeface="Times New Roman"/>
              <a:sym typeface="Times New Roman"/>
            </a:endParaRPr>
          </a:p>
        </p:txBody>
      </p:sp>
      <p:sp>
        <p:nvSpPr>
          <p:cNvPr descr="data:image/jpeg;base64,/9j/4AAQSkZJRgABAQAAAQABAAD/2wCEAAkGBxMTEhUTExMWFhUXGSAbGRgYGBkeGxsfHhoaHxogHSAYHikgGh0lHRoeITEiJSkrLi4uHSAzODMtNygtLisBCgoKDg0OGxAQGy0mICUtLS8rNS0tLS0wLS0tLS0tLS0tLS0tLS0tLS0tLS0tLS0tLS0tLS0tLS0tLS0tLS0tLf/AABEIAPgAywMBIgACEQEDEQH/xAAcAAACAgMBAQAAAAAAAAAAAAAFBgMEAAIHAQj/xABAEAABAgQEBQIEBAYBAwIHAAABAhEAAyExBAUSQQYiUWFxE4EykaGxQsHR8AcUI1Lh8WIVFnIzgiQlU5Kis9L/xAAaAQADAQEBAQAAAAAAAAAAAAACAwQBBQAG/8QAMREAAgIBBAEDAwEHBQEAAAAAAQIAEQMEEiExEyJBUQVhcTIzQoGRobHBFSPR4fAU/9oADAMBAAIRAxEAPwClMl1UhW0b4PDypYKj/qKWXZylc3mDjdoJ4wylElBDdI5ORFxOvhNqe5wcRbGdxqxJpeay1JLNSOf8T5yZy2FAn6w1fySVO0CMRk6VbR1cWlxsLxtc3/6wWthFROIIrBpHEc+ZLRKU2hJvufMbYrKgBaKWDnplHmDjcdoDUYCvBlOPMrfp941ZhnkuZKShKWLAH2gYcXpQQ8UMbi5PxS1OT+FiCIHTZ2sMDEmwr6lJF9wMmAs3q6lnDzlKmMkFTmDuO4YMyW7FKmp3i1/DTJp6pmsyD6RtMLJAIf8AuqoHsDHTMyyxKwEhQR3CdXmxEOVnA29iULpv3wZ84YrBKlq0qDMYOcGyleqSDTcR0viHgATw6Z6Uf+cojxZRHvCBnPDWLwJKmJlt/wCrLcob/lujwoCGEsI8FvcSTNsAJM8L/AuIcxxqUppBgSf5vBt+JO/j9/SFPLsrmrWApKtL6X7iGefYlROXTDI4eDROU5ILQWyebOWpkgqG52Hk2EM2XcFIKtSyVJ6WF/mrxaGSVh5UtICEhgaUoGPQU/18+Rn1+McILM6mHQs/L8D+sX8BlRSoLU5IrpFqVqT42hmyfNl4aVLlIQwQVF3qrWoqO3c37d4gXjEgsltLM3ffs3SKs6e5JLVDFqsfP7tES6zOOuJdj0WBBQEPYbPUespc5CylSAllHUgAFyWZ3NK7VgmcxROlLHqy9Qc6W5tLEFNQHSyiW27wjzMQwZulff8ASIkY5wVVH9p3tt0izFr8n7wsRb6TGf08Tq+CVLSlKCSSE1CqBhUq1F3S1HBbpvADFjlCJRXRTeooimrSsUcuoBNHsSqFrJOJlBQlzVcquQLZ2BdwbULvU7Q1DGcjJSCapBqQASQFJdLFy5Aaw2tHWxsMi7hIcinGaMH8T4+XoRJTKVMTONZwAVpCSlQ0kdgSDUCguGIvLjKShcwTFpKlKQgMn1ZhOkB0kkqVzmgfc7AQW4gxKJaUy5cxCZyEgagt1kEM1/jUNmuX2hdQZK1y5iAkKUkkF1LAIUyqmuqxc1oGFXLKMRCmHwfqIIKFkBJrM5FONNkKABLJBrs1HUXVVZrJl/0/SQvTQqWhIUSL2BDAuBU0AglxDn85CfT1elRwxcqSSvR/yBYEk9x5hXVhpbnVMJLlyHD+xDjxAE11CUfMO5PoluWBJ6xunBkkqt4irOy3cFoqfzs2Weog2VQ24ip86mTcNsIpm+n8UboWCXSYWc0zGZP5EgjvEeXJny1VcxM6lTvSG2mG27o/EcU4P1KbwscRZYUGDmFx6gylJIHVi0e8QzPVSNIig6sZRtae0wC9mj/eIeFLEuId+FeHkJSJ+IGp2KJe3YzOx/t3BrFGVwuqjy5gcODp1J92tDVMy/FzSpEiUVJQBqFtLDubkCJjyds7iYwTbdSxiuI1uNGkJfSxrTYJSGDVHiN18RqDIl1NnHM5+bk9gIT1onhdAQoODSqa19zDPl2eTcJIQZSJaVO6lqSFKbYAm3WC8gxizKxiORtq1NMfxBiJTiahSAP70lI2P4gG8D5xHhOJlTHJDMDzuH+77V2hnwfG06ckKJQtBoQUBj1BBrHOs3kerjlrlhEqUG5JSdNfYMA+8Hj1AycAQcumbF+qo3SsqBfFSlJCZqtMyXQEKA+JI3ChUjZ40weXJlBTOQVFRH9x2NNqGNMLiAlkjpVh8x2jVeMLAtY9TSu9OoaOXqgx9N8R2nQJzMzDMdKSBTYPQO1IEnE8umgptVuv1iSfiNa32Dmo/bf6iDETwkGgcCw/feIxhoUJZvM0CSwClAsXp2csx/bRMVlyCm5fs27/AEiHAJKvgSdz8mep8iJ8PImB1LBY/wDIOfBeC8Z94PkkGOnhze3ly4pfsIHYtZUoUoA97N+faJcxJJ5adPp+60tA7CzBqclq0p0ufp9IemGhxFnKZbWCHNq7f68QSwmdTVyfQcanDk0JRVwFJqCCXFYgMkVJKb0DbUcvApSylTgsQaH2+ZirTlsbROUhxRjTlGWLSlcxMtSlBxKCkKB0ilQC2nSSHBLP4i3KxSUp9SchIb8aUaQVVCUI6kBw7mqhWlVZUtJQ8tRQpSiFMTVyOUOWYHmAqGbpB6bKlypalKmTlJSPgqSTswL1J3Fvv1q3CxOf+lpOrHTAfUmYSUSAOZW6Cx1nU4ZI0terszMVXMMi9aYuaVLJWXfSS/d9wbvveCUrHFcjQUqXqopSjypTqq4cMaNdgLdjGX4qcZaSZyQ7sNCqJc6QNLAAJbaA2XDdqHErpIWl0mCGUZAFgqXaF7hTEoYajDbNzJkFKYlbUE0pBFz57JpufSYlZpgwmYv09jSBS8dNQa1EH5CVzFkaXreLS8gVdaeXeDWj+kzEy7TTi4LzHjELwwk+iQpxzfhYNbvT6xnD+MClo1WcP09+0EuK5eF9JCZQGqlYdv4TcNShhlYiakEqJZ9gHgNTg/evmXooz0AKjovBSZmHTpAYJBBT4G4hNzfPzgpctaKapwRMqS7JABJ8VPuYvYE4jDoWvR/8MVEpG6Uk0pEeIxOAQiUcWpJE0rmoBBNGSgEtYDr3ifBvfJx/Gd7C6DH6u5txgqR/LpnnSietAUyhclL17sY5RIzGbNTpo5UQT0pTxaG3ibEJxc0BKwqWmxSXDbWhblyjLn6pdzQ0cfXxDSwYm4wDxkVDkrCowuHWXUsirlmKlMzb1hXwRUAVV1GpI2PzHiC2NC5q3WSUJLAbavxFvdvnA2dh9WoEsO1yT7xqD3g5n3GWRigKqI7gHoe35xalKLdbsfc/kxgDi8MZQNKPfvSLeT4xwx9wb2/dYTlW55DL6UhKT18WrHmFwylkJbv+/wB9BFmVKelSx8wwyJScJKMw/Gq3ZjUsOlQO9dhCQm4wy1CQT5aZAAUHUHIBYsS9T3b8IcDveA891EnUSVeTaI8fiyvTrWAxqGv5JNIoIxYBI1ajuRYX6eftDGUQBNsySkFLOTYmnR9rNFISDYDb8qe4/WLKk0O3M5I8A+8QrnhJG52bq8FwJ6iZJjliWlhXd/rXq0BDMJa3tTd94aFyfUQ+5qX67uO3aFRcopNbm1PY/vzDwlxTGoUwWIY6NltcAsrY93FPcRfk4dSVavUStA1HTrUFAqFUAAlm2LuBCxMmBJBYhjU/L/EX8smFK1zVOrTcAtSrKBsk1Gx+8V4jQoybIL5EcZEyRJlK1jUrSRpSnqqvyYCt/ePVYxKuYzVB6sbgbCnaBOYY+UEBpes6VKIfS1AoOA4IuTuQLczRXw+OlpSE+h/+RuS5soC/aCyDd1Ax8diDMJO0KBSIvDEzFuolm2rF3hESE4sJnNoqHNnan1h/yHgeRiVLnKURKJZKU79a7CJszIxAMiXAXXevd1X+Zz3D5uuWQUh4KHjV06Vohj47yvCoSmVISAuWXUrokp+EkDmLsa2bvHM0YJazQOHhAV1oCKy48QNseYTSqXNUTZ4bP4d8QTJc5OBWpPoqNCb+LtvCYMnmNQEQa4IyQzsSmTOJS9QoUNK0PWKAxZNrioWnZEa1ayfad7nSQpBQRQhmjhOeYSXNJwatSMXK1IkqdkLSolSULKrDVYhmdrR23E4mXhpJXNWyJaarUfavUxw7jjiDC4rFJmSja6rPE6X5BtP5nUzNtTd8QTwhkM+VNnCfKmSwAOVQIJU7eD5EOuU8LzFKfQQb1DfeB3/fMxSEo9X4bKZOrw7PeCeSY5U6ahpqjqUHOovSv5RWdOW3MxAqIf6miUACZDm2V6UEsQXf7P8AaE5E7Sslug32frc1+kdj41zTDSJGueKrIQGvW59g5jlHEWCKSdBcEBSVCxS9CPpHP02qTIm4ci6nQYBjx3Ipi0lPMzHtbvS0LS5ZlTCQSRVvy/1BGTjAzE1evX93+cez0gglVhv2ipgGHExTtPMduHpCfTRiFM6jyJ7AgE/p84GZ7m2pTatqgMTSgFvc+DDGrDenhJUsqdpY2sbnalSwEJuNQgKOpIL/AK/asSqa4jj3BSpilE3fsXjdE0AsKn6F/HyjeVKq2qj9NvMSTEirF9z0gCwhVPNekP8Au0A8VNJf+77QSxUxxW126+fMCMWdIJ3MEqnsz1xt4exOqUE1tV3YW1N839zA/PsHp5mZ/wBSKQI4azLTPEs19QgA9Hp9bQ4cSy3AD6TpNKO4LFiDQ3No6AX03I3/AFREUimkDY+H7fK0WsOVmqS3KnSH+IhqFjUVs1YqqBJJej/J636vF/AS9SdIBCiSzdQH3BZjX6R7qCBzJ/8Ap00D+sshSiCoAc2zJcdflA5Cp20pCgCQ6jUsSK8wr7QwSsDq1CYEuVDlcklkkvs5cHw3h7aMCpI0pWUjpqG9eneC7gtHbjHgiXLPrShdTlP18QGyTi6ZhFGUpakySLAVB+4cdIeuNM5SAZABK6EnYPCXM4WTiJKlIBVONQA7u9mtHM+neU4rydXxBzY8YP8At8N7xbzfPn1aHIJJc7xQyvHqdxEGbYCbh5ipM1JSoXB/xDR/DvIBjF6LJQHUe3bvFmVNwtTOYcRYbSPf+8u5diCsW+kOGE4XWZKMTKmNNA1pAH0fq1Ic8tyuVIliXLSyR1qT56xIjBhJ5TpTukM1enT2gBkaqPMfj+mqhszmmcZvjZmHKcUgCSoh1BDamLjc7h45dmuXyzMUU0G0fSXEOA9XCzZSRUoZI7io+oj5tzjCKSVBTuHBG4he4gypsbAXdmCgmWx5qwWyTMFyJiVoVY0rC2qQ5gtlmUKmlkh4Y21QSx4gZmxj2jzxXngx0l5gAKByAWc3NfAgbkOMQJQkzTvyKuz3Seid32getCpKDKVLLncgwJ0vQPCdP4kQ41HEA6kBgw7EOcQZP6atSbe317bwMUZkwCWhNVsPqKw38IFWIQMOtJUpIZJZ+Wt26d+sCclR6WKCVBihRDHYhx94U7lDU7ejK5huEf8APJZlyEhRcsTq3tX7PHPcckKopwT8Jdq/5a0dM4kk65QLcpQ16VDMO8c0zhtGlW4q7XBoRu/bpGKeSZp+IOQhSEly569toLYDB6kA9REM3B//AC2fOUKqXLTLUL8sxOqnQgkQTwk3TK7t+UGuP1qT7zGNIagLOFplpc+w+0KGYYs6iP20MPGE0emkblvtCeSVHvF+0E3Jt3EJcOytWJkglv6iS/gv+UdR4jSEpDMCssQ3UEl9q/vuj8H4DViJT2Kn+Xf6+0dC4pTQGl3ptY3fmg0axF5BVTnS0VIZndrF+xraIpGNXLUnSKMQ1av+ceTVc5FWcsdgTcHz941nUKQQ1/y+UC/Am4h6oYwmPUpJNElgCo6dNfh1kEOFUD0sBBvCYkKQCn1VJ2IEwClKDYdIX8PpEuwKlPsKUKUmv4eY27RCvJUEumZQ9RXvuGrtGKZ7Ilmd/wCJcNLnzkSUMZv4iPwp/wCUGcDgZGDlKU4SAHWtXb7DtFLIsPKwsl1KBWaqJNT17wrcZ8RnFo/lMPLWorI1UqQC7ADajuekTYh6didQGXb63HP/AL+sUuLscjG4tc5AZGkJDipAep7l/kBFbIeIzl095YCgoMpJJY9LbxFxFkGMw2geko6v7AVfaFzF5Ji6KVhpwHUy11+kV+TEFCgyFt24lp9C8L8YScXQDQv+0l38H8oZRHz7w/kmOCAtMiaK0JSR4NY7Pkk6f6KTOSUr018xDrc+PBVc/iUafMznaR/GFsTiEoSVrLJSHJjh/HWS4icqbj0o0ylF23ZmfyWjqCZ8meola3Sk0BVy+WsYh4rmIm4aZKSoFwzAj2tHN/1AFhYIlaL5eFnz9hUSlKGqhjtfAHDMqTK9RgSqoJhcyX+F6/SE6coBTuEdu/c9I6rKwwQlKRYCC+r5GZAuPr3k+DFuO5xzF/iDAYYI1zJYLdo5ZKwKFTVzNLAmg6R23G4JM0aVWhZx3BYNZa2PQwX0fVYcArIeTE/UNPly8IOIs8LSVInFaJbgXajBoGcVYT0cWZgDBXMP31vD3wnl0xEyYmakBmIsXin/ABEkpmEJT8aEBR8FRA+v3gdfqA2c11L/AKIhx+lveaTcRqwqFHobmhof8RyjiSdXU9iR96/WOi4CbqwJH/06fVz945rxCf6nZ/sfpB4Mm5qnSyYqMK4iXrSjDpVSUkLPQutA9iSr7xPjgwA2t+/lA7hrMJc2YpIopS0an+IgCY4Dfh1EH3HSDHEaGLeTFGqfblH4ikG5DOd8QYormF9oF4eWVGl4sZkXWqLmT4FSmI60joKaSRuPVHngHL9eIlrLDQl/Nwzdi1Yu8ZZjzFO1mc0epalQb+xg5wrhRJw5nrI5xpG1KgH56i20InEWL1rV2v1dnI/d4PGKWJc2YEw3MsDqadWuT4/xBVeEKpyxqQlFCeZDBIDp3+KvR+sZw/gwxmrJQhBACmdi4YtuARbesXsPlfrTTNWUmWHNHeoI2sSUuzMbUtC35NQ045m0vDTJzBCOQOxa4FT11WoOvgmKv8oDVkB9vVlhugYBhDWmQdKZZGp6MlRKQH1KqWPxLrpLnS1gYpY7I8KtZV/Lqq3wggWAsKCCHEBn5nY8nyvSgzJvNMXU9EjYDtGcP5MJSps5QGuYp6fhTsPzML/CnHcmf6UpatMxTJbv8/rBLi7OdIMpB6amLXNACPrEY3KSKjF25AKN+8kzXiSQFMAFlO7UG5ikvickONNdg7/Wnf2jnua5uoFklgDVyz+PpU+YFzM3SpCmoSKKr++jU3MeXTrdsIwkdCdSPFaX/wDWYi6NIV8yO3SN8NxpLUdBKFCxNrj5QgcGowgR6+L1L00RLo1GcqrzV6+8dJyzPJOKRoEsSktQUcP0CaD5xQyJ7wKYjgRY4hydMmV6stRUlRDFwNLubChpCqjEzEK1JUX3HiD2JBScThjMCUoXQrNw5qafQRPk2W4UaStK5pINiANjRNz7kXid0Q+05WbSZvN/s8D81zCGM/iKn0An0liYWBtpuNRBvaCQ4/wylGi0jZw0DVZTl5LqTPDf3HSNqinf5PG87JcASCFL0noRp6NqY3L7vSkTZtOMg5JlmzVgLVfeNuV5pLnI1oLglhF6aQ0c6XlcrRLEvEzZaUKKh8NT56BzBrDpX6bfzGsNTUQ5p8oDJpwQEXqow+bGt7bP2keMxqkTTiEqdCaLT1T1HcQuy82/m8xmlDGUZfpe2kqJ9lNBr+TnEVSNBoeYfmYDcEcJrw65q5ykBJUoIQlTkhVQ52pRvMTNpdgNcmqFwtG+VqLrRuSZHK/ozxtZtqj/ABHO+IJO/f7GOu4vB4eUFrCiCdtVCatTfeOV8UYyVoUgKTqK61t5/fWE6Yt5gB9p9HaspY8CAuAMIo40KAokFztDTxNiBqVWgBhfypX8ushXKsGouG7EXehiPOcZqC1PQ0joZg2XMD7SXEqhCQYq4gus+YcOFsrXNMqUiipqza4QlLFViwc3/wCMLGASoqGlGoksAElSiTYJA3jtWUYMZdhlGYAnEzWKxqf00oPIkGjMSVEDcx2FE5GVvVKfGGNRKQiUgjShIAHjeh61/wDc8czWtSlFjc0bwB8nP3gxneZeotSgp66R939g7H9I2yDASm9WfVIIAlsXWT+Eebe+8azUIsAmCpOZoSkylUSAAAEvXU7ht6moraCGHxXpES9SkKVzMpntQNq+PV1IDO9w+uZYPDonKR6SeUiupQaxNUkFx+2IgoCpcuYQtKCpBYqIKipNAQZjrD0G/wD7WhYowjdVJuFcWf5hYWoFUt2B6kPMIXLooJ0kMaDrB3/p6lusqKNRJ0pCiAHpXVdr93gVlCZcqVLBmjSlIDa0lRU5oTqACQT4atxF4pwh+OehKrEfzWhmo2lJYM0MEUTE7DKCZ0tVaLSfkRDDxbxKUrKS6SXPcjZvbeFnBzedJUKJUCR2BrHReOM2kYhWHlTpGlC0JXImsKWo978rbvB50HDSf6eeWX7RVwvD2InpE5S0pJDhJNW27uYA5umZh3QoNW7UajfaL/EvEC0YlWigASwIuaBh0o5h1zVElWB/qjUrT5qR+UTnrdOmUo1c57hsW6CQfPv0h+4MzBIkCcT1I6lnH5RyKQoyyQTy2PiHKdmhkYVTHnUCEMzANcNu0YEHc0ZCF2zzHcQetiZk0sHWwNaAfu8MmAzanKKgWAdVAOjBiwps3mOdZNhgsuSoIGwuezNDBKmpD6QUpHQkkXJcC7VLkMDDvEK5kxyG+I+Ss1JKSZUypLjUaeWcJ/YeJUrKlEkEBqkvWnZ3o9YVcBmEpQCSmaxRdwKXdLi9DcxdOKmoZCda0E0IcvTfQadrGkY2ICaMhjNNzORLTUBTUoQyg7sX7dvzinKzr1H0S9SU1cijEm4bS9QHbbywrCZq7khSC4s5U4uWUfBbdo2nZhMKeaoP4gAAWs7F3hRQRoyGFZWcGjMkBwoKJcPStCKW2ZqxY/6qpVlAhnFrgBvnSFIhMx1qOpLvRTm3n/VR2iNGYBJLJJDkGjF9VXs/fzC2SMGSNWNx0rEIKJrFKquk9b1FU1PtC5I/h5hTOE1OIOkFxLUAsKpbUSKP1BitKzNCyGJ5q93vTcgitfuI3RjNJ1BwRXkDuH9nPnrHilWF4ml9wowHxXlygZ6ilSVJmJSDZ3CA47O/zhYR6qlplJSpZUWSkByegAFyY6xNxMvEoMqckqQsuFIoQQQHBPs7ikX+H8sw+XSlzZYVNxBCv6iq6U1YIbs2o3MbiUD0n2g2UUBJS4R4Zl5ZL/mcVpOLUORF/RcMaihmVZ9hbcws8S5+qY6QoqUq4Jt2PSv1ijxDni5yiorJKiSegsGvb8millWWmclcxSqJCiBW4AYK6XHdopJqTGzyZc4bycTFepNBSj8AO4f7d4asTwrLmuEj4m/EXSUgOR/5fD4+cZKwihh0gL1qlqBNNILHSEgqtQBqdOtSuGxWkpVMooaWAJUBUO9GCix7BxAgWeYYYBYvK4FRqU5GzJqb7BzDRlXDGGlJA9FOoliVJqCQBve7wdylOorUJfKtJU5ZxqP2t9Yg4mnykI9QhPxBArWtq/3MBUggUgvGF5g7yeIIzXCJQtSJSpUpOkuSm5dRBNapSas4+bQtT8uIUQrEzgXciXIARWvKPSNK9YKZtiUaWWoplzVJSnSAVqZTuSp6Aijbh2NIU/8AvXEJdNCxIBUCpRANCTuW3jxIqAeOpRlyFJmMaEHaOxoyvB5pKwnqLBXIbUkEghmNQGpy+I5HgJnqByecRe4fzdMrFf1StCVIUhSkfEApJAI61b2eN8wehJAjabLuH6T7/aH8/OXSsRO1v6gU9Egt0ptWFvHZn6qf6ZLDq31gLxbl02RNJUoq9TmCtJZYa4NjTvSNeF8tmrCl8wTsephWUArc64ck18ynjsO9O7mN58hRcKLJSHhpw/D5fc71/wAxUx+WEFhYipPXu9LGAxtzBdeJQwk4hJSghIDByxampg1XcuS8V8YshgiYFKAcvygfs1i56bKDFI80AIFS5ufyMYnByy7rU6nqU8pbZmtFo5kfUq4LNWY6da7aqhqdrQY/6tNB+IpF2oQ/Xvf6QMm5YlIBCk2ejMfPQ+0XsPJ9QVrpuHO3vUQvIDDUgwphMwU3ggnpX3aLHolRUtJZ70qxvV/ag9ozAYBGihv7h336+0SrnN+Gj93FHp894VR94YI9pVzDD6edNGFVD2Dnbs7e0Dps67ggAMQd9w+5ve1DE+LxgIU4PUPuH5jTaw8GKSjpS9VJ2NHD2ZtrP5MeqxNuVlMlVDayXo3Yjs3vBHDTXbSWpyluUgVYsL03B26wNKdRYGrHSCaAuLVqIuyAQkjuA473d/aMAm3DGCxStILEHVZ6fMe/6wTwmJIsVXdiQRu7Ofa8L8hTkFGpKvN2LGmymYv0eLkt9TpUHuQr4ixeMdYaNU3xXB6JhUuSWWboVVL3o9v/ABdu8Qry0IWtBQQUAakgKq6knmtdm8Jgphio2JSRUinWh6GxrFwzirkmKDlyFAMRSjtdJBtdjCwxB5hFFPXcny+SydEsMEliFvQpF6nmr9+1ZZgIKSlCVCimYNQF6VBFfYiIlYxMhIqS6mJ0kqYIKks7Bqb9bViWbJUKI1LWxC2ZmZT1age7n8IG8VgWLEk5DcyXC4+Z6ifxJ9PSpLsCSKgBuUISXL0Yte8eJw7aFUBoVPUu4ZQFvt+u6MWlGpZ0nQFaiCkmnxOR8RFN7wJVi/6yEqMxQWKi76HJA0kFwCwLM4G4jCCYzeJJjkJdpiAVoAqWdIJIqakjYpHawMKhwS5xMwS1KClFikpAIBIF+whiM1CytpZWEhlmqU0KgAl7lzp0tQ7dI5uUqCjpJAeyVkAeAKCNVYlzXM5fhMyUhTizw1YUoxAD0MJEk1g1gioMUmEPj/eELzqg2uPTHnKM5myE+ieZAsDau8MWU8R4VSky5kslZZu56D38ddoRMNjAoMqhi5g8sliWcRNmrCjqTLSg6SCCOYqIIPj5wOINkaTbM2N/S3oPU6tmuAllgCkHdtu0KXEeViosNu/+YW5c9ctaVkrSlKxyzJhUFVAFlX6bO1LQxzeKpc2cJC1BJLue9NKB0DXhmXCUPEvTLY5iLmOG0Ekhx9L7bjxEMqeAWYN0YCwO1gSB9Bd4cs/ygFLpGoM/Zu7+YSp+G0KKVbjdqkP7vS/iPYstnmedBViSBCFgjUwNgxPsa16RWKPQVyq1JF/3taIyro46Hd2PQV/zGn80VJYta7dvtakVFgwk+0iPeWzwuXym1Um+/wB7R7ixpDkBIavfdvlvCfk+PVIUxV/SVv8A2k29nhmzGYWUSN9ILvsLfOJnNHmPVYBnBv6go5qRvsR0dqxsZrWY1+F2enbav2iXDYVaxRA0qqDQB4w5HPNAEDsSPcUHyJ6QvdCoQd3CSBWr3uQ0XUzHoFMroDsaioH7eJkcNT0sxlVIuohrnwesW5fDk5S21SwH2W/Kzt1/YjbMCxKWELJ2PcAu4FC53d/rBCWsKAd3SQXexZyejXForZhgpkg84UztqSNSS9n02LjzEeFK0sdg7P8AOvu0bzNBEMJmlIIUoEFr0Pv+vV7NGs7EpIFwoXBqdiK3PX2gYoqJ0KLF3saA2vdiG7xVxc8kEG4AsbH/AH9PMYywlaMuWYoTUgahrAvYFIpXqwi1h8yko1Km4hAOgpAWpKEtodQG6iogfE5oAKUhTyvErQpiaCxselDuHhoxGFkzZWtSEsAQeUFqPSjgipYdaQONje2G4FXENfEgCxpSFJSlABHKWTLSlhykhIL/AHg5hM8VPlaJeHKEJSeYKqVFhdTAhnPZu7RtJ4dlNqCbv2/EKVtcfWCcvBCXLGhIUSQdkkJHYhy5ce0MDG4G0SnlMqYp/wCkpKWcJK6XSbi7Vc/d4kPrEk+nKNTVZGo1uYIZbjQsK1BSFAXOpw7gM/4foHEVsSlGotiZSWppJlOGDH4g9+sOAI94lnF9Tm2Ay9c2cmVLS6lqAHSpZydh3h0k8JjDkDEYqUGmaFI0qB9ibP8A8gmBeVzwiWlMleo6UrnFKjL0qfkQpahUJDktQk9RFLPc0mrUlAlyyakBCCojehU6iWDkmDVQFs9xbIH76jlm3FeCkLaVKJCQEg6EFNR0NVEMDXe3cDnuJROSn0ZpWRYTGWQ5+Ikp/pkmpan2hXxiFzFpCUcymYAn8+kVkyJqSosoaTzHYfrGrl+0ace3oxumZph5akzJMr1pmjQpS1TCFH8SkhwEjo7tfvBAZtLEwT0BKJyxp1qCiA9FAmUujhgCQ7UpWEvE4sEpYEMGYEAd2iucUAokIZzfUXHv1eCGYGYyR5PGi0KSlXNLDJU0vTYMQ6+ZLGt6wWzXLkTKhgGcWLg2+8c4ViOZOkh76uY6y1QrqXp7wxZBnqgTrU6QQxagalhYRNnAbkdw0bb3K2ZYAi4dt+1Hv4vA9JCSCEmpa5H7vHRzlwxGFE1gEF0o6ltwNoRcdl6kTAgizkfv3iUZSvBlK4gxBEv8PYD15pBQPTSkqWdlGwB8m7QyTM8Sg6EgAJtQEJA8g/tozhKUEYRZAZSyxNfw7v0d4DZmCVEACr13/f8AiGp1zByj1EfEIT+IRzJSsKO7AdAT2LXq20VJuZTPwlg5Ki1QDZhQDYM20B5eAmJdlkDwK0qBs9N6x5/LNuQoivRVHdjvuwhm/wC0n8cMzc0PxKKlOR8RY96AfakV5eYgqclnqhA6OASW67DtASXN0KqHboSb1pXz8o2mzHUAEh1FiD0r06nv0jC1zNlRwwvEB0sSACHNBQMS1bmvygZjpY+MFSC4bSphtcA9PnAufRtLUIrSngCgLAfLaIkTlMoKalyO5A3709hGqwglKhzM5zGgBDVtueZ/vtAjGKNFh9JNWZxZ/oDTxGs+czJKvnZvyIYMOw7xWQdVNRcn5/rXvGNzDUS/gi1Q/ben6MwhnynGBBShXwTHobBWw7O9YVsNKJpVIIYEUf8AZg7hUcpIJ1JZh2Afw/6QgqQ1xwPFRjkSpsxZXoQgVAGoGzUGlFKg261j3M8MZR1KKHYuFClz1Td1bdSxpWSfxEiRKKypJBHKAghrOSr8RU4AZvMARn6pwRoUlSlNqYkhzpFQp6C/M4NIrBFRFG6HU2OKnqWykSU0qkKeuzFIBQQKFwzbl4gRhww/p4YUsJn/APUok+Saxe/k0oSltKVrOpAJDlgGZmDM4a3lq6JypJAKklyAS6g5cO9OrvHjcJVEWct4XmGUgTVCW69Wl0haUiynPwjVu1t4vT8BJlLV6PpzEjkU2vUsgOVKJKip7k8oZmTA7Ns/UVEzJbLUnSNSdVKGgUWuN3bpAzC5zNEmaNTazqIq56h+72tTxDldAOIAFgSxh5y2nTFFpg1J1VAOpqOWU7b0gJmGKKgxX5DNagA6iNp+cTFMjUdHTqWZ/MD5wY+IWW54hjkTXWY0eNo8SHgZksYWY1DVLglJNCz9Kwx8MhOlbhyAL71jfLckR6RQo/1DUnp2HiMwmVLkuVGjt5avtC3QvwJt7CH7EYZ/Enp6BQIHzbduj2Ji3i8J60qXOZiSQodOnj36xz3NsY6qe3aHP+G+ZmaF4YgAMpYUSSoqLflvC/qeIDFuTsR2hynyDd0YU4cX/S0FuUs3k0P3+cQrw4JUSl2d6XFXH3LxYyvD6cUpJoFpIHR6H7A/OLM6XpBDVfqwNPr1iTTZwwEq1eEq5qAsUCklnL0etfB2gfPmJWNSTUMSDZn69IPKBGpgFDYE1P7/AEhYmyHUs4c/DRUtQYp60NxFfkFSLYbkIRq7Egjoxq1xZzbvESkEFLdSX8k/unSLKkvSx7n5eziPQoBg7gjrQdvpGB1PU0oZBLO9Hrc1ah+8TJmDmo9A9q1J+5iJjcg2a23SNaAlqA+Y95AJ7x3NAXbcAkfV9u0RhYcVbUadvfrSN1Em1O7RJgsKw1FOoD9WjPJDOLiEcOlWrYjrdxTa3XpBSTiggkdU7fc/vaKEueEjlq4+4qD7VeB+Fx5KyDRW2x/z2hrDgRAPMZV4eUtMuasnUkBKWCiKuAWTcgHsK7tAPH4QiZ/RUVBgGShSdISnld21EVL94ZOGUmYhQOgaC7mu7/Vq3iyjDrS7qLXUlkuTpOrUT/5M3YVZ40rCBi9g0TUgAuFSwS5UGfm6VswbzFrELmhTeqEszj12q1aeYOHLNZ5lqOupNP7Hc7MAU/PtGSsCkAAlNKcwBNOpN/MaBNBi5n+WoxCWssfCrp2PaEzGJMsaJgOoFtIt5fvDhm00pSFDaB+NloxMrVZaRQ9hceInTJfc4H07UOgCnlT/AEP/ABE0HmcUj2dWsWf5MvES5Rh4YGdw8StBrJsuISJygW/D7bwOw0nUsDaHzJsUC0tYGkUDWaByZvHVCS6lyEoe8X5mOKVOIuZljyqWk9v9wVzLI06tSbGA2Ow6m0jx4EOxvuO6exMQu32ivPU6ocODcL6U5CjMCdJdR6t+FIHxHarAVJg/wP8Aw5l4iWZs5apZflcCpNmrt9Se0HMXwVhsBLEzEziXUAG+n2hWbL38e83JkC7a+ZtnKElUufLLp1BThnuCRSnaLGaSdTTEsUKSD7GBPDuIlTF4rDSy6AAuUP8A9n5fOCOUYmvoLNQDpf2b3qY4GI+J9n8R+DPoQ41OEZAPsYC9DoWJ3F9ogmpSnEBRZzQk79D+UF81lBCmPm3cfKF7NAVKY3DgH6gmLDkEl2G4O4pRpWCk7QEyZK1zQkWJrFjHBVlVMFeDcMDMBIuRa8PU7ccaygxvwXCS5iUqJDLPKNykOASbB+nvSNcZwmQ6Q1Ger38CtHtDShelaGOrTVIVR+UkDlTYs7t/cA0SlRQuZMUpyEAl/gBCXJs9h037B7RhUgTknO4Jifh+Cjp1TCEC9/lt2inicAEJIFgafsQbxGelZMv4QktzIKS/QOaJata1O0QZlM3o7On5PGDGu70wxlNWYrhGkurSEfhIapagOxDQNnzkgpWE8yBzeOo6N0i3mmMSV6R8VQW61dtr1gXKIUWU52saj84eyj4iwbjxwikzJBWlwCaAgN1o70dhUbn2M2UHUBpcGgqGDBm38G0Csr9VEtMuVI0SwwK1agXrYtQO25sesFZ0pco/1UgEux1baSfOwH0ge40H7SrPxKiSEpNmS4NW+J2qKG53iFCpauYlBO7rALgsXD0MWDMlpDLleoKuSVWc05Q2wfo1topSsZiG5ZxQmrICPhraiBbxA1NsCAc6Q8oxZ4VzCQjDzcPNlvNWGlrZ2LHr3+0Q44gjSoBGqx/Cf0gejBrlqDhwDRQqD7xAoYjjqcXRq2FQy8i5TmyNM3SGHKzln/xATGJYttBvNHUt+orTtAadV4eBRnXMsZBKJmA+3l4dpeQqSKM8JOWTgghRpW/R/wBIYMnzeYJOIWqYpKlkqTMcFiA1XtQAe0GUVuTF0GPMZJckhNakRZTwwmbpX6mmzjtEWSYnXKQqYoKLDm/uFnPQlrd4YcJmEoKAJABDP3akeR/GDuF/iC+JHpVYLzzcL4BcpkSZaxqSPhB/dYUOOJ01U8SsSlpBYnSXcdQdiIDZPnScLmwW/IpQBfof0eD38Sc7w8+ckSlhRCWLWdzSBLtk46EZi0mLDdmz8/8AUh4Q4PXh8d6gVrkmUsylg/E4AZX/ACD28GB/Fc4yZvqOE6TRj0g3/DPOV6MXh5ivhCVS3/COYKPW7UipnHDsrEEFWIXdyFJSEk9g7/X2jk51C6kFz7Tr6E1hbaOzLn83LxkhM5G+3cXEKubBi5vY/wCIKZdwwrCr1IxIUhXxS9JA7EVNY8z6UnQouKX7QvK6jINp4MfjxmuYvf8AR1TQSkpLUIdiO/iCOU5YvCemZjDXMDEGlKsO+8DuH8YSpZs7A/rDLJxqlKkIKCvTM1MliTplzGCX3UWA67xfiUk0T1VyfI+3j+Ual4dKQGTqUlI5y7s5NRa+wD8jbiNpGBmonKnTVo9FMtyliFa7JD/jB5jUBiE3gOrDqEmWhU4BSWICgB8GpXOHKVaQLm523hoy6YmYhPOmZLmoQslKWC9WptQqQAyiQ4G28dZf08TisvqNxYxuMGInTCZcopcaOYlQu6hV+Y9dmpAzPZZSFVsCA7i9vere8eyslWcfrluJH4j6gUCS/wANKAjSNN+9oJZ7Kcmng1/0RA4hXcJz8Tmk3CpTMDOVbENXz5/OCeS4b1p8sJD6R0qSNnFiesa4/KtE31a6WFn5TYvsevvB/gBC/VUtKE6SQGPdTWFbuXG9LxQRFBq5jKhLAIJCgoqHxJNEHSGOogvVw1B1ijhuZdQ0tNlEGj1LkODagDAAmCy0pmghmLkgmgGkEksSAxPezl4F4pAVJAUpSUadSUkkEJcD/kpnUKMHp1hdQvJfEp5gJGpjXSEugFQA1FWl3IDjSVN2drPXkIQoP6RLk1DkGpZot5hlKJalJSmWVGmsiou7cwO6aB3N3pC+UzkEpaYak0MyjklqoJo7e21oXyTCriD+JQo6dNrxvlONly5KtSiFKLAPSgem7k/aIpkwKHiKk2QhRHUW9w0KRNi1ORosnjpTPc3IdqgAm/76QGlSUlaQskJJq1296PBnOSSR5dv3UmF/GkmvX6dICdw9zBJClaUl60Faju1okmT1IRMAKWPLpSxFXepq9qx5LXrRqKEhKaO5ezt4rHuLllQQoqQk+CEhh4hg+JvAENZdmBRpQFOAgAjoW2j3HYma2oqLbHY/vpHuS5ehU8L5fSaxmMS/K4dIJBLlgIry1qS6QQpPTZQf9IxbDUZHmVTy3cEYjFqWXVfrG8icQ1Ys46VLKVKQNNfh6f4ilhZOp40KSaEa9HGD8TpuU50nC4HFYhgpS/Slt59T/ftALA8Xy1p06CkktQOe3t3iXKJInYNUmcSlOoHULggEA9CKxW4T4d9HMEomMqWUkpWAdJAb6tEhwY8uQq/ft/KdHDmIxgofzCsziMSw8xQSNgRWIPUxONln+Uw06aLFYDJ8OaPBfi/LZCkLSQzMxr+dvPaHL+HvFcjSnDKSJSkISElxpUEgDsyqVHmsYdAmM3Ue2qYiwYlcLfw0zGipiJcpLuyl8z7OEg094IJ4axGHxSV4gp0pcp0qJBOkjoD8KlFmq0dR/wC4JSp4kS5iCvTqNbCE7j3HLOIVJcEJlJXdnKioB6MG0uOsapIY17yX9oQT7QNLkzJitcya6ADoSlKFMkhNBykVvajmu0X8ImYjSG0Ca+tKZhflTyh0pSgJLlxUt3JiPAj00oSKEJZRKgyaMD1cML1cGNstlYiYTzhI9QE6LBDDlGpwxLqLHxHRXrmQPyxhLB4ISdcw3qAS25cs1G6G8JPF2KWUkoalO5Ju3y+kNfEuZiWnSFWHt7naOfzM31OCQTevbt0v84JRPGVctnrWVpLkEMH6B+sdFyFYl4cgFJUtBOkXoSw7UO4pWtIVuG8MmZO1j4WZIYfERXxXaHb+WKut3ZJsXT7tcN0ePFjdQ1w2LgeZhF6Vyk1KSCQQDqD2LEagAQGryq6iB3FOaSVTvTlIJWQH1pLq0lgxAJEvkLUAqTuIaJuJWmiUFSlPYDU5drnYBT02HWAkjBSfUmT56NCVrClluZYJbSCn4UpGwq56mBYwQnJE0wStRmhJExSWJASokK0sA1jpUDUGwHQxSXjZSiVLlyUqJLiYll3pqB3IY+8Jecca4yYtSZSzKlaiEykDShCXZIYAPYOS5Jd+kDU4rGEP6yg/j9IWcgHMLx2Jf4cyybjFFKFBIAcqUaf5Mb5mhUglMuqQfjINah4yMiZwOPzJsKqXIrqa5p8auoJf57QFnoJNA5O379oyMhnvUpY1DWTYBARpUlOsALUpZcJclmSAHLDcxBjUBa1pKaaXSorCQeXYEPV/L9IyMhiTzsQJLlxEuWnWzOLO7aWFkk0JNmjxeHSolSR6aTYX+5dn3jIyGAe8WwB7lOdKKaMCDvFKSsIX2jIyFE7X4j8ahsRUzs38O+D5WKwRnGYSVkgIDMGJHNvX2iXH8Mpw+IkIk6xKLqmC4SlDFRrZyAPeMjIS5Jzgn5jNL+xI+ICzfFetNKmaWOu6mGn2/F/9vWFnKMBNxWO9GQSDoWXGwAoT5LD3jIyKc7HaTGkAcRuyP+GeYpIxEyd6c3yVFuhKTZtqxczKd6mMngAEy5WHRMJsSFLNrVt7xkZECZGL0fj/ADBxIo6hKVh500nmZJKiVChWKuARZPNRht7wXxk1OHlgBgSLeBv/AJ6RkZHR+0mHU5pnOYImztL9rj5+aFybwvowpKhKSC7k9wCWP5RkZBnhbmILYAzo/D2X+mhAHxJX2NNO4pTUG7QwYtiUpJCXUE6nAaoJZ3Gq7A7xkZArzHZOAamS0ymBl1SA2oaRTUBceKeC9YGzsEFS1oKfhDEB1UVpI5upBP7EZGQwgESPGx3Tn+P4cTLmpCSVaiQXapBOov2+4izKyqgqIyMiVkE6CHif/9k=" id="302" name="Google Shape;302;p42"/>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data:image/jpeg;base64,/9j/4AAQSkZJRgABAQAAAQABAAD/2wCEAAkGBxMTEhUTExMWFhUXGSAbGRgYGBkeGxsfHhoaHxogHSAYHikgGh0lHRoeITEiJSkrLi4uHSAzODMtNygtLisBCgoKDg0OGxAQGy0mICUtLS8rNS0tLS0wLS0tLS0tLS0tLS0tLS0tLS0tLS0tLS0tLS0tLS0tLS0tLS0tLS0tLf/AABEIAPgAywMBIgACEQEDEQH/xAAcAAACAgMBAQAAAAAAAAAAAAAFBgMEAAIHAQj/xABAEAABAgQEBQIEBAYBAwIHAAABAhEAAyExBAUSQQYiUWFxE4EykaGxQsHR8AcUI1Lh8WIVFnIzgiQlU5Kis9L/xAAaAQADAQEBAQAAAAAAAAAAAAACAwQBBQAG/8QAMREAAgIBBAEDAwEHBQEAAAAAAQIAEQMEEiExEyJBUQVhcTIzQoGRobHBFSPR4fAU/9oADAMBAAIRAxEAPwClMl1UhW0b4PDypYKj/qKWXZylc3mDjdoJ4wylElBDdI5ORFxOvhNqe5wcRbGdxqxJpeay1JLNSOf8T5yZy2FAn6w1fySVO0CMRk6VbR1cWlxsLxtc3/6wWthFROIIrBpHEc+ZLRKU2hJvufMbYrKgBaKWDnplHmDjcdoDUYCvBlOPMrfp941ZhnkuZKShKWLAH2gYcXpQQ8UMbi5PxS1OT+FiCIHTZ2sMDEmwr6lJF9wMmAs3q6lnDzlKmMkFTmDuO4YMyW7FKmp3i1/DTJp6pmsyD6RtMLJAIf8AuqoHsDHTMyyxKwEhQR3CdXmxEOVnA29iULpv3wZ84YrBKlq0qDMYOcGyleqSDTcR0viHgATw6Z6Uf+cojxZRHvCBnPDWLwJKmJlt/wCrLcob/lujwoCGEsI8FvcSTNsAJM8L/AuIcxxqUppBgSf5vBt+JO/j9/SFPLsrmrWApKtL6X7iGefYlROXTDI4eDROU5ILQWyebOWpkgqG52Hk2EM2XcFIKtSyVJ6WF/mrxaGSVh5UtICEhgaUoGPQU/18+Rn1+McILM6mHQs/L8D+sX8BlRSoLU5IrpFqVqT42hmyfNl4aVLlIQwQVF3qrWoqO3c37d4gXjEgsltLM3ffs3SKs6e5JLVDFqsfP7tES6zOOuJdj0WBBQEPYbPUespc5CylSAllHUgAFyWZ3NK7VgmcxROlLHqy9Qc6W5tLEFNQHSyiW27wjzMQwZulff8ASIkY5wVVH9p3tt0izFr8n7wsRb6TGf08Tq+CVLSlKCSSE1CqBhUq1F3S1HBbpvADFjlCJRXRTeooimrSsUcuoBNHsSqFrJOJlBQlzVcquQLZ2BdwbULvU7Q1DGcjJSCapBqQASQFJdLFy5Aaw2tHWxsMi7hIcinGaMH8T4+XoRJTKVMTONZwAVpCSlQ0kdgSDUCguGIvLjKShcwTFpKlKQgMn1ZhOkB0kkqVzmgfc7AQW4gxKJaUy5cxCZyEgagt1kEM1/jUNmuX2hdQZK1y5iAkKUkkF1LAIUyqmuqxc1oGFXLKMRCmHwfqIIKFkBJrM5FONNkKABLJBrs1HUXVVZrJl/0/SQvTQqWhIUSL2BDAuBU0AglxDn85CfT1elRwxcqSSvR/yBYEk9x5hXVhpbnVMJLlyHD+xDjxAE11CUfMO5PoluWBJ6xunBkkqt4irOy3cFoqfzs2Weog2VQ24ip86mTcNsIpm+n8UboWCXSYWc0zGZP5EgjvEeXJny1VcxM6lTvSG2mG27o/EcU4P1KbwscRZYUGDmFx6gylJIHVi0e8QzPVSNIig6sZRtae0wC9mj/eIeFLEuId+FeHkJSJ+IGp2KJe3YzOx/t3BrFGVwuqjy5gcODp1J92tDVMy/FzSpEiUVJQBqFtLDubkCJjyds7iYwTbdSxiuI1uNGkJfSxrTYJSGDVHiN18RqDIl1NnHM5+bk9gIT1onhdAQoODSqa19zDPl2eTcJIQZSJaVO6lqSFKbYAm3WC8gxizKxiORtq1NMfxBiJTiahSAP70lI2P4gG8D5xHhOJlTHJDMDzuH+77V2hnwfG06ckKJQtBoQUBj1BBrHOs3kerjlrlhEqUG5JSdNfYMA+8Hj1AycAQcumbF+qo3SsqBfFSlJCZqtMyXQEKA+JI3ChUjZ40weXJlBTOQVFRH9x2NNqGNMLiAlkjpVh8x2jVeMLAtY9TSu9OoaOXqgx9N8R2nQJzMzDMdKSBTYPQO1IEnE8umgptVuv1iSfiNa32Dmo/bf6iDETwkGgcCw/feIxhoUJZvM0CSwClAsXp2csx/bRMVlyCm5fs27/AEiHAJKvgSdz8mep8iJ8PImB1LBY/wDIOfBeC8Z94PkkGOnhze3ly4pfsIHYtZUoUoA97N+faJcxJJ5adPp+60tA7CzBqclq0p0ufp9IemGhxFnKZbWCHNq7f68QSwmdTVyfQcanDk0JRVwFJqCCXFYgMkVJKb0DbUcvApSylTgsQaH2+ZirTlsbROUhxRjTlGWLSlcxMtSlBxKCkKB0ilQC2nSSHBLP4i3KxSUp9SchIb8aUaQVVCUI6kBw7mqhWlVZUtJQ8tRQpSiFMTVyOUOWYHmAqGbpB6bKlypalKmTlJSPgqSTswL1J3Fvv1q3CxOf+lpOrHTAfUmYSUSAOZW6Cx1nU4ZI0terszMVXMMi9aYuaVLJWXfSS/d9wbvveCUrHFcjQUqXqopSjypTqq4cMaNdgLdjGX4qcZaSZyQ7sNCqJc6QNLAAJbaA2XDdqHErpIWl0mCGUZAFgqXaF7hTEoYajDbNzJkFKYlbUE0pBFz57JpufSYlZpgwmYv09jSBS8dNQa1EH5CVzFkaXreLS8gVdaeXeDWj+kzEy7TTi4LzHjELwwk+iQpxzfhYNbvT6xnD+MClo1WcP09+0EuK5eF9JCZQGqlYdv4TcNShhlYiakEqJZ9gHgNTg/evmXooz0AKjovBSZmHTpAYJBBT4G4hNzfPzgpctaKapwRMqS7JABJ8VPuYvYE4jDoWvR/8MVEpG6Uk0pEeIxOAQiUcWpJE0rmoBBNGSgEtYDr3ifBvfJx/Gd7C6DH6u5txgqR/LpnnSietAUyhclL17sY5RIzGbNTpo5UQT0pTxaG3ibEJxc0BKwqWmxSXDbWhblyjLn6pdzQ0cfXxDSwYm4wDxkVDkrCowuHWXUsirlmKlMzb1hXwRUAVV1GpI2PzHiC2NC5q3WSUJLAbavxFvdvnA2dh9WoEsO1yT7xqD3g5n3GWRigKqI7gHoe35xalKLdbsfc/kxgDi8MZQNKPfvSLeT4xwx9wb2/dYTlW55DL6UhKT18WrHmFwylkJbv+/wB9BFmVKelSx8wwyJScJKMw/Gq3ZjUsOlQO9dhCQm4wy1CQT5aZAAUHUHIBYsS9T3b8IcDveA891EnUSVeTaI8fiyvTrWAxqGv5JNIoIxYBI1ajuRYX6eftDGUQBNsySkFLOTYmnR9rNFISDYDb8qe4/WLKk0O3M5I8A+8QrnhJG52bq8FwJ6iZJjliWlhXd/rXq0BDMJa3tTd94aFyfUQ+5qX67uO3aFRcopNbm1PY/vzDwlxTGoUwWIY6NltcAsrY93FPcRfk4dSVavUStA1HTrUFAqFUAAlm2LuBCxMmBJBYhjU/L/EX8smFK1zVOrTcAtSrKBsk1Gx+8V4jQoybIL5EcZEyRJlK1jUrSRpSnqqvyYCt/ePVYxKuYzVB6sbgbCnaBOYY+UEBpes6VKIfS1AoOA4IuTuQLczRXw+OlpSE+h/+RuS5soC/aCyDd1Ax8diDMJO0KBSIvDEzFuolm2rF3hESE4sJnNoqHNnan1h/yHgeRiVLnKURKJZKU79a7CJszIxAMiXAXXevd1X+Zz3D5uuWQUh4KHjV06Vohj47yvCoSmVISAuWXUrokp+EkDmLsa2bvHM0YJazQOHhAV1oCKy48QNseYTSqXNUTZ4bP4d8QTJc5OBWpPoqNCb+LtvCYMnmNQEQa4IyQzsSmTOJS9QoUNK0PWKAxZNrioWnZEa1ayfad7nSQpBQRQhmjhOeYSXNJwatSMXK1IkqdkLSolSULKrDVYhmdrR23E4mXhpJXNWyJaarUfavUxw7jjiDC4rFJmSja6rPE6X5BtP5nUzNtTd8QTwhkM+VNnCfKmSwAOVQIJU7eD5EOuU8LzFKfQQb1DfeB3/fMxSEo9X4bKZOrw7PeCeSY5U6ahpqjqUHOovSv5RWdOW3MxAqIf6miUACZDm2V6UEsQXf7P8AaE5E7Sslug32frc1+kdj41zTDSJGueKrIQGvW59g5jlHEWCKSdBcEBSVCxS9CPpHP02qTIm4ci6nQYBjx3Ipi0lPMzHtbvS0LS5ZlTCQSRVvy/1BGTjAzE1evX93+cez0gglVhv2ipgGHExTtPMduHpCfTRiFM6jyJ7AgE/p84GZ7m2pTatqgMTSgFvc+DDGrDenhJUsqdpY2sbnalSwEJuNQgKOpIL/AK/asSqa4jj3BSpilE3fsXjdE0AsKn6F/HyjeVKq2qj9NvMSTEirF9z0gCwhVPNekP8Au0A8VNJf+77QSxUxxW126+fMCMWdIJ3MEqnsz1xt4exOqUE1tV3YW1N839zA/PsHp5mZ/wBSKQI4azLTPEs19QgA9Hp9bQ4cSy3AD6TpNKO4LFiDQ3No6AX03I3/AFREUimkDY+H7fK0WsOVmqS3KnSH+IhqFjUVs1YqqBJJej/J636vF/AS9SdIBCiSzdQH3BZjX6R7qCBzJ/8Ap00D+sshSiCoAc2zJcdflA5Cp20pCgCQ6jUsSK8wr7QwSsDq1CYEuVDlcklkkvs5cHw3h7aMCpI0pWUjpqG9eneC7gtHbjHgiXLPrShdTlP18QGyTi6ZhFGUpakySLAVB+4cdIeuNM5SAZABK6EnYPCXM4WTiJKlIBVONQA7u9mtHM+neU4rydXxBzY8YP8At8N7xbzfPn1aHIJJc7xQyvHqdxEGbYCbh5ipM1JSoXB/xDR/DvIBjF6LJQHUe3bvFmVNwtTOYcRYbSPf+8u5diCsW+kOGE4XWZKMTKmNNA1pAH0fq1Ic8tyuVIliXLSyR1qT56xIjBhJ5TpTukM1enT2gBkaqPMfj+mqhszmmcZvjZmHKcUgCSoh1BDamLjc7h45dmuXyzMUU0G0fSXEOA9XCzZSRUoZI7io+oj5tzjCKSVBTuHBG4he4gypsbAXdmCgmWx5qwWyTMFyJiVoVY0rC2qQ5gtlmUKmlkh4Y21QSx4gZmxj2jzxXngx0l5gAKByAWc3NfAgbkOMQJQkzTvyKuz3Seid32getCpKDKVLLncgwJ0vQPCdP4kQ41HEA6kBgw7EOcQZP6atSbe317bwMUZkwCWhNVsPqKw38IFWIQMOtJUpIZJZ+Wt26d+sCclR6WKCVBihRDHYhx94U7lDU7ejK5huEf8APJZlyEhRcsTq3tX7PHPcckKopwT8Jdq/5a0dM4kk65QLcpQ16VDMO8c0zhtGlW4q7XBoRu/bpGKeSZp+IOQhSEly569toLYDB6kA9REM3B//AC2fOUKqXLTLUL8sxOqnQgkQTwk3TK7t+UGuP1qT7zGNIagLOFplpc+w+0KGYYs6iP20MPGE0emkblvtCeSVHvF+0E3Jt3EJcOytWJkglv6iS/gv+UdR4jSEpDMCssQ3UEl9q/vuj8H4DViJT2Kn+Xf6+0dC4pTQGl3ptY3fmg0axF5BVTnS0VIZndrF+xraIpGNXLUnSKMQ1av+ceTVc5FWcsdgTcHz941nUKQQ1/y+UC/Am4h6oYwmPUpJNElgCo6dNfh1kEOFUD0sBBvCYkKQCn1VJ2IEwClKDYdIX8PpEuwKlPsKUKUmv4eY27RCvJUEumZQ9RXvuGrtGKZ7Ilmd/wCJcNLnzkSUMZv4iPwp/wCUGcDgZGDlKU4SAHWtXb7DtFLIsPKwsl1KBWaqJNT17wrcZ8RnFo/lMPLWorI1UqQC7ADajuekTYh6didQGXb63HP/AL+sUuLscjG4tc5AZGkJDipAep7l/kBFbIeIzl095YCgoMpJJY9LbxFxFkGMw2geko6v7AVfaFzF5Ji6KVhpwHUy11+kV+TEFCgyFt24lp9C8L8YScXQDQv+0l38H8oZRHz7w/kmOCAtMiaK0JSR4NY7Pkk6f6KTOSUr018xDrc+PBVc/iUafMznaR/GFsTiEoSVrLJSHJjh/HWS4icqbj0o0ylF23ZmfyWjqCZ8meola3Sk0BVy+WsYh4rmIm4aZKSoFwzAj2tHN/1AFhYIlaL5eFnz9hUSlKGqhjtfAHDMqTK9RgSqoJhcyX+F6/SE6coBTuEdu/c9I6rKwwQlKRYCC+r5GZAuPr3k+DFuO5xzF/iDAYYI1zJYLdo5ZKwKFTVzNLAmg6R23G4JM0aVWhZx3BYNZa2PQwX0fVYcArIeTE/UNPly8IOIs8LSVInFaJbgXajBoGcVYT0cWZgDBXMP31vD3wnl0xEyYmakBmIsXin/ABEkpmEJT8aEBR8FRA+v3gdfqA2c11L/AKIhx+lveaTcRqwqFHobmhof8RyjiSdXU9iR96/WOi4CbqwJH/06fVz945rxCf6nZ/sfpB4Mm5qnSyYqMK4iXrSjDpVSUkLPQutA9iSr7xPjgwA2t+/lA7hrMJc2YpIopS0an+IgCY4Dfh1EH3HSDHEaGLeTFGqfblH4ikG5DOd8QYormF9oF4eWVGl4sZkXWqLmT4FSmI60joKaSRuPVHngHL9eIlrLDQl/Nwzdi1Yu8ZZjzFO1mc0epalQb+xg5wrhRJw5nrI5xpG1KgH56i20InEWL1rV2v1dnI/d4PGKWJc2YEw3MsDqadWuT4/xBVeEKpyxqQlFCeZDBIDp3+KvR+sZw/gwxmrJQhBACmdi4YtuARbesXsPlfrTTNWUmWHNHeoI2sSUuzMbUtC35NQ045m0vDTJzBCOQOxa4FT11WoOvgmKv8oDVkB9vVlhugYBhDWmQdKZZGp6MlRKQH1KqWPxLrpLnS1gYpY7I8KtZV/Lqq3wggWAsKCCHEBn5nY8nyvSgzJvNMXU9EjYDtGcP5MJSps5QGuYp6fhTsPzML/CnHcmf6UpatMxTJbv8/rBLi7OdIMpB6amLXNACPrEY3KSKjF25AKN+8kzXiSQFMAFlO7UG5ikvickONNdg7/Wnf2jnua5uoFklgDVyz+PpU+YFzM3SpCmoSKKr++jU3MeXTrdsIwkdCdSPFaX/wDWYi6NIV8yO3SN8NxpLUdBKFCxNrj5QgcGowgR6+L1L00RLo1GcqrzV6+8dJyzPJOKRoEsSktQUcP0CaD5xQyJ7wKYjgRY4hydMmV6stRUlRDFwNLubChpCqjEzEK1JUX3HiD2JBScThjMCUoXQrNw5qafQRPk2W4UaStK5pINiANjRNz7kXid0Q+05WbSZvN/s8D81zCGM/iKn0An0liYWBtpuNRBvaCQ4/wylGi0jZw0DVZTl5LqTPDf3HSNqinf5PG87JcASCFL0noRp6NqY3L7vSkTZtOMg5JlmzVgLVfeNuV5pLnI1oLglhF6aQ0c6XlcrRLEvEzZaUKKh8NT56BzBrDpX6bfzGsNTUQ5p8oDJpwQEXqow+bGt7bP2keMxqkTTiEqdCaLT1T1HcQuy82/m8xmlDGUZfpe2kqJ9lNBr+TnEVSNBoeYfmYDcEcJrw65q5ykBJUoIQlTkhVQ52pRvMTNpdgNcmqFwtG+VqLrRuSZHK/ozxtZtqj/ABHO+IJO/f7GOu4vB4eUFrCiCdtVCatTfeOV8UYyVoUgKTqK61t5/fWE6Yt5gB9p9HaspY8CAuAMIo40KAokFztDTxNiBqVWgBhfypX8ushXKsGouG7EXehiPOcZqC1PQ0joZg2XMD7SXEqhCQYq4gus+YcOFsrXNMqUiipqza4QlLFViwc3/wCMLGASoqGlGoksAElSiTYJA3jtWUYMZdhlGYAnEzWKxqf00oPIkGjMSVEDcx2FE5GVvVKfGGNRKQiUgjShIAHjeh61/wDc8czWtSlFjc0bwB8nP3gxneZeotSgp66R939g7H9I2yDASm9WfVIIAlsXWT+Eebe+8azUIsAmCpOZoSkylUSAAAEvXU7ht6moraCGHxXpES9SkKVzMpntQNq+PV1IDO9w+uZYPDonKR6SeUiupQaxNUkFx+2IgoCpcuYQtKCpBYqIKipNAQZjrD0G/wD7WhYowjdVJuFcWf5hYWoFUt2B6kPMIXLooJ0kMaDrB3/p6lusqKNRJ0pCiAHpXVdr93gVlCZcqVLBmjSlIDa0lRU5oTqACQT4atxF4pwh+OehKrEfzWhmo2lJYM0MEUTE7DKCZ0tVaLSfkRDDxbxKUrKS6SXPcjZvbeFnBzedJUKJUCR2BrHReOM2kYhWHlTpGlC0JXImsKWo978rbvB50HDSf6eeWX7RVwvD2InpE5S0pJDhJNW27uYA5umZh3QoNW7UajfaL/EvEC0YlWigASwIuaBh0o5h1zVElWB/qjUrT5qR+UTnrdOmUo1c57hsW6CQfPv0h+4MzBIkCcT1I6lnH5RyKQoyyQTy2PiHKdmhkYVTHnUCEMzANcNu0YEHc0ZCF2zzHcQetiZk0sHWwNaAfu8MmAzanKKgWAdVAOjBiwps3mOdZNhgsuSoIGwuezNDBKmpD6QUpHQkkXJcC7VLkMDDvEK5kxyG+I+Ss1JKSZUypLjUaeWcJ/YeJUrKlEkEBqkvWnZ3o9YVcBmEpQCSmaxRdwKXdLi9DcxdOKmoZCda0E0IcvTfQadrGkY2ICaMhjNNzORLTUBTUoQyg7sX7dvzinKzr1H0S9SU1cijEm4bS9QHbbywrCZq7khSC4s5U4uWUfBbdo2nZhMKeaoP4gAAWs7F3hRQRoyGFZWcGjMkBwoKJcPStCKW2ZqxY/6qpVlAhnFrgBvnSFIhMx1qOpLvRTm3n/VR2iNGYBJLJJDkGjF9VXs/fzC2SMGSNWNx0rEIKJrFKquk9b1FU1PtC5I/h5hTOE1OIOkFxLUAsKpbUSKP1BitKzNCyGJ5q93vTcgitfuI3RjNJ1BwRXkDuH9nPnrHilWF4ml9wowHxXlygZ6ilSVJmJSDZ3CA47O/zhYR6qlplJSpZUWSkByegAFyY6xNxMvEoMqckqQsuFIoQQQHBPs7ikX+H8sw+XSlzZYVNxBCv6iq6U1YIbs2o3MbiUD0n2g2UUBJS4R4Zl5ZL/mcVpOLUORF/RcMaihmVZ9hbcws8S5+qY6QoqUq4Jt2PSv1ijxDni5yiorJKiSegsGvb8millWWmclcxSqJCiBW4AYK6XHdopJqTGzyZc4bycTFepNBSj8AO4f7d4asTwrLmuEj4m/EXSUgOR/5fD4+cZKwihh0gL1qlqBNNILHSEgqtQBqdOtSuGxWkpVMooaWAJUBUO9GCix7BxAgWeYYYBYvK4FRqU5GzJqb7BzDRlXDGGlJA9FOoliVJqCQBve7wdylOorUJfKtJU5ZxqP2t9Yg4mnykI9QhPxBArWtq/3MBUggUgvGF5g7yeIIzXCJQtSJSpUpOkuSm5dRBNapSas4+bQtT8uIUQrEzgXciXIARWvKPSNK9YKZtiUaWWoplzVJSnSAVqZTuSp6Aijbh2NIU/8AvXEJdNCxIBUCpRANCTuW3jxIqAeOpRlyFJmMaEHaOxoyvB5pKwnqLBXIbUkEghmNQGpy+I5HgJnqByecRe4fzdMrFf1StCVIUhSkfEApJAI61b2eN8wehJAjabLuH6T7/aH8/OXSsRO1v6gU9Egt0ptWFvHZn6qf6ZLDq31gLxbl02RNJUoq9TmCtJZYa4NjTvSNeF8tmrCl8wTsephWUArc64ck18ynjsO9O7mN58hRcKLJSHhpw/D5fc71/wAxUx+WEFhYipPXu9LGAxtzBdeJQwk4hJSghIDByxampg1XcuS8V8YshgiYFKAcvygfs1i56bKDFI80AIFS5ufyMYnByy7rU6nqU8pbZmtFo5kfUq4LNWY6da7aqhqdrQY/6tNB+IpF2oQ/Xvf6QMm5YlIBCk2ejMfPQ+0XsPJ9QVrpuHO3vUQvIDDUgwphMwU3ggnpX3aLHolRUtJZ70qxvV/ag9ozAYBGihv7h336+0SrnN+Gj93FHp894VR94YI9pVzDD6edNGFVD2Dnbs7e0Dps67ggAMQd9w+5ve1DE+LxgIU4PUPuH5jTaw8GKSjpS9VJ2NHD2ZtrP5MeqxNuVlMlVDayXo3Yjs3vBHDTXbSWpyluUgVYsL03B26wNKdRYGrHSCaAuLVqIuyAQkjuA473d/aMAm3DGCxStILEHVZ6fMe/6wTwmJIsVXdiQRu7Ofa8L8hTkFGpKvN2LGmymYv0eLkt9TpUHuQr4ixeMdYaNU3xXB6JhUuSWWboVVL3o9v/ABdu8Qry0IWtBQQUAakgKq6knmtdm8Jgphio2JSRUinWh6GxrFwzirkmKDlyFAMRSjtdJBtdjCwxB5hFFPXcny+SydEsMEliFvQpF6nmr9+1ZZgIKSlCVCimYNQF6VBFfYiIlYxMhIqS6mJ0kqYIKks7Bqb9bViWbJUKI1LWxC2ZmZT1age7n8IG8VgWLEk5DcyXC4+Z6ifxJ9PSpLsCSKgBuUISXL0Yte8eJw7aFUBoVPUu4ZQFvt+u6MWlGpZ0nQFaiCkmnxOR8RFN7wJVi/6yEqMxQWKi76HJA0kFwCwLM4G4jCCYzeJJjkJdpiAVoAqWdIJIqakjYpHawMKhwS5xMwS1KClFikpAIBIF+whiM1CytpZWEhlmqU0KgAl7lzp0tQ7dI5uUqCjpJAeyVkAeAKCNVYlzXM5fhMyUhTizw1YUoxAD0MJEk1g1gioMUmEPj/eELzqg2uPTHnKM5myE+ieZAsDau8MWU8R4VSky5kslZZu56D38ddoRMNjAoMqhi5g8sliWcRNmrCjqTLSg6SCCOYqIIPj5wOINkaTbM2N/S3oPU6tmuAllgCkHdtu0KXEeViosNu/+YW5c9ctaVkrSlKxyzJhUFVAFlX6bO1LQxzeKpc2cJC1BJLue9NKB0DXhmXCUPEvTLY5iLmOG0Ekhx9L7bjxEMqeAWYN0YCwO1gSB9Bd4cs/ygFLpGoM/Zu7+YSp+G0KKVbjdqkP7vS/iPYstnmedBViSBCFgjUwNgxPsa16RWKPQVyq1JF/3taIyro46Hd2PQV/zGn80VJYta7dvtakVFgwk+0iPeWzwuXym1Um+/wB7R7ixpDkBIavfdvlvCfk+PVIUxV/SVv8A2k29nhmzGYWUSN9ILvsLfOJnNHmPVYBnBv6go5qRvsR0dqxsZrWY1+F2enbav2iXDYVaxRA0qqDQB4w5HPNAEDsSPcUHyJ6QvdCoQd3CSBWr3uQ0XUzHoFMroDsaioH7eJkcNT0sxlVIuohrnwesW5fDk5S21SwH2W/Kzt1/YjbMCxKWELJ2PcAu4FC53d/rBCWsKAd3SQXexZyejXForZhgpkg84UztqSNSS9n02LjzEeFK0sdg7P8AOvu0bzNBEMJmlIIUoEFr0Pv+vV7NGs7EpIFwoXBqdiK3PX2gYoqJ0KLF3saA2vdiG7xVxc8kEG4AsbH/AH9PMYywlaMuWYoTUgahrAvYFIpXqwi1h8yko1Km4hAOgpAWpKEtodQG6iogfE5oAKUhTyvErQpiaCxselDuHhoxGFkzZWtSEsAQeUFqPSjgipYdaQONje2G4FXENfEgCxpSFJSlABHKWTLSlhykhIL/AHg5hM8VPlaJeHKEJSeYKqVFhdTAhnPZu7RtJ4dlNqCbv2/EKVtcfWCcvBCXLGhIUSQdkkJHYhy5ce0MDG4G0SnlMqYp/wCkpKWcJK6XSbi7Vc/d4kPrEk+nKNTVZGo1uYIZbjQsK1BSFAXOpw7gM/4foHEVsSlGotiZSWppJlOGDH4g9+sOAI94lnF9Tm2Ay9c2cmVLS6lqAHSpZydh3h0k8JjDkDEYqUGmaFI0qB9ibP8A8gmBeVzwiWlMleo6UrnFKjL0qfkQpahUJDktQk9RFLPc0mrUlAlyyakBCCojehU6iWDkmDVQFs9xbIH76jlm3FeCkLaVKJCQEg6EFNR0NVEMDXe3cDnuJROSn0ZpWRYTGWQ5+Ikp/pkmpan2hXxiFzFpCUcymYAn8+kVkyJqSosoaTzHYfrGrl+0ace3oxumZph5akzJMr1pmjQpS1TCFH8SkhwEjo7tfvBAZtLEwT0BKJyxp1qCiA9FAmUujhgCQ7UpWEvE4sEpYEMGYEAd2iucUAokIZzfUXHv1eCGYGYyR5PGi0KSlXNLDJU0vTYMQ6+ZLGt6wWzXLkTKhgGcWLg2+8c4ViOZOkh76uY6y1QrqXp7wxZBnqgTrU6QQxagalhYRNnAbkdw0bb3K2ZYAi4dt+1Hv4vA9JCSCEmpa5H7vHRzlwxGFE1gEF0o6ltwNoRcdl6kTAgizkfv3iUZSvBlK4gxBEv8PYD15pBQPTSkqWdlGwB8m7QyTM8Sg6EgAJtQEJA8g/tozhKUEYRZAZSyxNfw7v0d4DZmCVEACr13/f8AiGp1zByj1EfEIT+IRzJSsKO7AdAT2LXq20VJuZTPwlg5Ki1QDZhQDYM20B5eAmJdlkDwK0qBs9N6x5/LNuQoivRVHdjvuwhm/wC0n8cMzc0PxKKlOR8RY96AfakV5eYgqclnqhA6OASW67DtASXN0KqHboSb1pXz8o2mzHUAEh1FiD0r06nv0jC1zNlRwwvEB0sSACHNBQMS1bmvygZjpY+MFSC4bSphtcA9PnAufRtLUIrSngCgLAfLaIkTlMoKalyO5A3709hGqwglKhzM5zGgBDVtueZ/vtAjGKNFh9JNWZxZ/oDTxGs+czJKvnZvyIYMOw7xWQdVNRcn5/rXvGNzDUS/gi1Q/ben6MwhnynGBBShXwTHobBWw7O9YVsNKJpVIIYEUf8AZg7hUcpIJ1JZh2Afw/6QgqQ1xwPFRjkSpsxZXoQgVAGoGzUGlFKg261j3M8MZR1KKHYuFClz1Td1bdSxpWSfxEiRKKypJBHKAghrOSr8RU4AZvMARn6pwRoUlSlNqYkhzpFQp6C/M4NIrBFRFG6HU2OKnqWykSU0qkKeuzFIBQQKFwzbl4gRhww/p4YUsJn/APUok+Saxe/k0oSltKVrOpAJDlgGZmDM4a3lq6JypJAKklyAS6g5cO9OrvHjcJVEWct4XmGUgTVCW69Wl0haUiynPwjVu1t4vT8BJlLV6PpzEjkU2vUsgOVKJKip7k8oZmTA7Ns/UVEzJbLUnSNSdVKGgUWuN3bpAzC5zNEmaNTazqIq56h+72tTxDldAOIAFgSxh5y2nTFFpg1J1VAOpqOWU7b0gJmGKKgxX5DNagA6iNp+cTFMjUdHTqWZ/MD5wY+IWW54hjkTXWY0eNo8SHgZksYWY1DVLglJNCz9Kwx8MhOlbhyAL71jfLckR6RQo/1DUnp2HiMwmVLkuVGjt5avtC3QvwJt7CH7EYZ/Enp6BQIHzbduj2Ji3i8J60qXOZiSQodOnj36xz3NsY6qe3aHP+G+ZmaF4YgAMpYUSSoqLflvC/qeIDFuTsR2hynyDd0YU4cX/S0FuUs3k0P3+cQrw4JUSl2d6XFXH3LxYyvD6cUpJoFpIHR6H7A/OLM6XpBDVfqwNPr1iTTZwwEq1eEq5qAsUCklnL0etfB2gfPmJWNSTUMSDZn69IPKBGpgFDYE1P7/AEhYmyHUs4c/DRUtQYp60NxFfkFSLYbkIRq7Egjoxq1xZzbvESkEFLdSX8k/unSLKkvSx7n5eziPQoBg7gjrQdvpGB1PU0oZBLO9Hrc1ah+8TJmDmo9A9q1J+5iJjcg2a23SNaAlqA+Y95AJ7x3NAXbcAkfV9u0RhYcVbUadvfrSN1Em1O7RJgsKw1FOoD9WjPJDOLiEcOlWrYjrdxTa3XpBSTiggkdU7fc/vaKEueEjlq4+4qD7VeB+Fx5KyDRW2x/z2hrDgRAPMZV4eUtMuasnUkBKWCiKuAWTcgHsK7tAPH4QiZ/RUVBgGShSdISnld21EVL94ZOGUmYhQOgaC7mu7/Vq3iyjDrS7qLXUlkuTpOrUT/5M3YVZ40rCBi9g0TUgAuFSwS5UGfm6VswbzFrELmhTeqEszj12q1aeYOHLNZ5lqOupNP7Hc7MAU/PtGSsCkAAlNKcwBNOpN/MaBNBi5n+WoxCWssfCrp2PaEzGJMsaJgOoFtIt5fvDhm00pSFDaB+NloxMrVZaRQ9hceInTJfc4H07UOgCnlT/AEP/ABE0HmcUj2dWsWf5MvES5Rh4YGdw8StBrJsuISJygW/D7bwOw0nUsDaHzJsUC0tYGkUDWaByZvHVCS6lyEoe8X5mOKVOIuZljyqWk9v9wVzLI06tSbGA2Ow6m0jx4EOxvuO6exMQu32ivPU6ocODcL6U5CjMCdJdR6t+FIHxHarAVJg/wP8Aw5l4iWZs5apZflcCpNmrt9Se0HMXwVhsBLEzEziXUAG+n2hWbL38e83JkC7a+ZtnKElUufLLp1BThnuCRSnaLGaSdTTEsUKSD7GBPDuIlTF4rDSy6AAuUP8A9n5fOCOUYmvoLNQDpf2b3qY4GI+J9n8R+DPoQ41OEZAPsYC9DoWJ3F9ogmpSnEBRZzQk79D+UF81lBCmPm3cfKF7NAVKY3DgH6gmLDkEl2G4O4pRpWCk7QEyZK1zQkWJrFjHBVlVMFeDcMDMBIuRa8PU7ccaygxvwXCS5iUqJDLPKNykOASbB+nvSNcZwmQ6Q1Ger38CtHtDShelaGOrTVIVR+UkDlTYs7t/cA0SlRQuZMUpyEAl/gBCXJs9h037B7RhUgTknO4Jifh+Cjp1TCEC9/lt2inicAEJIFgafsQbxGelZMv4QktzIKS/QOaJata1O0QZlM3o7On5PGDGu70wxlNWYrhGkurSEfhIapagOxDQNnzkgpWE8yBzeOo6N0i3mmMSV6R8VQW61dtr1gXKIUWU52saj84eyj4iwbjxwikzJBWlwCaAgN1o70dhUbn2M2UHUBpcGgqGDBm38G0Csr9VEtMuVI0SwwK1agXrYtQO25sesFZ0pco/1UgEux1baSfOwH0ge40H7SrPxKiSEpNmS4NW+J2qKG53iFCpauYlBO7rALgsXD0MWDMlpDLleoKuSVWc05Q2wfo1topSsZiG5ZxQmrICPhraiBbxA1NsCAc6Q8oxZ4VzCQjDzcPNlvNWGlrZ2LHr3+0Q44gjSoBGqx/Cf0gejBrlqDhwDRQqD7xAoYjjqcXRq2FQy8i5TmyNM3SGHKzln/xATGJYttBvNHUt+orTtAadV4eBRnXMsZBKJmA+3l4dpeQqSKM8JOWTgghRpW/R/wBIYMnzeYJOIWqYpKlkqTMcFiA1XtQAe0GUVuTF0GPMZJckhNakRZTwwmbpX6mmzjtEWSYnXKQqYoKLDm/uFnPQlrd4YcJmEoKAJABDP3akeR/GDuF/iC+JHpVYLzzcL4BcpkSZaxqSPhB/dYUOOJ01U8SsSlpBYnSXcdQdiIDZPnScLmwW/IpQBfof0eD38Sc7w8+ckSlhRCWLWdzSBLtk46EZi0mLDdmz8/8AUh4Q4PXh8d6gVrkmUsylg/E4AZX/ACD28GB/Fc4yZvqOE6TRj0g3/DPOV6MXh5ivhCVS3/COYKPW7UipnHDsrEEFWIXdyFJSEk9g7/X2jk51C6kFz7Tr6E1hbaOzLn83LxkhM5G+3cXEKubBi5vY/wCIKZdwwrCr1IxIUhXxS9JA7EVNY8z6UnQouKX7QvK6jINp4MfjxmuYvf8AR1TQSkpLUIdiO/iCOU5YvCemZjDXMDEGlKsO+8DuH8YSpZs7A/rDLJxqlKkIKCvTM1MliTplzGCX3UWA67xfiUk0T1VyfI+3j+Ual4dKQGTqUlI5y7s5NRa+wD8jbiNpGBmonKnTVo9FMtyliFa7JD/jB5jUBiE3gOrDqEmWhU4BSWICgB8GpXOHKVaQLm523hoy6YmYhPOmZLmoQslKWC9WptQqQAyiQ4G28dZf08TisvqNxYxuMGInTCZcopcaOYlQu6hV+Y9dmpAzPZZSFVsCA7i9vere8eyslWcfrluJH4j6gUCS/wANKAjSNN+9oJZ7Kcmng1/0RA4hXcJz8Tmk3CpTMDOVbENXz5/OCeS4b1p8sJD6R0qSNnFiesa4/KtE31a6WFn5TYvsevvB/gBC/VUtKE6SQGPdTWFbuXG9LxQRFBq5jKhLAIJCgoqHxJNEHSGOogvVw1B1ijhuZdQ0tNlEGj1LkODagDAAmCy0pmghmLkgmgGkEksSAxPezl4F4pAVJAUpSUadSUkkEJcD/kpnUKMHp1hdQvJfEp5gJGpjXSEugFQA1FWl3IDjSVN2drPXkIQoP6RLk1DkGpZot5hlKJalJSmWVGmsiou7cwO6aB3N3pC+UzkEpaYak0MyjklqoJo7e21oXyTCriD+JQo6dNrxvlONly5KtSiFKLAPSgem7k/aIpkwKHiKk2QhRHUW9w0KRNi1ORosnjpTPc3IdqgAm/76QGlSUlaQskJJq1296PBnOSSR5dv3UmF/GkmvX6dICdw9zBJClaUl60Faju1okmT1IRMAKWPLpSxFXepq9qx5LXrRqKEhKaO5ezt4rHuLllQQoqQk+CEhh4hg+JvAENZdmBRpQFOAgAjoW2j3HYma2oqLbHY/vpHuS5ehU8L5fSaxmMS/K4dIJBLlgIry1qS6QQpPTZQf9IxbDUZHmVTy3cEYjFqWXVfrG8icQ1Ys46VLKVKQNNfh6f4ilhZOp40KSaEa9HGD8TpuU50nC4HFYhgpS/Slt59T/ftALA8Xy1p06CkktQOe3t3iXKJInYNUmcSlOoHULggEA9CKxW4T4d9HMEomMqWUkpWAdJAb6tEhwY8uQq/ft/KdHDmIxgofzCsziMSw8xQSNgRWIPUxONln+Uw06aLFYDJ8OaPBfi/LZCkLSQzMxr+dvPaHL+HvFcjSnDKSJSkISElxpUEgDsyqVHmsYdAmM3Ue2qYiwYlcLfw0zGipiJcpLuyl8z7OEg094IJ4axGHxSV4gp0pcp0qJBOkjoD8KlFmq0dR/wC4JSp4kS5iCvTqNbCE7j3HLOIVJcEJlJXdnKioB6MG0uOsapIY17yX9oQT7QNLkzJitcya6ADoSlKFMkhNBykVvajmu0X8ImYjSG0Ca+tKZhflTyh0pSgJLlxUt3JiPAj00oSKEJZRKgyaMD1cML1cGNstlYiYTzhI9QE6LBDDlGpwxLqLHxHRXrmQPyxhLB4ISdcw3qAS25cs1G6G8JPF2KWUkoalO5Ju3y+kNfEuZiWnSFWHt7naOfzM31OCQTevbt0v84JRPGVctnrWVpLkEMH6B+sdFyFYl4cgFJUtBOkXoSw7UO4pWtIVuG8MmZO1j4WZIYfERXxXaHb+WKut3ZJsXT7tcN0ePFjdQ1w2LgeZhF6Vyk1KSCQQDqD2LEagAQGryq6iB3FOaSVTvTlIJWQH1pLq0lgxAJEvkLUAqTuIaJuJWmiUFSlPYDU5drnYBT02HWAkjBSfUmT56NCVrClluZYJbSCn4UpGwq56mBYwQnJE0wStRmhJExSWJASokK0sA1jpUDUGwHQxSXjZSiVLlyUqJLiYll3pqB3IY+8Jecca4yYtSZSzKlaiEykDShCXZIYAPYOS5Jd+kDU4rGEP6yg/j9IWcgHMLx2Jf4cyybjFFKFBIAcqUaf5Mb5mhUglMuqQfjINah4yMiZwOPzJsKqXIrqa5p8auoJf57QFnoJNA5O379oyMhnvUpY1DWTYBARpUlOsALUpZcJclmSAHLDcxBjUBa1pKaaXSorCQeXYEPV/L9IyMhiTzsQJLlxEuWnWzOLO7aWFkk0JNmjxeHSolSR6aTYX+5dn3jIyGAe8WwB7lOdKKaMCDvFKSsIX2jIyFE7X4j8ahsRUzs38O+D5WKwRnGYSVkgIDMGJHNvX2iXH8Mpw+IkIk6xKLqmC4SlDFRrZyAPeMjIS5Jzgn5jNL+xI+ICzfFetNKmaWOu6mGn2/F/9vWFnKMBNxWO9GQSDoWXGwAoT5LD3jIyKc7HaTGkAcRuyP+GeYpIxEyd6c3yVFuhKTZtqxczKd6mMngAEy5WHRMJsSFLNrVt7xkZECZGL0fj/ADBxIo6hKVh500nmZJKiVChWKuARZPNRht7wXxk1OHlgBgSLeBv/AJ6RkZHR+0mHU5pnOYImztL9rj5+aFybwvowpKhKSC7k9wCWP5RkZBnhbmILYAzo/D2X+mhAHxJX2NNO4pTUG7QwYtiUpJCXUE6nAaoJZ3Gq7A7xkZArzHZOAamS0ymBl1SA2oaRTUBceKeC9YGzsEFS1oKfhDEB1UVpI5upBP7EZGQwgESPGx3Tn+P4cTLmpCSVaiQXapBOov2+4izKyqgqIyMiVkE6CHif/9k=" id="303" name="Google Shape;303;p42"/>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data:image/jpeg;base64,/9j/4AAQSkZJRgABAQAAAQABAAD/2wCEAAkGBxMTEhUTExMWFhUXGSAbGRgYGBkeGxsfHhoaHxogHSAYHikgGh0lHRoeITEiJSkrLi4uHSAzODMtNygtLisBCgoKDg0OGxAQGy0mICUtLS8rNS0tLS0wLS0tLS0tLS0tLS0tLS0tLS0tLS0tLS0tLS0tLS0tLS0tLS0tLS0tLf/AABEIAPgAywMBIgACEQEDEQH/xAAcAAACAgMBAQAAAAAAAAAAAAAFBgMEAAIHAQj/xABAEAABAgQEBQIEBAYBAwIHAAABAhEAAyExBAUSQQYiUWFxE4EykaGxQsHR8AcUI1Lh8WIVFnIzgiQlU5Kis9L/xAAaAQADAQEBAQAAAAAAAAAAAAACAwQBBQAG/8QAMREAAgIBBAEDAwEHBQEAAAAAAQIAEQMEEiExEyJBUQVhcTIzQoGRobHBFSPR4fAU/9oADAMBAAIRAxEAPwClMl1UhW0b4PDypYKj/qKWXZylc3mDjdoJ4wylElBDdI5ORFxOvhNqe5wcRbGdxqxJpeay1JLNSOf8T5yZy2FAn6w1fySVO0CMRk6VbR1cWlxsLxtc3/6wWthFROIIrBpHEc+ZLRKU2hJvufMbYrKgBaKWDnplHmDjcdoDUYCvBlOPMrfp941ZhnkuZKShKWLAH2gYcXpQQ8UMbi5PxS1OT+FiCIHTZ2sMDEmwr6lJF9wMmAs3q6lnDzlKmMkFTmDuO4YMyW7FKmp3i1/DTJp6pmsyD6RtMLJAIf8AuqoHsDHTMyyxKwEhQR3CdXmxEOVnA29iULpv3wZ84YrBKlq0qDMYOcGyleqSDTcR0viHgATw6Z6Uf+cojxZRHvCBnPDWLwJKmJlt/wCrLcob/lujwoCGEsI8FvcSTNsAJM8L/AuIcxxqUppBgSf5vBt+JO/j9/SFPLsrmrWApKtL6X7iGefYlROXTDI4eDROU5ILQWyebOWpkgqG52Hk2EM2XcFIKtSyVJ6WF/mrxaGSVh5UtICEhgaUoGPQU/18+Rn1+McILM6mHQs/L8D+sX8BlRSoLU5IrpFqVqT42hmyfNl4aVLlIQwQVF3qrWoqO3c37d4gXjEgsltLM3ffs3SKs6e5JLVDFqsfP7tES6zOOuJdj0WBBQEPYbPUespc5CylSAllHUgAFyWZ3NK7VgmcxROlLHqy9Qc6W5tLEFNQHSyiW27wjzMQwZulff8ASIkY5wVVH9p3tt0izFr8n7wsRb6TGf08Tq+CVLSlKCSSE1CqBhUq1F3S1HBbpvADFjlCJRXRTeooimrSsUcuoBNHsSqFrJOJlBQlzVcquQLZ2BdwbULvU7Q1DGcjJSCapBqQASQFJdLFy5Aaw2tHWxsMi7hIcinGaMH8T4+XoRJTKVMTONZwAVpCSlQ0kdgSDUCguGIvLjKShcwTFpKlKQgMn1ZhOkB0kkqVzmgfc7AQW4gxKJaUy5cxCZyEgagt1kEM1/jUNmuX2hdQZK1y5iAkKUkkF1LAIUyqmuqxc1oGFXLKMRCmHwfqIIKFkBJrM5FONNkKABLJBrs1HUXVVZrJl/0/SQvTQqWhIUSL2BDAuBU0AglxDn85CfT1elRwxcqSSvR/yBYEk9x5hXVhpbnVMJLlyHD+xDjxAE11CUfMO5PoluWBJ6xunBkkqt4irOy3cFoqfzs2Weog2VQ24ip86mTcNsIpm+n8UboWCXSYWc0zGZP5EgjvEeXJny1VcxM6lTvSG2mG27o/EcU4P1KbwscRZYUGDmFx6gylJIHVi0e8QzPVSNIig6sZRtae0wC9mj/eIeFLEuId+FeHkJSJ+IGp2KJe3YzOx/t3BrFGVwuqjy5gcODp1J92tDVMy/FzSpEiUVJQBqFtLDubkCJjyds7iYwTbdSxiuI1uNGkJfSxrTYJSGDVHiN18RqDIl1NnHM5+bk9gIT1onhdAQoODSqa19zDPl2eTcJIQZSJaVO6lqSFKbYAm3WC8gxizKxiORtq1NMfxBiJTiahSAP70lI2P4gG8D5xHhOJlTHJDMDzuH+77V2hnwfG06ckKJQtBoQUBj1BBrHOs3kerjlrlhEqUG5JSdNfYMA+8Hj1AycAQcumbF+qo3SsqBfFSlJCZqtMyXQEKA+JI3ChUjZ40weXJlBTOQVFRH9x2NNqGNMLiAlkjpVh8x2jVeMLAtY9TSu9OoaOXqgx9N8R2nQJzMzDMdKSBTYPQO1IEnE8umgptVuv1iSfiNa32Dmo/bf6iDETwkGgcCw/feIxhoUJZvM0CSwClAsXp2csx/bRMVlyCm5fs27/AEiHAJKvgSdz8mep8iJ8PImB1LBY/wDIOfBeC8Z94PkkGOnhze3ly4pfsIHYtZUoUoA97N+faJcxJJ5adPp+60tA7CzBqclq0p0ufp9IemGhxFnKZbWCHNq7f68QSwmdTVyfQcanDk0JRVwFJqCCXFYgMkVJKb0DbUcvApSylTgsQaH2+ZirTlsbROUhxRjTlGWLSlcxMtSlBxKCkKB0ilQC2nSSHBLP4i3KxSUp9SchIb8aUaQVVCUI6kBw7mqhWlVZUtJQ8tRQpSiFMTVyOUOWYHmAqGbpB6bKlypalKmTlJSPgqSTswL1J3Fvv1q3CxOf+lpOrHTAfUmYSUSAOZW6Cx1nU4ZI0terszMVXMMi9aYuaVLJWXfSS/d9wbvveCUrHFcjQUqXqopSjypTqq4cMaNdgLdjGX4qcZaSZyQ7sNCqJc6QNLAAJbaA2XDdqHErpIWl0mCGUZAFgqXaF7hTEoYajDbNzJkFKYlbUE0pBFz57JpufSYlZpgwmYv09jSBS8dNQa1EH5CVzFkaXreLS8gVdaeXeDWj+kzEy7TTi4LzHjELwwk+iQpxzfhYNbvT6xnD+MClo1WcP09+0EuK5eF9JCZQGqlYdv4TcNShhlYiakEqJZ9gHgNTg/evmXooz0AKjovBSZmHTpAYJBBT4G4hNzfPzgpctaKapwRMqS7JABJ8VPuYvYE4jDoWvR/8MVEpG6Uk0pEeIxOAQiUcWpJE0rmoBBNGSgEtYDr3ifBvfJx/Gd7C6DH6u5txgqR/LpnnSietAUyhclL17sY5RIzGbNTpo5UQT0pTxaG3ibEJxc0BKwqWmxSXDbWhblyjLn6pdzQ0cfXxDSwYm4wDxkVDkrCowuHWXUsirlmKlMzb1hXwRUAVV1GpI2PzHiC2NC5q3WSUJLAbavxFvdvnA2dh9WoEsO1yT7xqD3g5n3GWRigKqI7gHoe35xalKLdbsfc/kxgDi8MZQNKPfvSLeT4xwx9wb2/dYTlW55DL6UhKT18WrHmFwylkJbv+/wB9BFmVKelSx8wwyJScJKMw/Gq3ZjUsOlQO9dhCQm4wy1CQT5aZAAUHUHIBYsS9T3b8IcDveA891EnUSVeTaI8fiyvTrWAxqGv5JNIoIxYBI1ajuRYX6eftDGUQBNsySkFLOTYmnR9rNFISDYDb8qe4/WLKk0O3M5I8A+8QrnhJG52bq8FwJ6iZJjliWlhXd/rXq0BDMJa3tTd94aFyfUQ+5qX67uO3aFRcopNbm1PY/vzDwlxTGoUwWIY6NltcAsrY93FPcRfk4dSVavUStA1HTrUFAqFUAAlm2LuBCxMmBJBYhjU/L/EX8smFK1zVOrTcAtSrKBsk1Gx+8V4jQoybIL5EcZEyRJlK1jUrSRpSnqqvyYCt/ePVYxKuYzVB6sbgbCnaBOYY+UEBpes6VKIfS1AoOA4IuTuQLczRXw+OlpSE+h/+RuS5soC/aCyDd1Ax8diDMJO0KBSIvDEzFuolm2rF3hESE4sJnNoqHNnan1h/yHgeRiVLnKURKJZKU79a7CJszIxAMiXAXXevd1X+Zz3D5uuWQUh4KHjV06Vohj47yvCoSmVISAuWXUrokp+EkDmLsa2bvHM0YJazQOHhAV1oCKy48QNseYTSqXNUTZ4bP4d8QTJc5OBWpPoqNCb+LtvCYMnmNQEQa4IyQzsSmTOJS9QoUNK0PWKAxZNrioWnZEa1ayfad7nSQpBQRQhmjhOeYSXNJwatSMXK1IkqdkLSolSULKrDVYhmdrR23E4mXhpJXNWyJaarUfavUxw7jjiDC4rFJmSja6rPE6X5BtP5nUzNtTd8QTwhkM+VNnCfKmSwAOVQIJU7eD5EOuU8LzFKfQQb1DfeB3/fMxSEo9X4bKZOrw7PeCeSY5U6ahpqjqUHOovSv5RWdOW3MxAqIf6miUACZDm2V6UEsQXf7P8AaE5E7Sslug32frc1+kdj41zTDSJGueKrIQGvW59g5jlHEWCKSdBcEBSVCxS9CPpHP02qTIm4ci6nQYBjx3Ipi0lPMzHtbvS0LS5ZlTCQSRVvy/1BGTjAzE1evX93+cez0gglVhv2ipgGHExTtPMduHpCfTRiFM6jyJ7AgE/p84GZ7m2pTatqgMTSgFvc+DDGrDenhJUsqdpY2sbnalSwEJuNQgKOpIL/AK/asSqa4jj3BSpilE3fsXjdE0AsKn6F/HyjeVKq2qj9NvMSTEirF9z0gCwhVPNekP8Au0A8VNJf+77QSxUxxW126+fMCMWdIJ3MEqnsz1xt4exOqUE1tV3YW1N839zA/PsHp5mZ/wBSKQI4azLTPEs19QgA9Hp9bQ4cSy3AD6TpNKO4LFiDQ3No6AX03I3/AFREUimkDY+H7fK0WsOVmqS3KnSH+IhqFjUVs1YqqBJJej/J636vF/AS9SdIBCiSzdQH3BZjX6R7qCBzJ/8Ap00D+sshSiCoAc2zJcdflA5Cp20pCgCQ6jUsSK8wr7QwSsDq1CYEuVDlcklkkvs5cHw3h7aMCpI0pWUjpqG9eneC7gtHbjHgiXLPrShdTlP18QGyTi6ZhFGUpakySLAVB+4cdIeuNM5SAZABK6EnYPCXM4WTiJKlIBVONQA7u9mtHM+neU4rydXxBzY8YP8At8N7xbzfPn1aHIJJc7xQyvHqdxEGbYCbh5ipM1JSoXB/xDR/DvIBjF6LJQHUe3bvFmVNwtTOYcRYbSPf+8u5diCsW+kOGE4XWZKMTKmNNA1pAH0fq1Ic8tyuVIliXLSyR1qT56xIjBhJ5TpTukM1enT2gBkaqPMfj+mqhszmmcZvjZmHKcUgCSoh1BDamLjc7h45dmuXyzMUU0G0fSXEOA9XCzZSRUoZI7io+oj5tzjCKSVBTuHBG4he4gypsbAXdmCgmWx5qwWyTMFyJiVoVY0rC2qQ5gtlmUKmlkh4Y21QSx4gZmxj2jzxXngx0l5gAKByAWc3NfAgbkOMQJQkzTvyKuz3Seid32getCpKDKVLLncgwJ0vQPCdP4kQ41HEA6kBgw7EOcQZP6atSbe317bwMUZkwCWhNVsPqKw38IFWIQMOtJUpIZJZ+Wt26d+sCclR6WKCVBihRDHYhx94U7lDU7ejK5huEf8APJZlyEhRcsTq3tX7PHPcckKopwT8Jdq/5a0dM4kk65QLcpQ16VDMO8c0zhtGlW4q7XBoRu/bpGKeSZp+IOQhSEly569toLYDB6kA9REM3B//AC2fOUKqXLTLUL8sxOqnQgkQTwk3TK7t+UGuP1qT7zGNIagLOFplpc+w+0KGYYs6iP20MPGE0emkblvtCeSVHvF+0E3Jt3EJcOytWJkglv6iS/gv+UdR4jSEpDMCssQ3UEl9q/vuj8H4DViJT2Kn+Xf6+0dC4pTQGl3ptY3fmg0axF5BVTnS0VIZndrF+xraIpGNXLUnSKMQ1av+ceTVc5FWcsdgTcHz941nUKQQ1/y+UC/Am4h6oYwmPUpJNElgCo6dNfh1kEOFUD0sBBvCYkKQCn1VJ2IEwClKDYdIX8PpEuwKlPsKUKUmv4eY27RCvJUEumZQ9RXvuGrtGKZ7Ilmd/wCJcNLnzkSUMZv4iPwp/wCUGcDgZGDlKU4SAHWtXb7DtFLIsPKwsl1KBWaqJNT17wrcZ8RnFo/lMPLWorI1UqQC7ADajuekTYh6didQGXb63HP/AL+sUuLscjG4tc5AZGkJDipAep7l/kBFbIeIzl095YCgoMpJJY9LbxFxFkGMw2geko6v7AVfaFzF5Ji6KVhpwHUy11+kV+TEFCgyFt24lp9C8L8YScXQDQv+0l38H8oZRHz7w/kmOCAtMiaK0JSR4NY7Pkk6f6KTOSUr018xDrc+PBVc/iUafMznaR/GFsTiEoSVrLJSHJjh/HWS4icqbj0o0ylF23ZmfyWjqCZ8meola3Sk0BVy+WsYh4rmIm4aZKSoFwzAj2tHN/1AFhYIlaL5eFnz9hUSlKGqhjtfAHDMqTK9RgSqoJhcyX+F6/SE6coBTuEdu/c9I6rKwwQlKRYCC+r5GZAuPr3k+DFuO5xzF/iDAYYI1zJYLdo5ZKwKFTVzNLAmg6R23G4JM0aVWhZx3BYNZa2PQwX0fVYcArIeTE/UNPly8IOIs8LSVInFaJbgXajBoGcVYT0cWZgDBXMP31vD3wnl0xEyYmakBmIsXin/ABEkpmEJT8aEBR8FRA+v3gdfqA2c11L/AKIhx+lveaTcRqwqFHobmhof8RyjiSdXU9iR96/WOi4CbqwJH/06fVz945rxCf6nZ/sfpB4Mm5qnSyYqMK4iXrSjDpVSUkLPQutA9iSr7xPjgwA2t+/lA7hrMJc2YpIopS0an+IgCY4Dfh1EH3HSDHEaGLeTFGqfblH4ikG5DOd8QYormF9oF4eWVGl4sZkXWqLmT4FSmI60joKaSRuPVHngHL9eIlrLDQl/Nwzdi1Yu8ZZjzFO1mc0epalQb+xg5wrhRJw5nrI5xpG1KgH56i20InEWL1rV2v1dnI/d4PGKWJc2YEw3MsDqadWuT4/xBVeEKpyxqQlFCeZDBIDp3+KvR+sZw/gwxmrJQhBACmdi4YtuARbesXsPlfrTTNWUmWHNHeoI2sSUuzMbUtC35NQ045m0vDTJzBCOQOxa4FT11WoOvgmKv8oDVkB9vVlhugYBhDWmQdKZZGp6MlRKQH1KqWPxLrpLnS1gYpY7I8KtZV/Lqq3wggWAsKCCHEBn5nY8nyvSgzJvNMXU9EjYDtGcP5MJSps5QGuYp6fhTsPzML/CnHcmf6UpatMxTJbv8/rBLi7OdIMpB6amLXNACPrEY3KSKjF25AKN+8kzXiSQFMAFlO7UG5ikvickONNdg7/Wnf2jnua5uoFklgDVyz+PpU+YFzM3SpCmoSKKr++jU3MeXTrdsIwkdCdSPFaX/wDWYi6NIV8yO3SN8NxpLUdBKFCxNrj5QgcGowgR6+L1L00RLo1GcqrzV6+8dJyzPJOKRoEsSktQUcP0CaD5xQyJ7wKYjgRY4hydMmV6stRUlRDFwNLubChpCqjEzEK1JUX3HiD2JBScThjMCUoXQrNw5qafQRPk2W4UaStK5pINiANjRNz7kXid0Q+05WbSZvN/s8D81zCGM/iKn0An0liYWBtpuNRBvaCQ4/wylGi0jZw0DVZTl5LqTPDf3HSNqinf5PG87JcASCFL0noRp6NqY3L7vSkTZtOMg5JlmzVgLVfeNuV5pLnI1oLglhF6aQ0c6XlcrRLEvEzZaUKKh8NT56BzBrDpX6bfzGsNTUQ5p8oDJpwQEXqow+bGt7bP2keMxqkTTiEqdCaLT1T1HcQuy82/m8xmlDGUZfpe2kqJ9lNBr+TnEVSNBoeYfmYDcEcJrw65q5ykBJUoIQlTkhVQ52pRvMTNpdgNcmqFwtG+VqLrRuSZHK/ozxtZtqj/ABHO+IJO/f7GOu4vB4eUFrCiCdtVCatTfeOV8UYyVoUgKTqK61t5/fWE6Yt5gB9p9HaspY8CAuAMIo40KAokFztDTxNiBqVWgBhfypX8ushXKsGouG7EXehiPOcZqC1PQ0joZg2XMD7SXEqhCQYq4gus+YcOFsrXNMqUiipqza4QlLFViwc3/wCMLGASoqGlGoksAElSiTYJA3jtWUYMZdhlGYAnEzWKxqf00oPIkGjMSVEDcx2FE5GVvVKfGGNRKQiUgjShIAHjeh61/wDc8czWtSlFjc0bwB8nP3gxneZeotSgp66R939g7H9I2yDASm9WfVIIAlsXWT+Eebe+8azUIsAmCpOZoSkylUSAAAEvXU7ht6moraCGHxXpES9SkKVzMpntQNq+PV1IDO9w+uZYPDonKR6SeUiupQaxNUkFx+2IgoCpcuYQtKCpBYqIKipNAQZjrD0G/wD7WhYowjdVJuFcWf5hYWoFUt2B6kPMIXLooJ0kMaDrB3/p6lusqKNRJ0pCiAHpXVdr93gVlCZcqVLBmjSlIDa0lRU5oTqACQT4atxF4pwh+OehKrEfzWhmo2lJYM0MEUTE7DKCZ0tVaLSfkRDDxbxKUrKS6SXPcjZvbeFnBzedJUKJUCR2BrHReOM2kYhWHlTpGlC0JXImsKWo978rbvB50HDSf6eeWX7RVwvD2InpE5S0pJDhJNW27uYA5umZh3QoNW7UajfaL/EvEC0YlWigASwIuaBh0o5h1zVElWB/qjUrT5qR+UTnrdOmUo1c57hsW6CQfPv0h+4MzBIkCcT1I6lnH5RyKQoyyQTy2PiHKdmhkYVTHnUCEMzANcNu0YEHc0ZCF2zzHcQetiZk0sHWwNaAfu8MmAzanKKgWAdVAOjBiwps3mOdZNhgsuSoIGwuezNDBKmpD6QUpHQkkXJcC7VLkMDDvEK5kxyG+I+Ss1JKSZUypLjUaeWcJ/YeJUrKlEkEBqkvWnZ3o9YVcBmEpQCSmaxRdwKXdLi9DcxdOKmoZCda0E0IcvTfQadrGkY2ICaMhjNNzORLTUBTUoQyg7sX7dvzinKzr1H0S9SU1cijEm4bS9QHbbywrCZq7khSC4s5U4uWUfBbdo2nZhMKeaoP4gAAWs7F3hRQRoyGFZWcGjMkBwoKJcPStCKW2ZqxY/6qpVlAhnFrgBvnSFIhMx1qOpLvRTm3n/VR2iNGYBJLJJDkGjF9VXs/fzC2SMGSNWNx0rEIKJrFKquk9b1FU1PtC5I/h5hTOE1OIOkFxLUAsKpbUSKP1BitKzNCyGJ5q93vTcgitfuI3RjNJ1BwRXkDuH9nPnrHilWF4ml9wowHxXlygZ6ilSVJmJSDZ3CA47O/zhYR6qlplJSpZUWSkByegAFyY6xNxMvEoMqckqQsuFIoQQQHBPs7ikX+H8sw+XSlzZYVNxBCv6iq6U1YIbs2o3MbiUD0n2g2UUBJS4R4Zl5ZL/mcVpOLUORF/RcMaihmVZ9hbcws8S5+qY6QoqUq4Jt2PSv1ijxDni5yiorJKiSegsGvb8millWWmclcxSqJCiBW4AYK6XHdopJqTGzyZc4bycTFepNBSj8AO4f7d4asTwrLmuEj4m/EXSUgOR/5fD4+cZKwihh0gL1qlqBNNILHSEgqtQBqdOtSuGxWkpVMooaWAJUBUO9GCix7BxAgWeYYYBYvK4FRqU5GzJqb7BzDRlXDGGlJA9FOoliVJqCQBve7wdylOorUJfKtJU5ZxqP2t9Yg4mnykI9QhPxBArWtq/3MBUggUgvGF5g7yeIIzXCJQtSJSpUpOkuSm5dRBNapSas4+bQtT8uIUQrEzgXciXIARWvKPSNK9YKZtiUaWWoplzVJSnSAVqZTuSp6Aijbh2NIU/8AvXEJdNCxIBUCpRANCTuW3jxIqAeOpRlyFJmMaEHaOxoyvB5pKwnqLBXIbUkEghmNQGpy+I5HgJnqByecRe4fzdMrFf1StCVIUhSkfEApJAI61b2eN8wehJAjabLuH6T7/aH8/OXSsRO1v6gU9Egt0ptWFvHZn6qf6ZLDq31gLxbl02RNJUoq9TmCtJZYa4NjTvSNeF8tmrCl8wTsephWUArc64ck18ynjsO9O7mN58hRcKLJSHhpw/D5fc71/wAxUx+WEFhYipPXu9LGAxtzBdeJQwk4hJSghIDByxampg1XcuS8V8YshgiYFKAcvygfs1i56bKDFI80AIFS5ufyMYnByy7rU6nqU8pbZmtFo5kfUq4LNWY6da7aqhqdrQY/6tNB+IpF2oQ/Xvf6QMm5YlIBCk2ejMfPQ+0XsPJ9QVrpuHO3vUQvIDDUgwphMwU3ggnpX3aLHolRUtJZ70qxvV/ag9ozAYBGihv7h336+0SrnN+Gj93FHp894VR94YI9pVzDD6edNGFVD2Dnbs7e0Dps67ggAMQd9w+5ve1DE+LxgIU4PUPuH5jTaw8GKSjpS9VJ2NHD2ZtrP5MeqxNuVlMlVDayXo3Yjs3vBHDTXbSWpyluUgVYsL03B26wNKdRYGrHSCaAuLVqIuyAQkjuA473d/aMAm3DGCxStILEHVZ6fMe/6wTwmJIsVXdiQRu7Ofa8L8hTkFGpKvN2LGmymYv0eLkt9TpUHuQr4ixeMdYaNU3xXB6JhUuSWWboVVL3o9v/ABdu8Qry0IWtBQQUAakgKq6knmtdm8Jgphio2JSRUinWh6GxrFwzirkmKDlyFAMRSjtdJBtdjCwxB5hFFPXcny+SydEsMEliFvQpF6nmr9+1ZZgIKSlCVCimYNQF6VBFfYiIlYxMhIqS6mJ0kqYIKks7Bqb9bViWbJUKI1LWxC2ZmZT1age7n8IG8VgWLEk5DcyXC4+Z6ifxJ9PSpLsCSKgBuUISXL0Yte8eJw7aFUBoVPUu4ZQFvt+u6MWlGpZ0nQFaiCkmnxOR8RFN7wJVi/6yEqMxQWKi76HJA0kFwCwLM4G4jCCYzeJJjkJdpiAVoAqWdIJIqakjYpHawMKhwS5xMwS1KClFikpAIBIF+whiM1CytpZWEhlmqU0KgAl7lzp0tQ7dI5uUqCjpJAeyVkAeAKCNVYlzXM5fhMyUhTizw1YUoxAD0MJEk1g1gioMUmEPj/eELzqg2uPTHnKM5myE+ieZAsDau8MWU8R4VSky5kslZZu56D38ddoRMNjAoMqhi5g8sliWcRNmrCjqTLSg6SCCOYqIIPj5wOINkaTbM2N/S3oPU6tmuAllgCkHdtu0KXEeViosNu/+YW5c9ctaVkrSlKxyzJhUFVAFlX6bO1LQxzeKpc2cJC1BJLue9NKB0DXhmXCUPEvTLY5iLmOG0Ekhx9L7bjxEMqeAWYN0YCwO1gSB9Bd4cs/ygFLpGoM/Zu7+YSp+G0KKVbjdqkP7vS/iPYstnmedBViSBCFgjUwNgxPsa16RWKPQVyq1JF/3taIyro46Hd2PQV/zGn80VJYta7dvtakVFgwk+0iPeWzwuXym1Um+/wB7R7ixpDkBIavfdvlvCfk+PVIUxV/SVv8A2k29nhmzGYWUSN9ILvsLfOJnNHmPVYBnBv6go5qRvsR0dqxsZrWY1+F2enbav2iXDYVaxRA0qqDQB4w5HPNAEDsSPcUHyJ6QvdCoQd3CSBWr3uQ0XUzHoFMroDsaioH7eJkcNT0sxlVIuohrnwesW5fDk5S21SwH2W/Kzt1/YjbMCxKWELJ2PcAu4FC53d/rBCWsKAd3SQXexZyejXForZhgpkg84UztqSNSS9n02LjzEeFK0sdg7P8AOvu0bzNBEMJmlIIUoEFr0Pv+vV7NGs7EpIFwoXBqdiK3PX2gYoqJ0KLF3saA2vdiG7xVxc8kEG4AsbH/AH9PMYywlaMuWYoTUgahrAvYFIpXqwi1h8yko1Km4hAOgpAWpKEtodQG6iogfE5oAKUhTyvErQpiaCxselDuHhoxGFkzZWtSEsAQeUFqPSjgipYdaQONje2G4FXENfEgCxpSFJSlABHKWTLSlhykhIL/AHg5hM8VPlaJeHKEJSeYKqVFhdTAhnPZu7RtJ4dlNqCbv2/EKVtcfWCcvBCXLGhIUSQdkkJHYhy5ce0MDG4G0SnlMqYp/wCkpKWcJK6XSbi7Vc/d4kPrEk+nKNTVZGo1uYIZbjQsK1BSFAXOpw7gM/4foHEVsSlGotiZSWppJlOGDH4g9+sOAI94lnF9Tm2Ay9c2cmVLS6lqAHSpZydh3h0k8JjDkDEYqUGmaFI0qB9ibP8A8gmBeVzwiWlMleo6UrnFKjL0qfkQpahUJDktQk9RFLPc0mrUlAlyyakBCCojehU6iWDkmDVQFs9xbIH76jlm3FeCkLaVKJCQEg6EFNR0NVEMDXe3cDnuJROSn0ZpWRYTGWQ5+Ikp/pkmpan2hXxiFzFpCUcymYAn8+kVkyJqSosoaTzHYfrGrl+0ace3oxumZph5akzJMr1pmjQpS1TCFH8SkhwEjo7tfvBAZtLEwT0BKJyxp1qCiA9FAmUujhgCQ7UpWEvE4sEpYEMGYEAd2iucUAokIZzfUXHv1eCGYGYyR5PGi0KSlXNLDJU0vTYMQ6+ZLGt6wWzXLkTKhgGcWLg2+8c4ViOZOkh76uY6y1QrqXp7wxZBnqgTrU6QQxagalhYRNnAbkdw0bb3K2ZYAi4dt+1Hv4vA9JCSCEmpa5H7vHRzlwxGFE1gEF0o6ltwNoRcdl6kTAgizkfv3iUZSvBlK4gxBEv8PYD15pBQPTSkqWdlGwB8m7QyTM8Sg6EgAJtQEJA8g/tozhKUEYRZAZSyxNfw7v0d4DZmCVEACr13/f8AiGp1zByj1EfEIT+IRzJSsKO7AdAT2LXq20VJuZTPwlg5Ki1QDZhQDYM20B5eAmJdlkDwK0qBs9N6x5/LNuQoivRVHdjvuwhm/wC0n8cMzc0PxKKlOR8RY96AfakV5eYgqclnqhA6OASW67DtASXN0KqHboSb1pXz8o2mzHUAEh1FiD0r06nv0jC1zNlRwwvEB0sSACHNBQMS1bmvygZjpY+MFSC4bSphtcA9PnAufRtLUIrSngCgLAfLaIkTlMoKalyO5A3709hGqwglKhzM5zGgBDVtueZ/vtAjGKNFh9JNWZxZ/oDTxGs+czJKvnZvyIYMOw7xWQdVNRcn5/rXvGNzDUS/gi1Q/ben6MwhnynGBBShXwTHobBWw7O9YVsNKJpVIIYEUf8AZg7hUcpIJ1JZh2Afw/6QgqQ1xwPFRjkSpsxZXoQgVAGoGzUGlFKg261j3M8MZR1KKHYuFClz1Td1bdSxpWSfxEiRKKypJBHKAghrOSr8RU4AZvMARn6pwRoUlSlNqYkhzpFQp6C/M4NIrBFRFG6HU2OKnqWykSU0qkKeuzFIBQQKFwzbl4gRhww/p4YUsJn/APUok+Saxe/k0oSltKVrOpAJDlgGZmDM4a3lq6JypJAKklyAS6g5cO9OrvHjcJVEWct4XmGUgTVCW69Wl0haUiynPwjVu1t4vT8BJlLV6PpzEjkU2vUsgOVKJKip7k8oZmTA7Ns/UVEzJbLUnSNSdVKGgUWuN3bpAzC5zNEmaNTazqIq56h+72tTxDldAOIAFgSxh5y2nTFFpg1J1VAOpqOWU7b0gJmGKKgxX5DNagA6iNp+cTFMjUdHTqWZ/MD5wY+IWW54hjkTXWY0eNo8SHgZksYWY1DVLglJNCz9Kwx8MhOlbhyAL71jfLckR6RQo/1DUnp2HiMwmVLkuVGjt5avtC3QvwJt7CH7EYZ/Enp6BQIHzbduj2Ji3i8J60qXOZiSQodOnj36xz3NsY6qe3aHP+G+ZmaF4YgAMpYUSSoqLflvC/qeIDFuTsR2hynyDd0YU4cX/S0FuUs3k0P3+cQrw4JUSl2d6XFXH3LxYyvD6cUpJoFpIHR6H7A/OLM6XpBDVfqwNPr1iTTZwwEq1eEq5qAsUCklnL0etfB2gfPmJWNSTUMSDZn69IPKBGpgFDYE1P7/AEhYmyHUs4c/DRUtQYp60NxFfkFSLYbkIRq7Egjoxq1xZzbvESkEFLdSX8k/unSLKkvSx7n5eziPQoBg7gjrQdvpGB1PU0oZBLO9Hrc1ah+8TJmDmo9A9q1J+5iJjcg2a23SNaAlqA+Y95AJ7x3NAXbcAkfV9u0RhYcVbUadvfrSN1Em1O7RJgsKw1FOoD9WjPJDOLiEcOlWrYjrdxTa3XpBSTiggkdU7fc/vaKEueEjlq4+4qD7VeB+Fx5KyDRW2x/z2hrDgRAPMZV4eUtMuasnUkBKWCiKuAWTcgHsK7tAPH4QiZ/RUVBgGShSdISnld21EVL94ZOGUmYhQOgaC7mu7/Vq3iyjDrS7qLXUlkuTpOrUT/5M3YVZ40rCBi9g0TUgAuFSwS5UGfm6VswbzFrELmhTeqEszj12q1aeYOHLNZ5lqOupNP7Hc7MAU/PtGSsCkAAlNKcwBNOpN/MaBNBi5n+WoxCWssfCrp2PaEzGJMsaJgOoFtIt5fvDhm00pSFDaB+NloxMrVZaRQ9hceInTJfc4H07UOgCnlT/AEP/ABE0HmcUj2dWsWf5MvES5Rh4YGdw8StBrJsuISJygW/D7bwOw0nUsDaHzJsUC0tYGkUDWaByZvHVCS6lyEoe8X5mOKVOIuZljyqWk9v9wVzLI06tSbGA2Ow6m0jx4EOxvuO6exMQu32ivPU6ocODcL6U5CjMCdJdR6t+FIHxHarAVJg/wP8Aw5l4iWZs5apZflcCpNmrt9Se0HMXwVhsBLEzEziXUAG+n2hWbL38e83JkC7a+ZtnKElUufLLp1BThnuCRSnaLGaSdTTEsUKSD7GBPDuIlTF4rDSy6AAuUP8A9n5fOCOUYmvoLNQDpf2b3qY4GI+J9n8R+DPoQ41OEZAPsYC9DoWJ3F9ogmpSnEBRZzQk79D+UF81lBCmPm3cfKF7NAVKY3DgH6gmLDkEl2G4O4pRpWCk7QEyZK1zQkWJrFjHBVlVMFeDcMDMBIuRa8PU7ccaygxvwXCS5iUqJDLPKNykOASbB+nvSNcZwmQ6Q1Ger38CtHtDShelaGOrTVIVR+UkDlTYs7t/cA0SlRQuZMUpyEAl/gBCXJs9h037B7RhUgTknO4Jifh+Cjp1TCEC9/lt2inicAEJIFgafsQbxGelZMv4QktzIKS/QOaJata1O0QZlM3o7On5PGDGu70wxlNWYrhGkurSEfhIapagOxDQNnzkgpWE8yBzeOo6N0i3mmMSV6R8VQW61dtr1gXKIUWU52saj84eyj4iwbjxwikzJBWlwCaAgN1o70dhUbn2M2UHUBpcGgqGDBm38G0Csr9VEtMuVI0SwwK1agXrYtQO25sesFZ0pco/1UgEux1baSfOwH0ge40H7SrPxKiSEpNmS4NW+J2qKG53iFCpauYlBO7rALgsXD0MWDMlpDLleoKuSVWc05Q2wfo1topSsZiG5ZxQmrICPhraiBbxA1NsCAc6Q8oxZ4VzCQjDzcPNlvNWGlrZ2LHr3+0Q44gjSoBGqx/Cf0gejBrlqDhwDRQqD7xAoYjjqcXRq2FQy8i5TmyNM3SGHKzln/xATGJYttBvNHUt+orTtAadV4eBRnXMsZBKJmA+3l4dpeQqSKM8JOWTgghRpW/R/wBIYMnzeYJOIWqYpKlkqTMcFiA1XtQAe0GUVuTF0GPMZJckhNakRZTwwmbpX6mmzjtEWSYnXKQqYoKLDm/uFnPQlrd4YcJmEoKAJABDP3akeR/GDuF/iC+JHpVYLzzcL4BcpkSZaxqSPhB/dYUOOJ01U8SsSlpBYnSXcdQdiIDZPnScLmwW/IpQBfof0eD38Sc7w8+ckSlhRCWLWdzSBLtk46EZi0mLDdmz8/8AUh4Q4PXh8d6gVrkmUsylg/E4AZX/ACD28GB/Fc4yZvqOE6TRj0g3/DPOV6MXh5ivhCVS3/COYKPW7UipnHDsrEEFWIXdyFJSEk9g7/X2jk51C6kFz7Tr6E1hbaOzLn83LxkhM5G+3cXEKubBi5vY/wCIKZdwwrCr1IxIUhXxS9JA7EVNY8z6UnQouKX7QvK6jINp4MfjxmuYvf8AR1TQSkpLUIdiO/iCOU5YvCemZjDXMDEGlKsO+8DuH8YSpZs7A/rDLJxqlKkIKCvTM1MliTplzGCX3UWA67xfiUk0T1VyfI+3j+Ual4dKQGTqUlI5y7s5NRa+wD8jbiNpGBmonKnTVo9FMtyliFa7JD/jB5jUBiE3gOrDqEmWhU4BSWICgB8GpXOHKVaQLm523hoy6YmYhPOmZLmoQslKWC9WptQqQAyiQ4G28dZf08TisvqNxYxuMGInTCZcopcaOYlQu6hV+Y9dmpAzPZZSFVsCA7i9vere8eyslWcfrluJH4j6gUCS/wANKAjSNN+9oJZ7Kcmng1/0RA4hXcJz8Tmk3CpTMDOVbENXz5/OCeS4b1p8sJD6R0qSNnFiesa4/KtE31a6WFn5TYvsevvB/gBC/VUtKE6SQGPdTWFbuXG9LxQRFBq5jKhLAIJCgoqHxJNEHSGOogvVw1B1ijhuZdQ0tNlEGj1LkODagDAAmCy0pmghmLkgmgGkEksSAxPezl4F4pAVJAUpSUadSUkkEJcD/kpnUKMHp1hdQvJfEp5gJGpjXSEugFQA1FWl3IDjSVN2drPXkIQoP6RLk1DkGpZot5hlKJalJSmWVGmsiou7cwO6aB3N3pC+UzkEpaYak0MyjklqoJo7e21oXyTCriD+JQo6dNrxvlONly5KtSiFKLAPSgem7k/aIpkwKHiKk2QhRHUW9w0KRNi1ORosnjpTPc3IdqgAm/76QGlSUlaQskJJq1296PBnOSSR5dv3UmF/GkmvX6dICdw9zBJClaUl60Faju1okmT1IRMAKWPLpSxFXepq9qx5LXrRqKEhKaO5ezt4rHuLllQQoqQk+CEhh4hg+JvAENZdmBRpQFOAgAjoW2j3HYma2oqLbHY/vpHuS5ehU8L5fSaxmMS/K4dIJBLlgIry1qS6QQpPTZQf9IxbDUZHmVTy3cEYjFqWXVfrG8icQ1Ys46VLKVKQNNfh6f4ilhZOp40KSaEa9HGD8TpuU50nC4HFYhgpS/Slt59T/ftALA8Xy1p06CkktQOe3t3iXKJInYNUmcSlOoHULggEA9CKxW4T4d9HMEomMqWUkpWAdJAb6tEhwY8uQq/ft/KdHDmIxgofzCsziMSw8xQSNgRWIPUxONln+Uw06aLFYDJ8OaPBfi/LZCkLSQzMxr+dvPaHL+HvFcjSnDKSJSkISElxpUEgDsyqVHmsYdAmM3Ue2qYiwYlcLfw0zGipiJcpLuyl8z7OEg094IJ4axGHxSV4gp0pcp0qJBOkjoD8KlFmq0dR/wC4JSp4kS5iCvTqNbCE7j3HLOIVJcEJlJXdnKioB6MG0uOsapIY17yX9oQT7QNLkzJitcya6ADoSlKFMkhNBykVvajmu0X8ImYjSG0Ca+tKZhflTyh0pSgJLlxUt3JiPAj00oSKEJZRKgyaMD1cML1cGNstlYiYTzhI9QE6LBDDlGpwxLqLHxHRXrmQPyxhLB4ISdcw3qAS25cs1G6G8JPF2KWUkoalO5Ju3y+kNfEuZiWnSFWHt7naOfzM31OCQTevbt0v84JRPGVctnrWVpLkEMH6B+sdFyFYl4cgFJUtBOkXoSw7UO4pWtIVuG8MmZO1j4WZIYfERXxXaHb+WKut3ZJsXT7tcN0ePFjdQ1w2LgeZhF6Vyk1KSCQQDqD2LEagAQGryq6iB3FOaSVTvTlIJWQH1pLq0lgxAJEvkLUAqTuIaJuJWmiUFSlPYDU5drnYBT02HWAkjBSfUmT56NCVrClluZYJbSCn4UpGwq56mBYwQnJE0wStRmhJExSWJASokK0sA1jpUDUGwHQxSXjZSiVLlyUqJLiYll3pqB3IY+8Jecca4yYtSZSzKlaiEykDShCXZIYAPYOS5Jd+kDU4rGEP6yg/j9IWcgHMLx2Jf4cyybjFFKFBIAcqUaf5Mb5mhUglMuqQfjINah4yMiZwOPzJsKqXIrqa5p8auoJf57QFnoJNA5O379oyMhnvUpY1DWTYBARpUlOsALUpZcJclmSAHLDcxBjUBa1pKaaXSorCQeXYEPV/L9IyMhiTzsQJLlxEuWnWzOLO7aWFkk0JNmjxeHSolSR6aTYX+5dn3jIyGAe8WwB7lOdKKaMCDvFKSsIX2jIyFE7X4j8ahsRUzs38O+D5WKwRnGYSVkgIDMGJHNvX2iXH8Mpw+IkIk6xKLqmC4SlDFRrZyAPeMjIS5Jzgn5jNL+xI+ICzfFetNKmaWOu6mGn2/F/9vWFnKMBNxWO9GQSDoWXGwAoT5LD3jIyKc7HaTGkAcRuyP+GeYpIxEyd6c3yVFuhKTZtqxczKd6mMngAEy5WHRMJsSFLNrVt7xkZECZGL0fj/ADBxIo6hKVh500nmZJKiVChWKuARZPNRht7wXxk1OHlgBgSLeBv/AJ6RkZHR+0mHU5pnOYImztL9rj5+aFybwvowpKhKSC7k9wCWP5RkZBnhbmILYAzo/D2X+mhAHxJX2NNO4pTUG7QwYtiUpJCXUE6nAaoJZ3Gq7A7xkZArzHZOAamS0ymBl1SA2oaRTUBceKeC9YGzsEFS1oKfhDEB1UVpI5upBP7EZGQwgESPGx3Tn+P4cTLmpCSVaiQXapBOov2+4izKyqgqIyMiVkE6CHif/9k=" id="304" name="Google Shape;304;p42"/>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pic>
        <p:nvPicPr>
          <p:cNvPr id="306" name="Google Shape;306;p42"/>
          <p:cNvPicPr preferRelativeResize="0"/>
          <p:nvPr/>
        </p:nvPicPr>
        <p:blipFill rotWithShape="1">
          <a:blip r:embed="rId4">
            <a:alphaModFix/>
          </a:blip>
          <a:srcRect b="0" l="0" r="0" t="0"/>
          <a:stretch/>
        </p:blipFill>
        <p:spPr>
          <a:xfrm>
            <a:off x="380050" y="186025"/>
            <a:ext cx="1884450" cy="2244651"/>
          </a:xfrm>
          <a:prstGeom prst="rect">
            <a:avLst/>
          </a:prstGeom>
          <a:noFill/>
          <a:ln>
            <a:noFill/>
          </a:ln>
        </p:spPr>
      </p:pic>
      <p:pic>
        <p:nvPicPr>
          <p:cNvPr id="307" name="Google Shape;307;p42"/>
          <p:cNvPicPr preferRelativeResize="0"/>
          <p:nvPr/>
        </p:nvPicPr>
        <p:blipFill>
          <a:blip r:embed="rId5">
            <a:alphaModFix/>
          </a:blip>
          <a:stretch>
            <a:fillRect/>
          </a:stretch>
        </p:blipFill>
        <p:spPr>
          <a:xfrm>
            <a:off x="1219200" y="2544350"/>
            <a:ext cx="2482926" cy="2294349"/>
          </a:xfrm>
          <a:prstGeom prst="rect">
            <a:avLst/>
          </a:prstGeom>
          <a:noFill/>
          <a:ln cap="flat" cmpd="sng" w="19050">
            <a:solidFill>
              <a:srgbClr val="B07E42"/>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descr="data:image/jpeg;base64,/9j/4AAQSkZJRgABAQAAAQABAAD/2wCEAAkGBxMTEhUTExMWFhUXGSAbGRgYGBkeGxsfHhoaHxogHSAYHikgGh0lHRoeITEiJSkrLi4uHSAzODMtNygtLisBCgoKDg0OGxAQGy0mICUtLS8rNS0tLS0wLS0tLS0tLS0tLS0tLS0tLS0tLS0tLS0tLS0tLS0tLS0tLS0tLS0tLf/AABEIAPgAywMBIgACEQEDEQH/xAAcAAACAgMBAQAAAAAAAAAAAAAFBgMEAAIHAQj/xABAEAABAgQEBQIEBAYBAwIHAAABAhEAAyExBAUSQQYiUWFxE4EykaGxQsHR8AcUI1Lh8WIVFnIzgiQlU5Kis9L/xAAaAQADAQEBAQAAAAAAAAAAAAACAwQBBQAG/8QAMREAAgIBBAEDAwEHBQEAAAAAAQIAEQMEEiExEyJBUQVhcTIzQoGRobHBFSPR4fAU/9oADAMBAAIRAxEAPwClMl1UhW0b4PDypYKj/qKWXZylc3mDjdoJ4wylElBDdI5ORFxOvhNqe5wcRbGdxqxJpeay1JLNSOf8T5yZy2FAn6w1fySVO0CMRk6VbR1cWlxsLxtc3/6wWthFROIIrBpHEc+ZLRKU2hJvufMbYrKgBaKWDnplHmDjcdoDUYCvBlOPMrfp941ZhnkuZKShKWLAH2gYcXpQQ8UMbi5PxS1OT+FiCIHTZ2sMDEmwr6lJF9wMmAs3q6lnDzlKmMkFTmDuO4YMyW7FKmp3i1/DTJp6pmsyD6RtMLJAIf8AuqoHsDHTMyyxKwEhQR3CdXmxEOVnA29iULpv3wZ84YrBKlq0qDMYOcGyleqSDTcR0viHgATw6Z6Uf+cojxZRHvCBnPDWLwJKmJlt/wCrLcob/lujwoCGEsI8FvcSTNsAJM8L/AuIcxxqUppBgSf5vBt+JO/j9/SFPLsrmrWApKtL6X7iGefYlROXTDI4eDROU5ILQWyebOWpkgqG52Hk2EM2XcFIKtSyVJ6WF/mrxaGSVh5UtICEhgaUoGPQU/18+Rn1+McILM6mHQs/L8D+sX8BlRSoLU5IrpFqVqT42hmyfNl4aVLlIQwQVF3qrWoqO3c37d4gXjEgsltLM3ffs3SKs6e5JLVDFqsfP7tES6zOOuJdj0WBBQEPYbPUespc5CylSAllHUgAFyWZ3NK7VgmcxROlLHqy9Qc6W5tLEFNQHSyiW27wjzMQwZulff8ASIkY5wVVH9p3tt0izFr8n7wsRb6TGf08Tq+CVLSlKCSSE1CqBhUq1F3S1HBbpvADFjlCJRXRTeooimrSsUcuoBNHsSqFrJOJlBQlzVcquQLZ2BdwbULvU7Q1DGcjJSCapBqQASQFJdLFy5Aaw2tHWxsMi7hIcinGaMH8T4+XoRJTKVMTONZwAVpCSlQ0kdgSDUCguGIvLjKShcwTFpKlKQgMn1ZhOkB0kkqVzmgfc7AQW4gxKJaUy5cxCZyEgagt1kEM1/jUNmuX2hdQZK1y5iAkKUkkF1LAIUyqmuqxc1oGFXLKMRCmHwfqIIKFkBJrM5FONNkKABLJBrs1HUXVVZrJl/0/SQvTQqWhIUSL2BDAuBU0AglxDn85CfT1elRwxcqSSvR/yBYEk9x5hXVhpbnVMJLlyHD+xDjxAE11CUfMO5PoluWBJ6xunBkkqt4irOy3cFoqfzs2Weog2VQ24ip86mTcNsIpm+n8UboWCXSYWc0zGZP5EgjvEeXJny1VcxM6lTvSG2mG27o/EcU4P1KbwscRZYUGDmFx6gylJIHVi0e8QzPVSNIig6sZRtae0wC9mj/eIeFLEuId+FeHkJSJ+IGp2KJe3YzOx/t3BrFGVwuqjy5gcODp1J92tDVMy/FzSpEiUVJQBqFtLDubkCJjyds7iYwTbdSxiuI1uNGkJfSxrTYJSGDVHiN18RqDIl1NnHM5+bk9gIT1onhdAQoODSqa19zDPl2eTcJIQZSJaVO6lqSFKbYAm3WC8gxizKxiORtq1NMfxBiJTiahSAP70lI2P4gG8D5xHhOJlTHJDMDzuH+77V2hnwfG06ckKJQtBoQUBj1BBrHOs3kerjlrlhEqUG5JSdNfYMA+8Hj1AycAQcumbF+qo3SsqBfFSlJCZqtMyXQEKA+JI3ChUjZ40weXJlBTOQVFRH9x2NNqGNMLiAlkjpVh8x2jVeMLAtY9TSu9OoaOXqgx9N8R2nQJzMzDMdKSBTYPQO1IEnE8umgptVuv1iSfiNa32Dmo/bf6iDETwkGgcCw/feIxhoUJZvM0CSwClAsXp2csx/bRMVlyCm5fs27/AEiHAJKvgSdz8mep8iJ8PImB1LBY/wDIOfBeC8Z94PkkGOnhze3ly4pfsIHYtZUoUoA97N+faJcxJJ5adPp+60tA7CzBqclq0p0ufp9IemGhxFnKZbWCHNq7f68QSwmdTVyfQcanDk0JRVwFJqCCXFYgMkVJKb0DbUcvApSylTgsQaH2+ZirTlsbROUhxRjTlGWLSlcxMtSlBxKCkKB0ilQC2nSSHBLP4i3KxSUp9SchIb8aUaQVVCUI6kBw7mqhWlVZUtJQ8tRQpSiFMTVyOUOWYHmAqGbpB6bKlypalKmTlJSPgqSTswL1J3Fvv1q3CxOf+lpOrHTAfUmYSUSAOZW6Cx1nU4ZI0terszMVXMMi9aYuaVLJWXfSS/d9wbvveCUrHFcjQUqXqopSjypTqq4cMaNdgLdjGX4qcZaSZyQ7sNCqJc6QNLAAJbaA2XDdqHErpIWl0mCGUZAFgqXaF7hTEoYajDbNzJkFKYlbUE0pBFz57JpufSYlZpgwmYv09jSBS8dNQa1EH5CVzFkaXreLS8gVdaeXeDWj+kzEy7TTi4LzHjELwwk+iQpxzfhYNbvT6xnD+MClo1WcP09+0EuK5eF9JCZQGqlYdv4TcNShhlYiakEqJZ9gHgNTg/evmXooz0AKjovBSZmHTpAYJBBT4G4hNzfPzgpctaKapwRMqS7JABJ8VPuYvYE4jDoWvR/8MVEpG6Uk0pEeIxOAQiUcWpJE0rmoBBNGSgEtYDr3ifBvfJx/Gd7C6DH6u5txgqR/LpnnSietAUyhclL17sY5RIzGbNTpo5UQT0pTxaG3ibEJxc0BKwqWmxSXDbWhblyjLn6pdzQ0cfXxDSwYm4wDxkVDkrCowuHWXUsirlmKlMzb1hXwRUAVV1GpI2PzHiC2NC5q3WSUJLAbavxFvdvnA2dh9WoEsO1yT7xqD3g5n3GWRigKqI7gHoe35xalKLdbsfc/kxgDi8MZQNKPfvSLeT4xwx9wb2/dYTlW55DL6UhKT18WrHmFwylkJbv+/wB9BFmVKelSx8wwyJScJKMw/Gq3ZjUsOlQO9dhCQm4wy1CQT5aZAAUHUHIBYsS9T3b8IcDveA891EnUSVeTaI8fiyvTrWAxqGv5JNIoIxYBI1ajuRYX6eftDGUQBNsySkFLOTYmnR9rNFISDYDb8qe4/WLKk0O3M5I8A+8QrnhJG52bq8FwJ6iZJjliWlhXd/rXq0BDMJa3tTd94aFyfUQ+5qX67uO3aFRcopNbm1PY/vzDwlxTGoUwWIY6NltcAsrY93FPcRfk4dSVavUStA1HTrUFAqFUAAlm2LuBCxMmBJBYhjU/L/EX8smFK1zVOrTcAtSrKBsk1Gx+8V4jQoybIL5EcZEyRJlK1jUrSRpSnqqvyYCt/ePVYxKuYzVB6sbgbCnaBOYY+UEBpes6VKIfS1AoOA4IuTuQLczRXw+OlpSE+h/+RuS5soC/aCyDd1Ax8diDMJO0KBSIvDEzFuolm2rF3hESE4sJnNoqHNnan1h/yHgeRiVLnKURKJZKU79a7CJszIxAMiXAXXevd1X+Zz3D5uuWQUh4KHjV06Vohj47yvCoSmVISAuWXUrokp+EkDmLsa2bvHM0YJazQOHhAV1oCKy48QNseYTSqXNUTZ4bP4d8QTJc5OBWpPoqNCb+LtvCYMnmNQEQa4IyQzsSmTOJS9QoUNK0PWKAxZNrioWnZEa1ayfad7nSQpBQRQhmjhOeYSXNJwatSMXK1IkqdkLSolSULKrDVYhmdrR23E4mXhpJXNWyJaarUfavUxw7jjiDC4rFJmSja6rPE6X5BtP5nUzNtTd8QTwhkM+VNnCfKmSwAOVQIJU7eD5EOuU8LzFKfQQb1DfeB3/fMxSEo9X4bKZOrw7PeCeSY5U6ahpqjqUHOovSv5RWdOW3MxAqIf6miUACZDm2V6UEsQXf7P8AaE5E7Sslug32frc1+kdj41zTDSJGueKrIQGvW59g5jlHEWCKSdBcEBSVCxS9CPpHP02qTIm4ci6nQYBjx3Ipi0lPMzHtbvS0LS5ZlTCQSRVvy/1BGTjAzE1evX93+cez0gglVhv2ipgGHExTtPMduHpCfTRiFM6jyJ7AgE/p84GZ7m2pTatqgMTSgFvc+DDGrDenhJUsqdpY2sbnalSwEJuNQgKOpIL/AK/asSqa4jj3BSpilE3fsXjdE0AsKn6F/HyjeVKq2qj9NvMSTEirF9z0gCwhVPNekP8Au0A8VNJf+77QSxUxxW126+fMCMWdIJ3MEqnsz1xt4exOqUE1tV3YW1N839zA/PsHp5mZ/wBSKQI4azLTPEs19QgA9Hp9bQ4cSy3AD6TpNKO4LFiDQ3No6AX03I3/AFREUimkDY+H7fK0WsOVmqS3KnSH+IhqFjUVs1YqqBJJej/J636vF/AS9SdIBCiSzdQH3BZjX6R7qCBzJ/8Ap00D+sshSiCoAc2zJcdflA5Cp20pCgCQ6jUsSK8wr7QwSsDq1CYEuVDlcklkkvs5cHw3h7aMCpI0pWUjpqG9eneC7gtHbjHgiXLPrShdTlP18QGyTi6ZhFGUpakySLAVB+4cdIeuNM5SAZABK6EnYPCXM4WTiJKlIBVONQA7u9mtHM+neU4rydXxBzY8YP8At8N7xbzfPn1aHIJJc7xQyvHqdxEGbYCbh5ipM1JSoXB/xDR/DvIBjF6LJQHUe3bvFmVNwtTOYcRYbSPf+8u5diCsW+kOGE4XWZKMTKmNNA1pAH0fq1Ic8tyuVIliXLSyR1qT56xIjBhJ5TpTukM1enT2gBkaqPMfj+mqhszmmcZvjZmHKcUgCSoh1BDamLjc7h45dmuXyzMUU0G0fSXEOA9XCzZSRUoZI7io+oj5tzjCKSVBTuHBG4he4gypsbAXdmCgmWx5qwWyTMFyJiVoVY0rC2qQ5gtlmUKmlkh4Y21QSx4gZmxj2jzxXngx0l5gAKByAWc3NfAgbkOMQJQkzTvyKuz3Seid32getCpKDKVLLncgwJ0vQPCdP4kQ41HEA6kBgw7EOcQZP6atSbe317bwMUZkwCWhNVsPqKw38IFWIQMOtJUpIZJZ+Wt26d+sCclR6WKCVBihRDHYhx94U7lDU7ejK5huEf8APJZlyEhRcsTq3tX7PHPcckKopwT8Jdq/5a0dM4kk65QLcpQ16VDMO8c0zhtGlW4q7XBoRu/bpGKeSZp+IOQhSEly569toLYDB6kA9REM3B//AC2fOUKqXLTLUL8sxOqnQgkQTwk3TK7t+UGuP1qT7zGNIagLOFplpc+w+0KGYYs6iP20MPGE0emkblvtCeSVHvF+0E3Jt3EJcOytWJkglv6iS/gv+UdR4jSEpDMCssQ3UEl9q/vuj8H4DViJT2Kn+Xf6+0dC4pTQGl3ptY3fmg0axF5BVTnS0VIZndrF+xraIpGNXLUnSKMQ1av+ceTVc5FWcsdgTcHz941nUKQQ1/y+UC/Am4h6oYwmPUpJNElgCo6dNfh1kEOFUD0sBBvCYkKQCn1VJ2IEwClKDYdIX8PpEuwKlPsKUKUmv4eY27RCvJUEumZQ9RXvuGrtGKZ7Ilmd/wCJcNLnzkSUMZv4iPwp/wCUGcDgZGDlKU4SAHWtXb7DtFLIsPKwsl1KBWaqJNT17wrcZ8RnFo/lMPLWorI1UqQC7ADajuekTYh6didQGXb63HP/AL+sUuLscjG4tc5AZGkJDipAep7l/kBFbIeIzl095YCgoMpJJY9LbxFxFkGMw2geko6v7AVfaFzF5Ji6KVhpwHUy11+kV+TEFCgyFt24lp9C8L8YScXQDQv+0l38H8oZRHz7w/kmOCAtMiaK0JSR4NY7Pkk6f6KTOSUr018xDrc+PBVc/iUafMznaR/GFsTiEoSVrLJSHJjh/HWS4icqbj0o0ylF23ZmfyWjqCZ8meola3Sk0BVy+WsYh4rmIm4aZKSoFwzAj2tHN/1AFhYIlaL5eFnz9hUSlKGqhjtfAHDMqTK9RgSqoJhcyX+F6/SE6coBTuEdu/c9I6rKwwQlKRYCC+r5GZAuPr3k+DFuO5xzF/iDAYYI1zJYLdo5ZKwKFTVzNLAmg6R23G4JM0aVWhZx3BYNZa2PQwX0fVYcArIeTE/UNPly8IOIs8LSVInFaJbgXajBoGcVYT0cWZgDBXMP31vD3wnl0xEyYmakBmIsXin/ABEkpmEJT8aEBR8FRA+v3gdfqA2c11L/AKIhx+lveaTcRqwqFHobmhof8RyjiSdXU9iR96/WOi4CbqwJH/06fVz945rxCf6nZ/sfpB4Mm5qnSyYqMK4iXrSjDpVSUkLPQutA9iSr7xPjgwA2t+/lA7hrMJc2YpIopS0an+IgCY4Dfh1EH3HSDHEaGLeTFGqfblH4ikG5DOd8QYormF9oF4eWVGl4sZkXWqLmT4FSmI60joKaSRuPVHngHL9eIlrLDQl/Nwzdi1Yu8ZZjzFO1mc0epalQb+xg5wrhRJw5nrI5xpG1KgH56i20InEWL1rV2v1dnI/d4PGKWJc2YEw3MsDqadWuT4/xBVeEKpyxqQlFCeZDBIDp3+KvR+sZw/gwxmrJQhBACmdi4YtuARbesXsPlfrTTNWUmWHNHeoI2sSUuzMbUtC35NQ045m0vDTJzBCOQOxa4FT11WoOvgmKv8oDVkB9vVlhugYBhDWmQdKZZGp6MlRKQH1KqWPxLrpLnS1gYpY7I8KtZV/Lqq3wggWAsKCCHEBn5nY8nyvSgzJvNMXU9EjYDtGcP5MJSps5QGuYp6fhTsPzML/CnHcmf6UpatMxTJbv8/rBLi7OdIMpB6amLXNACPrEY3KSKjF25AKN+8kzXiSQFMAFlO7UG5ikvickONNdg7/Wnf2jnua5uoFklgDVyz+PpU+YFzM3SpCmoSKKr++jU3MeXTrdsIwkdCdSPFaX/wDWYi6NIV8yO3SN8NxpLUdBKFCxNrj5QgcGowgR6+L1L00RLo1GcqrzV6+8dJyzPJOKRoEsSktQUcP0CaD5xQyJ7wKYjgRY4hydMmV6stRUlRDFwNLubChpCqjEzEK1JUX3HiD2JBScThjMCUoXQrNw5qafQRPk2W4UaStK5pINiANjRNz7kXid0Q+05WbSZvN/s8D81zCGM/iKn0An0liYWBtpuNRBvaCQ4/wylGi0jZw0DVZTl5LqTPDf3HSNqinf5PG87JcASCFL0noRp6NqY3L7vSkTZtOMg5JlmzVgLVfeNuV5pLnI1oLglhF6aQ0c6XlcrRLEvEzZaUKKh8NT56BzBrDpX6bfzGsNTUQ5p8oDJpwQEXqow+bGt7bP2keMxqkTTiEqdCaLT1T1HcQuy82/m8xmlDGUZfpe2kqJ9lNBr+TnEVSNBoeYfmYDcEcJrw65q5ykBJUoIQlTkhVQ52pRvMTNpdgNcmqFwtG+VqLrRuSZHK/ozxtZtqj/ABHO+IJO/f7GOu4vB4eUFrCiCdtVCatTfeOV8UYyVoUgKTqK61t5/fWE6Yt5gB9p9HaspY8CAuAMIo40KAokFztDTxNiBqVWgBhfypX8ushXKsGouG7EXehiPOcZqC1PQ0joZg2XMD7SXEqhCQYq4gus+YcOFsrXNMqUiipqza4QlLFViwc3/wCMLGASoqGlGoksAElSiTYJA3jtWUYMZdhlGYAnEzWKxqf00oPIkGjMSVEDcx2FE5GVvVKfGGNRKQiUgjShIAHjeh61/wDc8czWtSlFjc0bwB8nP3gxneZeotSgp66R939g7H9I2yDASm9WfVIIAlsXWT+Eebe+8azUIsAmCpOZoSkylUSAAAEvXU7ht6moraCGHxXpES9SkKVzMpntQNq+PV1IDO9w+uZYPDonKR6SeUiupQaxNUkFx+2IgoCpcuYQtKCpBYqIKipNAQZjrD0G/wD7WhYowjdVJuFcWf5hYWoFUt2B6kPMIXLooJ0kMaDrB3/p6lusqKNRJ0pCiAHpXVdr93gVlCZcqVLBmjSlIDa0lRU5oTqACQT4atxF4pwh+OehKrEfzWhmo2lJYM0MEUTE7DKCZ0tVaLSfkRDDxbxKUrKS6SXPcjZvbeFnBzedJUKJUCR2BrHReOM2kYhWHlTpGlC0JXImsKWo978rbvB50HDSf6eeWX7RVwvD2InpE5S0pJDhJNW27uYA5umZh3QoNW7UajfaL/EvEC0YlWigASwIuaBh0o5h1zVElWB/qjUrT5qR+UTnrdOmUo1c57hsW6CQfPv0h+4MzBIkCcT1I6lnH5RyKQoyyQTy2PiHKdmhkYVTHnUCEMzANcNu0YEHc0ZCF2zzHcQetiZk0sHWwNaAfu8MmAzanKKgWAdVAOjBiwps3mOdZNhgsuSoIGwuezNDBKmpD6QUpHQkkXJcC7VLkMDDvEK5kxyG+I+Ss1JKSZUypLjUaeWcJ/YeJUrKlEkEBqkvWnZ3o9YVcBmEpQCSmaxRdwKXdLi9DcxdOKmoZCda0E0IcvTfQadrGkY2ICaMhjNNzORLTUBTUoQyg7sX7dvzinKzr1H0S9SU1cijEm4bS9QHbbywrCZq7khSC4s5U4uWUfBbdo2nZhMKeaoP4gAAWs7F3hRQRoyGFZWcGjMkBwoKJcPStCKW2ZqxY/6qpVlAhnFrgBvnSFIhMx1qOpLvRTm3n/VR2iNGYBJLJJDkGjF9VXs/fzC2SMGSNWNx0rEIKJrFKquk9b1FU1PtC5I/h5hTOE1OIOkFxLUAsKpbUSKP1BitKzNCyGJ5q93vTcgitfuI3RjNJ1BwRXkDuH9nPnrHilWF4ml9wowHxXlygZ6ilSVJmJSDZ3CA47O/zhYR6qlplJSpZUWSkByegAFyY6xNxMvEoMqckqQsuFIoQQQHBPs7ikX+H8sw+XSlzZYVNxBCv6iq6U1YIbs2o3MbiUD0n2g2UUBJS4R4Zl5ZL/mcVpOLUORF/RcMaihmVZ9hbcws8S5+qY6QoqUq4Jt2PSv1ijxDni5yiorJKiSegsGvb8millWWmclcxSqJCiBW4AYK6XHdopJqTGzyZc4bycTFepNBSj8AO4f7d4asTwrLmuEj4m/EXSUgOR/5fD4+cZKwihh0gL1qlqBNNILHSEgqtQBqdOtSuGxWkpVMooaWAJUBUO9GCix7BxAgWeYYYBYvK4FRqU5GzJqb7BzDRlXDGGlJA9FOoliVJqCQBve7wdylOorUJfKtJU5ZxqP2t9Yg4mnykI9QhPxBArWtq/3MBUggUgvGF5g7yeIIzXCJQtSJSpUpOkuSm5dRBNapSas4+bQtT8uIUQrEzgXciXIARWvKPSNK9YKZtiUaWWoplzVJSnSAVqZTuSp6Aijbh2NIU/8AvXEJdNCxIBUCpRANCTuW3jxIqAeOpRlyFJmMaEHaOxoyvB5pKwnqLBXIbUkEghmNQGpy+I5HgJnqByecRe4fzdMrFf1StCVIUhSkfEApJAI61b2eN8wehJAjabLuH6T7/aH8/OXSsRO1v6gU9Egt0ptWFvHZn6qf6ZLDq31gLxbl02RNJUoq9TmCtJZYa4NjTvSNeF8tmrCl8wTsephWUArc64ck18ynjsO9O7mN58hRcKLJSHhpw/D5fc71/wAxUx+WEFhYipPXu9LGAxtzBdeJQwk4hJSghIDByxampg1XcuS8V8YshgiYFKAcvygfs1i56bKDFI80AIFS5ufyMYnByy7rU6nqU8pbZmtFo5kfUq4LNWY6da7aqhqdrQY/6tNB+IpF2oQ/Xvf6QMm5YlIBCk2ejMfPQ+0XsPJ9QVrpuHO3vUQvIDDUgwphMwU3ggnpX3aLHolRUtJZ70qxvV/ag9ozAYBGihv7h336+0SrnN+Gj93FHp894VR94YI9pVzDD6edNGFVD2Dnbs7e0Dps67ggAMQd9w+5ve1DE+LxgIU4PUPuH5jTaw8GKSjpS9VJ2NHD2ZtrP5MeqxNuVlMlVDayXo3Yjs3vBHDTXbSWpyluUgVYsL03B26wNKdRYGrHSCaAuLVqIuyAQkjuA473d/aMAm3DGCxStILEHVZ6fMe/6wTwmJIsVXdiQRu7Ofa8L8hTkFGpKvN2LGmymYv0eLkt9TpUHuQr4ixeMdYaNU3xXB6JhUuSWWboVVL3o9v/ABdu8Qry0IWtBQQUAakgKq6knmtdm8Jgphio2JSRUinWh6GxrFwzirkmKDlyFAMRSjtdJBtdjCwxB5hFFPXcny+SydEsMEliFvQpF6nmr9+1ZZgIKSlCVCimYNQF6VBFfYiIlYxMhIqS6mJ0kqYIKks7Bqb9bViWbJUKI1LWxC2ZmZT1age7n8IG8VgWLEk5DcyXC4+Z6ifxJ9PSpLsCSKgBuUISXL0Yte8eJw7aFUBoVPUu4ZQFvt+u6MWlGpZ0nQFaiCkmnxOR8RFN7wJVi/6yEqMxQWKi76HJA0kFwCwLM4G4jCCYzeJJjkJdpiAVoAqWdIJIqakjYpHawMKhwS5xMwS1KClFikpAIBIF+whiM1CytpZWEhlmqU0KgAl7lzp0tQ7dI5uUqCjpJAeyVkAeAKCNVYlzXM5fhMyUhTizw1YUoxAD0MJEk1g1gioMUmEPj/eELzqg2uPTHnKM5myE+ieZAsDau8MWU8R4VSky5kslZZu56D38ddoRMNjAoMqhi5g8sliWcRNmrCjqTLSg6SCCOYqIIPj5wOINkaTbM2N/S3oPU6tmuAllgCkHdtu0KXEeViosNu/+YW5c9ctaVkrSlKxyzJhUFVAFlX6bO1LQxzeKpc2cJC1BJLue9NKB0DXhmXCUPEvTLY5iLmOG0Ekhx9L7bjxEMqeAWYN0YCwO1gSB9Bd4cs/ygFLpGoM/Zu7+YSp+G0KKVbjdqkP7vS/iPYstnmedBViSBCFgjUwNgxPsa16RWKPQVyq1JF/3taIyro46Hd2PQV/zGn80VJYta7dvtakVFgwk+0iPeWzwuXym1Um+/wB7R7ixpDkBIavfdvlvCfk+PVIUxV/SVv8A2k29nhmzGYWUSN9ILvsLfOJnNHmPVYBnBv6go5qRvsR0dqxsZrWY1+F2enbav2iXDYVaxRA0qqDQB4w5HPNAEDsSPcUHyJ6QvdCoQd3CSBWr3uQ0XUzHoFMroDsaioH7eJkcNT0sxlVIuohrnwesW5fDk5S21SwH2W/Kzt1/YjbMCxKWELJ2PcAu4FC53d/rBCWsKAd3SQXexZyejXForZhgpkg84UztqSNSS9n02LjzEeFK0sdg7P8AOvu0bzNBEMJmlIIUoEFr0Pv+vV7NGs7EpIFwoXBqdiK3PX2gYoqJ0KLF3saA2vdiG7xVxc8kEG4AsbH/AH9PMYywlaMuWYoTUgahrAvYFIpXqwi1h8yko1Km4hAOgpAWpKEtodQG6iogfE5oAKUhTyvErQpiaCxselDuHhoxGFkzZWtSEsAQeUFqPSjgipYdaQONje2G4FXENfEgCxpSFJSlABHKWTLSlhykhIL/AHg5hM8VPlaJeHKEJSeYKqVFhdTAhnPZu7RtJ4dlNqCbv2/EKVtcfWCcvBCXLGhIUSQdkkJHYhy5ce0MDG4G0SnlMqYp/wCkpKWcJK6XSbi7Vc/d4kPrEk+nKNTVZGo1uYIZbjQsK1BSFAXOpw7gM/4foHEVsSlGotiZSWppJlOGDH4g9+sOAI94lnF9Tm2Ay9c2cmVLS6lqAHSpZydh3h0k8JjDkDEYqUGmaFI0qB9ibP8A8gmBeVzwiWlMleo6UrnFKjL0qfkQpahUJDktQk9RFLPc0mrUlAlyyakBCCojehU6iWDkmDVQFs9xbIH76jlm3FeCkLaVKJCQEg6EFNR0NVEMDXe3cDnuJROSn0ZpWRYTGWQ5+Ikp/pkmpan2hXxiFzFpCUcymYAn8+kVkyJqSosoaTzHYfrGrl+0ace3oxumZph5akzJMr1pmjQpS1TCFH8SkhwEjo7tfvBAZtLEwT0BKJyxp1qCiA9FAmUujhgCQ7UpWEvE4sEpYEMGYEAd2iucUAokIZzfUXHv1eCGYGYyR5PGi0KSlXNLDJU0vTYMQ6+ZLGt6wWzXLkTKhgGcWLg2+8c4ViOZOkh76uY6y1QrqXp7wxZBnqgTrU6QQxagalhYRNnAbkdw0bb3K2ZYAi4dt+1Hv4vA9JCSCEmpa5H7vHRzlwxGFE1gEF0o6ltwNoRcdl6kTAgizkfv3iUZSvBlK4gxBEv8PYD15pBQPTSkqWdlGwB8m7QyTM8Sg6EgAJtQEJA8g/tozhKUEYRZAZSyxNfw7v0d4DZmCVEACr13/f8AiGp1zByj1EfEIT+IRzJSsKO7AdAT2LXq20VJuZTPwlg5Ki1QDZhQDYM20B5eAmJdlkDwK0qBs9N6x5/LNuQoivRVHdjvuwhm/wC0n8cMzc0PxKKlOR8RY96AfakV5eYgqclnqhA6OASW67DtASXN0KqHboSb1pXz8o2mzHUAEh1FiD0r06nv0jC1zNlRwwvEB0sSACHNBQMS1bmvygZjpY+MFSC4bSphtcA9PnAufRtLUIrSngCgLAfLaIkTlMoKalyO5A3709hGqwglKhzM5zGgBDVtueZ/vtAjGKNFh9JNWZxZ/oDTxGs+czJKvnZvyIYMOw7xWQdVNRcn5/rXvGNzDUS/gi1Q/ben6MwhnynGBBShXwTHobBWw7O9YVsNKJpVIIYEUf8AZg7hUcpIJ1JZh2Afw/6QgqQ1xwPFRjkSpsxZXoQgVAGoGzUGlFKg261j3M8MZR1KKHYuFClz1Td1bdSxpWSfxEiRKKypJBHKAghrOSr8RU4AZvMARn6pwRoUlSlNqYkhzpFQp6C/M4NIrBFRFG6HU2OKnqWykSU0qkKeuzFIBQQKFwzbl4gRhww/p4YUsJn/APUok+Saxe/k0oSltKVrOpAJDlgGZmDM4a3lq6JypJAKklyAS6g5cO9OrvHjcJVEWct4XmGUgTVCW69Wl0haUiynPwjVu1t4vT8BJlLV6PpzEjkU2vUsgOVKJKip7k8oZmTA7Ns/UVEzJbLUnSNSdVKGgUWuN3bpAzC5zNEmaNTazqIq56h+72tTxDldAOIAFgSxh5y2nTFFpg1J1VAOpqOWU7b0gJmGKKgxX5DNagA6iNp+cTFMjUdHTqWZ/MD5wY+IWW54hjkTXWY0eNo8SHgZksYWY1DVLglJNCz9Kwx8MhOlbhyAL71jfLckR6RQo/1DUnp2HiMwmVLkuVGjt5avtC3QvwJt7CH7EYZ/Enp6BQIHzbduj2Ji3i8J60qXOZiSQodOnj36xz3NsY6qe3aHP+G+ZmaF4YgAMpYUSSoqLflvC/qeIDFuTsR2hynyDd0YU4cX/S0FuUs3k0P3+cQrw4JUSl2d6XFXH3LxYyvD6cUpJoFpIHR6H7A/OLM6XpBDVfqwNPr1iTTZwwEq1eEq5qAsUCklnL0etfB2gfPmJWNSTUMSDZn69IPKBGpgFDYE1P7/AEhYmyHUs4c/DRUtQYp60NxFfkFSLYbkIRq7Egjoxq1xZzbvESkEFLdSX8k/unSLKkvSx7n5eziPQoBg7gjrQdvpGB1PU0oZBLO9Hrc1ah+8TJmDmo9A9q1J+5iJjcg2a23SNaAlqA+Y95AJ7x3NAXbcAkfV9u0RhYcVbUadvfrSN1Em1O7RJgsKw1FOoD9WjPJDOLiEcOlWrYjrdxTa3XpBSTiggkdU7fc/vaKEueEjlq4+4qD7VeB+Fx5KyDRW2x/z2hrDgRAPMZV4eUtMuasnUkBKWCiKuAWTcgHsK7tAPH4QiZ/RUVBgGShSdISnld21EVL94ZOGUmYhQOgaC7mu7/Vq3iyjDrS7qLXUlkuTpOrUT/5M3YVZ40rCBi9g0TUgAuFSwS5UGfm6VswbzFrELmhTeqEszj12q1aeYOHLNZ5lqOupNP7Hc7MAU/PtGSsCkAAlNKcwBNOpN/MaBNBi5n+WoxCWssfCrp2PaEzGJMsaJgOoFtIt5fvDhm00pSFDaB+NloxMrVZaRQ9hceInTJfc4H07UOgCnlT/AEP/ABE0HmcUj2dWsWf5MvES5Rh4YGdw8StBrJsuISJygW/D7bwOw0nUsDaHzJsUC0tYGkUDWaByZvHVCS6lyEoe8X5mOKVOIuZljyqWk9v9wVzLI06tSbGA2Ow6m0jx4EOxvuO6exMQu32ivPU6ocODcL6U5CjMCdJdR6t+FIHxHarAVJg/wP8Aw5l4iWZs5apZflcCpNmrt9Se0HMXwVhsBLEzEziXUAG+n2hWbL38e83JkC7a+ZtnKElUufLLp1BThnuCRSnaLGaSdTTEsUKSD7GBPDuIlTF4rDSy6AAuUP8A9n5fOCOUYmvoLNQDpf2b3qY4GI+J9n8R+DPoQ41OEZAPsYC9DoWJ3F9ogmpSnEBRZzQk79D+UF81lBCmPm3cfKF7NAVKY3DgH6gmLDkEl2G4O4pRpWCk7QEyZK1zQkWJrFjHBVlVMFeDcMDMBIuRa8PU7ccaygxvwXCS5iUqJDLPKNykOASbB+nvSNcZwmQ6Q1Ger38CtHtDShelaGOrTVIVR+UkDlTYs7t/cA0SlRQuZMUpyEAl/gBCXJs9h037B7RhUgTknO4Jifh+Cjp1TCEC9/lt2inicAEJIFgafsQbxGelZMv4QktzIKS/QOaJata1O0QZlM3o7On5PGDGu70wxlNWYrhGkurSEfhIapagOxDQNnzkgpWE8yBzeOo6N0i3mmMSV6R8VQW61dtr1gXKIUWU52saj84eyj4iwbjxwikzJBWlwCaAgN1o70dhUbn2M2UHUBpcGgqGDBm38G0Csr9VEtMuVI0SwwK1agXrYtQO25sesFZ0pco/1UgEux1baSfOwH0ge40H7SrPxKiSEpNmS4NW+J2qKG53iFCpauYlBO7rALgsXD0MWDMlpDLleoKuSVWc05Q2wfo1topSsZiG5ZxQmrICPhraiBbxA1NsCAc6Q8oxZ4VzCQjDzcPNlvNWGlrZ2LHr3+0Q44gjSoBGqx/Cf0gejBrlqDhwDRQqD7xAoYjjqcXRq2FQy8i5TmyNM3SGHKzln/xATGJYttBvNHUt+orTtAadV4eBRnXMsZBKJmA+3l4dpeQqSKM8JOWTgghRpW/R/wBIYMnzeYJOIWqYpKlkqTMcFiA1XtQAe0GUVuTF0GPMZJckhNakRZTwwmbpX6mmzjtEWSYnXKQqYoKLDm/uFnPQlrd4YcJmEoKAJABDP3akeR/GDuF/iC+JHpVYLzzcL4BcpkSZaxqSPhB/dYUOOJ01U8SsSlpBYnSXcdQdiIDZPnScLmwW/IpQBfof0eD38Sc7w8+ckSlhRCWLWdzSBLtk46EZi0mLDdmz8/8AUh4Q4PXh8d6gVrkmUsylg/E4AZX/ACD28GB/Fc4yZvqOE6TRj0g3/DPOV6MXh5ivhCVS3/COYKPW7UipnHDsrEEFWIXdyFJSEk9g7/X2jk51C6kFz7Tr6E1hbaOzLn83LxkhM5G+3cXEKubBi5vY/wCIKZdwwrCr1IxIUhXxS9JA7EVNY8z6UnQouKX7QvK6jINp4MfjxmuYvf8AR1TQSkpLUIdiO/iCOU5YvCemZjDXMDEGlKsO+8DuH8YSpZs7A/rDLJxqlKkIKCvTM1MliTplzGCX3UWA67xfiUk0T1VyfI+3j+Ual4dKQGTqUlI5y7s5NRa+wD8jbiNpGBmonKnTVo9FMtyliFa7JD/jB5jUBiE3gOrDqEmWhU4BSWICgB8GpXOHKVaQLm523hoy6YmYhPOmZLmoQslKWC9WptQqQAyiQ4G28dZf08TisvqNxYxuMGInTCZcopcaOYlQu6hV+Y9dmpAzPZZSFVsCA7i9vere8eyslWcfrluJH4j6gUCS/wANKAjSNN+9oJZ7Kcmng1/0RA4hXcJz8Tmk3CpTMDOVbENXz5/OCeS4b1p8sJD6R0qSNnFiesa4/KtE31a6WFn5TYvsevvB/gBC/VUtKE6SQGPdTWFbuXG9LxQRFBq5jKhLAIJCgoqHxJNEHSGOogvVw1B1ijhuZdQ0tNlEGj1LkODagDAAmCy0pmghmLkgmgGkEksSAxPezl4F4pAVJAUpSUadSUkkEJcD/kpnUKMHp1hdQvJfEp5gJGpjXSEugFQA1FWl3IDjSVN2drPXkIQoP6RLk1DkGpZot5hlKJalJSmWVGmsiou7cwO6aB3N3pC+UzkEpaYak0MyjklqoJo7e21oXyTCriD+JQo6dNrxvlONly5KtSiFKLAPSgem7k/aIpkwKHiKk2QhRHUW9w0KRNi1ORosnjpTPc3IdqgAm/76QGlSUlaQskJJq1296PBnOSSR5dv3UmF/GkmvX6dICdw9zBJClaUl60Faju1okmT1IRMAKWPLpSxFXepq9qx5LXrRqKEhKaO5ezt4rHuLllQQoqQk+CEhh4hg+JvAENZdmBRpQFOAgAjoW2j3HYma2oqLbHY/vpHuS5ehU8L5fSaxmMS/K4dIJBLlgIry1qS6QQpPTZQf9IxbDUZHmVTy3cEYjFqWXVfrG8icQ1Ys46VLKVKQNNfh6f4ilhZOp40KSaEa9HGD8TpuU50nC4HFYhgpS/Slt59T/ftALA8Xy1p06CkktQOe3t3iXKJInYNUmcSlOoHULggEA9CKxW4T4d9HMEomMqWUkpWAdJAb6tEhwY8uQq/ft/KdHDmIxgofzCsziMSw8xQSNgRWIPUxONln+Uw06aLFYDJ8OaPBfi/LZCkLSQzMxr+dvPaHL+HvFcjSnDKSJSkISElxpUEgDsyqVHmsYdAmM3Ue2qYiwYlcLfw0zGipiJcpLuyl8z7OEg094IJ4axGHxSV4gp0pcp0qJBOkjoD8KlFmq0dR/wC4JSp4kS5iCvTqNbCE7j3HLOIVJcEJlJXdnKioB6MG0uOsapIY17yX9oQT7QNLkzJitcya6ADoSlKFMkhNBykVvajmu0X8ImYjSG0Ca+tKZhflTyh0pSgJLlxUt3JiPAj00oSKEJZRKgyaMD1cML1cGNstlYiYTzhI9QE6LBDDlGpwxLqLHxHRXrmQPyxhLB4ISdcw3qAS25cs1G6G8JPF2KWUkoalO5Ju3y+kNfEuZiWnSFWHt7naOfzM31OCQTevbt0v84JRPGVctnrWVpLkEMH6B+sdFyFYl4cgFJUtBOkXoSw7UO4pWtIVuG8MmZO1j4WZIYfERXxXaHb+WKut3ZJsXT7tcN0ePFjdQ1w2LgeZhF6Vyk1KSCQQDqD2LEagAQGryq6iB3FOaSVTvTlIJWQH1pLq0lgxAJEvkLUAqTuIaJuJWmiUFSlPYDU5drnYBT02HWAkjBSfUmT56NCVrClluZYJbSCn4UpGwq56mBYwQnJE0wStRmhJExSWJASokK0sA1jpUDUGwHQxSXjZSiVLlyUqJLiYll3pqB3IY+8Jecca4yYtSZSzKlaiEykDShCXZIYAPYOS5Jd+kDU4rGEP6yg/j9IWcgHMLx2Jf4cyybjFFKFBIAcqUaf5Mb5mhUglMuqQfjINah4yMiZwOPzJsKqXIrqa5p8auoJf57QFnoJNA5O379oyMhnvUpY1DWTYBARpUlOsALUpZcJclmSAHLDcxBjUBa1pKaaXSorCQeXYEPV/L9IyMhiTzsQJLlxEuWnWzOLO7aWFkk0JNmjxeHSolSR6aTYX+5dn3jIyGAe8WwB7lOdKKaMCDvFKSsIX2jIyFE7X4j8ahsRUzs38O+D5WKwRnGYSVkgIDMGJHNvX2iXH8Mpw+IkIk6xKLqmC4SlDFRrZyAPeMjIS5Jzgn5jNL+xI+ICzfFetNKmaWOu6mGn2/F/9vWFnKMBNxWO9GQSDoWXGwAoT5LD3jIyKc7HaTGkAcRuyP+GeYpIxEyd6c3yVFuhKTZtqxczKd6mMngAEy5WHRMJsSFLNrVt7xkZECZGL0fj/ADBxIo6hKVh500nmZJKiVChWKuARZPNRht7wXxk1OHlgBgSLeBv/AJ6RkZHR+0mHU5pnOYImztL9rj5+aFybwvowpKhKSC7k9wCWP5RkZBnhbmILYAzo/D2X+mhAHxJX2NNO4pTUG7QwYtiUpJCXUE6nAaoJZ3Gq7A7xkZArzHZOAamS0ymBl1SA2oaRTUBceKeC9YGzsEFS1oKfhDEB1UVpI5upBP7EZGQwgESPGx3Tn+P4cTLmpCSVaiQXapBOov2+4izKyqgqIyMiVkE6CHif/9k=" id="312" name="Google Shape;312;p113"/>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data:image/jpeg;base64,/9j/4AAQSkZJRgABAQAAAQABAAD/2wCEAAkGBxMTEhUTExMWFhUXGSAbGRgYGBkeGxsfHhoaHxogHSAYHikgGh0lHRoeITEiJSkrLi4uHSAzODMtNygtLisBCgoKDg0OGxAQGy0mICUtLS8rNS0tLS0wLS0tLS0tLS0tLS0tLS0tLS0tLS0tLS0tLS0tLS0tLS0tLS0tLS0tLf/AABEIAPgAywMBIgACEQEDEQH/xAAcAAACAgMBAQAAAAAAAAAAAAAFBgMEAAIHAQj/xABAEAABAgQEBQIEBAYBAwIHAAABAhEAAyExBAUSQQYiUWFxE4EykaGxQsHR8AcUI1Lh8WIVFnIzgiQlU5Kis9L/xAAaAQADAQEBAQAAAAAAAAAAAAACAwQBBQAG/8QAMREAAgIBBAEDAwEHBQEAAAAAAQIAEQMEEiExEyJBUQVhcTIzQoGRobHBFSPR4fAU/9oADAMBAAIRAxEAPwClMl1UhW0b4PDypYKj/qKWXZylc3mDjdoJ4wylElBDdI5ORFxOvhNqe5wcRbGdxqxJpeay1JLNSOf8T5yZy2FAn6w1fySVO0CMRk6VbR1cWlxsLxtc3/6wWthFROIIrBpHEc+ZLRKU2hJvufMbYrKgBaKWDnplHmDjcdoDUYCvBlOPMrfp941ZhnkuZKShKWLAH2gYcXpQQ8UMbi5PxS1OT+FiCIHTZ2sMDEmwr6lJF9wMmAs3q6lnDzlKmMkFTmDuO4YMyW7FKmp3i1/DTJp6pmsyD6RtMLJAIf8AuqoHsDHTMyyxKwEhQR3CdXmxEOVnA29iULpv3wZ84YrBKlq0qDMYOcGyleqSDTcR0viHgATw6Z6Uf+cojxZRHvCBnPDWLwJKmJlt/wCrLcob/lujwoCGEsI8FvcSTNsAJM8L/AuIcxxqUppBgSf5vBt+JO/j9/SFPLsrmrWApKtL6X7iGefYlROXTDI4eDROU5ILQWyebOWpkgqG52Hk2EM2XcFIKtSyVJ6WF/mrxaGSVh5UtICEhgaUoGPQU/18+Rn1+McILM6mHQs/L8D+sX8BlRSoLU5IrpFqVqT42hmyfNl4aVLlIQwQVF3qrWoqO3c37d4gXjEgsltLM3ffs3SKs6e5JLVDFqsfP7tES6zOOuJdj0WBBQEPYbPUespc5CylSAllHUgAFyWZ3NK7VgmcxROlLHqy9Qc6W5tLEFNQHSyiW27wjzMQwZulff8ASIkY5wVVH9p3tt0izFr8n7wsRb6TGf08Tq+CVLSlKCSSE1CqBhUq1F3S1HBbpvADFjlCJRXRTeooimrSsUcuoBNHsSqFrJOJlBQlzVcquQLZ2BdwbULvU7Q1DGcjJSCapBqQASQFJdLFy5Aaw2tHWxsMi7hIcinGaMH8T4+XoRJTKVMTONZwAVpCSlQ0kdgSDUCguGIvLjKShcwTFpKlKQgMn1ZhOkB0kkqVzmgfc7AQW4gxKJaUy5cxCZyEgagt1kEM1/jUNmuX2hdQZK1y5iAkKUkkF1LAIUyqmuqxc1oGFXLKMRCmHwfqIIKFkBJrM5FONNkKABLJBrs1HUXVVZrJl/0/SQvTQqWhIUSL2BDAuBU0AglxDn85CfT1elRwxcqSSvR/yBYEk9x5hXVhpbnVMJLlyHD+xDjxAE11CUfMO5PoluWBJ6xunBkkqt4irOy3cFoqfzs2Weog2VQ24ip86mTcNsIpm+n8UboWCXSYWc0zGZP5EgjvEeXJny1VcxM6lTvSG2mG27o/EcU4P1KbwscRZYUGDmFx6gylJIHVi0e8QzPVSNIig6sZRtae0wC9mj/eIeFLEuId+FeHkJSJ+IGp2KJe3YzOx/t3BrFGVwuqjy5gcODp1J92tDVMy/FzSpEiUVJQBqFtLDubkCJjyds7iYwTbdSxiuI1uNGkJfSxrTYJSGDVHiN18RqDIl1NnHM5+bk9gIT1onhdAQoODSqa19zDPl2eTcJIQZSJaVO6lqSFKbYAm3WC8gxizKxiORtq1NMfxBiJTiahSAP70lI2P4gG8D5xHhOJlTHJDMDzuH+77V2hnwfG06ckKJQtBoQUBj1BBrHOs3kerjlrlhEqUG5JSdNfYMA+8Hj1AycAQcumbF+qo3SsqBfFSlJCZqtMyXQEKA+JI3ChUjZ40weXJlBTOQVFRH9x2NNqGNMLiAlkjpVh8x2jVeMLAtY9TSu9OoaOXqgx9N8R2nQJzMzDMdKSBTYPQO1IEnE8umgptVuv1iSfiNa32Dmo/bf6iDETwkGgcCw/feIxhoUJZvM0CSwClAsXp2csx/bRMVlyCm5fs27/AEiHAJKvgSdz8mep8iJ8PImB1LBY/wDIOfBeC8Z94PkkGOnhze3ly4pfsIHYtZUoUoA97N+faJcxJJ5adPp+60tA7CzBqclq0p0ufp9IemGhxFnKZbWCHNq7f68QSwmdTVyfQcanDk0JRVwFJqCCXFYgMkVJKb0DbUcvApSylTgsQaH2+ZirTlsbROUhxRjTlGWLSlcxMtSlBxKCkKB0ilQC2nSSHBLP4i3KxSUp9SchIb8aUaQVVCUI6kBw7mqhWlVZUtJQ8tRQpSiFMTVyOUOWYHmAqGbpB6bKlypalKmTlJSPgqSTswL1J3Fvv1q3CxOf+lpOrHTAfUmYSUSAOZW6Cx1nU4ZI0terszMVXMMi9aYuaVLJWXfSS/d9wbvveCUrHFcjQUqXqopSjypTqq4cMaNdgLdjGX4qcZaSZyQ7sNCqJc6QNLAAJbaA2XDdqHErpIWl0mCGUZAFgqXaF7hTEoYajDbNzJkFKYlbUE0pBFz57JpufSYlZpgwmYv09jSBS8dNQa1EH5CVzFkaXreLS8gVdaeXeDWj+kzEy7TTi4LzHjELwwk+iQpxzfhYNbvT6xnD+MClo1WcP09+0EuK5eF9JCZQGqlYdv4TcNShhlYiakEqJZ9gHgNTg/evmXooz0AKjovBSZmHTpAYJBBT4G4hNzfPzgpctaKapwRMqS7JABJ8VPuYvYE4jDoWvR/8MVEpG6Uk0pEeIxOAQiUcWpJE0rmoBBNGSgEtYDr3ifBvfJx/Gd7C6DH6u5txgqR/LpnnSietAUyhclL17sY5RIzGbNTpo5UQT0pTxaG3ibEJxc0BKwqWmxSXDbWhblyjLn6pdzQ0cfXxDSwYm4wDxkVDkrCowuHWXUsirlmKlMzb1hXwRUAVV1GpI2PzHiC2NC5q3WSUJLAbavxFvdvnA2dh9WoEsO1yT7xqD3g5n3GWRigKqI7gHoe35xalKLdbsfc/kxgDi8MZQNKPfvSLeT4xwx9wb2/dYTlW55DL6UhKT18WrHmFwylkJbv+/wB9BFmVKelSx8wwyJScJKMw/Gq3ZjUsOlQO9dhCQm4wy1CQT5aZAAUHUHIBYsS9T3b8IcDveA891EnUSVeTaI8fiyvTrWAxqGv5JNIoIxYBI1ajuRYX6eftDGUQBNsySkFLOTYmnR9rNFISDYDb8qe4/WLKk0O3M5I8A+8QrnhJG52bq8FwJ6iZJjliWlhXd/rXq0BDMJa3tTd94aFyfUQ+5qX67uO3aFRcopNbm1PY/vzDwlxTGoUwWIY6NltcAsrY93FPcRfk4dSVavUStA1HTrUFAqFUAAlm2LuBCxMmBJBYhjU/L/EX8smFK1zVOrTcAtSrKBsk1Gx+8V4jQoybIL5EcZEyRJlK1jUrSRpSnqqvyYCt/ePVYxKuYzVB6sbgbCnaBOYY+UEBpes6VKIfS1AoOA4IuTuQLczRXw+OlpSE+h/+RuS5soC/aCyDd1Ax8diDMJO0KBSIvDEzFuolm2rF3hESE4sJnNoqHNnan1h/yHgeRiVLnKURKJZKU79a7CJszIxAMiXAXXevd1X+Zz3D5uuWQUh4KHjV06Vohj47yvCoSmVISAuWXUrokp+EkDmLsa2bvHM0YJazQOHhAV1oCKy48QNseYTSqXNUTZ4bP4d8QTJc5OBWpPoqNCb+LtvCYMnmNQEQa4IyQzsSmTOJS9QoUNK0PWKAxZNrioWnZEa1ayfad7nSQpBQRQhmjhOeYSXNJwatSMXK1IkqdkLSolSULKrDVYhmdrR23E4mXhpJXNWyJaarUfavUxw7jjiDC4rFJmSja6rPE6X5BtP5nUzNtTd8QTwhkM+VNnCfKmSwAOVQIJU7eD5EOuU8LzFKfQQb1DfeB3/fMxSEo9X4bKZOrw7PeCeSY5U6ahpqjqUHOovSv5RWdOW3MxAqIf6miUACZDm2V6UEsQXf7P8AaE5E7Sslug32frc1+kdj41zTDSJGueKrIQGvW59g5jlHEWCKSdBcEBSVCxS9CPpHP02qTIm4ci6nQYBjx3Ipi0lPMzHtbvS0LS5ZlTCQSRVvy/1BGTjAzE1evX93+cez0gglVhv2ipgGHExTtPMduHpCfTRiFM6jyJ7AgE/p84GZ7m2pTatqgMTSgFvc+DDGrDenhJUsqdpY2sbnalSwEJuNQgKOpIL/AK/asSqa4jj3BSpilE3fsXjdE0AsKn6F/HyjeVKq2qj9NvMSTEirF9z0gCwhVPNekP8Au0A8VNJf+77QSxUxxW126+fMCMWdIJ3MEqnsz1xt4exOqUE1tV3YW1N839zA/PsHp5mZ/wBSKQI4azLTPEs19QgA9Hp9bQ4cSy3AD6TpNKO4LFiDQ3No6AX03I3/AFREUimkDY+H7fK0WsOVmqS3KnSH+IhqFjUVs1YqqBJJej/J636vF/AS9SdIBCiSzdQH3BZjX6R7qCBzJ/8Ap00D+sshSiCoAc2zJcdflA5Cp20pCgCQ6jUsSK8wr7QwSsDq1CYEuVDlcklkkvs5cHw3h7aMCpI0pWUjpqG9eneC7gtHbjHgiXLPrShdTlP18QGyTi6ZhFGUpakySLAVB+4cdIeuNM5SAZABK6EnYPCXM4WTiJKlIBVONQA7u9mtHM+neU4rydXxBzY8YP8At8N7xbzfPn1aHIJJc7xQyvHqdxEGbYCbh5ipM1JSoXB/xDR/DvIBjF6LJQHUe3bvFmVNwtTOYcRYbSPf+8u5diCsW+kOGE4XWZKMTKmNNA1pAH0fq1Ic8tyuVIliXLSyR1qT56xIjBhJ5TpTukM1enT2gBkaqPMfj+mqhszmmcZvjZmHKcUgCSoh1BDamLjc7h45dmuXyzMUU0G0fSXEOA9XCzZSRUoZI7io+oj5tzjCKSVBTuHBG4he4gypsbAXdmCgmWx5qwWyTMFyJiVoVY0rC2qQ5gtlmUKmlkh4Y21QSx4gZmxj2jzxXngx0l5gAKByAWc3NfAgbkOMQJQkzTvyKuz3Seid32getCpKDKVLLncgwJ0vQPCdP4kQ41HEA6kBgw7EOcQZP6atSbe317bwMUZkwCWhNVsPqKw38IFWIQMOtJUpIZJZ+Wt26d+sCclR6WKCVBihRDHYhx94U7lDU7ejK5huEf8APJZlyEhRcsTq3tX7PHPcckKopwT8Jdq/5a0dM4kk65QLcpQ16VDMO8c0zhtGlW4q7XBoRu/bpGKeSZp+IOQhSEly569toLYDB6kA9REM3B//AC2fOUKqXLTLUL8sxOqnQgkQTwk3TK7t+UGuP1qT7zGNIagLOFplpc+w+0KGYYs6iP20MPGE0emkblvtCeSVHvF+0E3Jt3EJcOytWJkglv6iS/gv+UdR4jSEpDMCssQ3UEl9q/vuj8H4DViJT2Kn+Xf6+0dC4pTQGl3ptY3fmg0axF5BVTnS0VIZndrF+xraIpGNXLUnSKMQ1av+ceTVc5FWcsdgTcHz941nUKQQ1/y+UC/Am4h6oYwmPUpJNElgCo6dNfh1kEOFUD0sBBvCYkKQCn1VJ2IEwClKDYdIX8PpEuwKlPsKUKUmv4eY27RCvJUEumZQ9RXvuGrtGKZ7Ilmd/wCJcNLnzkSUMZv4iPwp/wCUGcDgZGDlKU4SAHWtXb7DtFLIsPKwsl1KBWaqJNT17wrcZ8RnFo/lMPLWorI1UqQC7ADajuekTYh6didQGXb63HP/AL+sUuLscjG4tc5AZGkJDipAep7l/kBFbIeIzl095YCgoMpJJY9LbxFxFkGMw2geko6v7AVfaFzF5Ji6KVhpwHUy11+kV+TEFCgyFt24lp9C8L8YScXQDQv+0l38H8oZRHz7w/kmOCAtMiaK0JSR4NY7Pkk6f6KTOSUr018xDrc+PBVc/iUafMznaR/GFsTiEoSVrLJSHJjh/HWS4icqbj0o0ylF23ZmfyWjqCZ8meola3Sk0BVy+WsYh4rmIm4aZKSoFwzAj2tHN/1AFhYIlaL5eFnz9hUSlKGqhjtfAHDMqTK9RgSqoJhcyX+F6/SE6coBTuEdu/c9I6rKwwQlKRYCC+r5GZAuPr3k+DFuO5xzF/iDAYYI1zJYLdo5ZKwKFTVzNLAmg6R23G4JM0aVWhZx3BYNZa2PQwX0fVYcArIeTE/UNPly8IOIs8LSVInFaJbgXajBoGcVYT0cWZgDBXMP31vD3wnl0xEyYmakBmIsXin/ABEkpmEJT8aEBR8FRA+v3gdfqA2c11L/AKIhx+lveaTcRqwqFHobmhof8RyjiSdXU9iR96/WOi4CbqwJH/06fVz945rxCf6nZ/sfpB4Mm5qnSyYqMK4iXrSjDpVSUkLPQutA9iSr7xPjgwA2t+/lA7hrMJc2YpIopS0an+IgCY4Dfh1EH3HSDHEaGLeTFGqfblH4ikG5DOd8QYormF9oF4eWVGl4sZkXWqLmT4FSmI60joKaSRuPVHngHL9eIlrLDQl/Nwzdi1Yu8ZZjzFO1mc0epalQb+xg5wrhRJw5nrI5xpG1KgH56i20InEWL1rV2v1dnI/d4PGKWJc2YEw3MsDqadWuT4/xBVeEKpyxqQlFCeZDBIDp3+KvR+sZw/gwxmrJQhBACmdi4YtuARbesXsPlfrTTNWUmWHNHeoI2sSUuzMbUtC35NQ045m0vDTJzBCOQOxa4FT11WoOvgmKv8oDVkB9vVlhugYBhDWmQdKZZGp6MlRKQH1KqWPxLrpLnS1gYpY7I8KtZV/Lqq3wggWAsKCCHEBn5nY8nyvSgzJvNMXU9EjYDtGcP5MJSps5QGuYp6fhTsPzML/CnHcmf6UpatMxTJbv8/rBLi7OdIMpB6amLXNACPrEY3KSKjF25AKN+8kzXiSQFMAFlO7UG5ikvickONNdg7/Wnf2jnua5uoFklgDVyz+PpU+YFzM3SpCmoSKKr++jU3MeXTrdsIwkdCdSPFaX/wDWYi6NIV8yO3SN8NxpLUdBKFCxNrj5QgcGowgR6+L1L00RLo1GcqrzV6+8dJyzPJOKRoEsSktQUcP0CaD5xQyJ7wKYjgRY4hydMmV6stRUlRDFwNLubChpCqjEzEK1JUX3HiD2JBScThjMCUoXQrNw5qafQRPk2W4UaStK5pINiANjRNz7kXid0Q+05WbSZvN/s8D81zCGM/iKn0An0liYWBtpuNRBvaCQ4/wylGi0jZw0DVZTl5LqTPDf3HSNqinf5PG87JcASCFL0noRp6NqY3L7vSkTZtOMg5JlmzVgLVfeNuV5pLnI1oLglhF6aQ0c6XlcrRLEvEzZaUKKh8NT56BzBrDpX6bfzGsNTUQ5p8oDJpwQEXqow+bGt7bP2keMxqkTTiEqdCaLT1T1HcQuy82/m8xmlDGUZfpe2kqJ9lNBr+TnEVSNBoeYfmYDcEcJrw65q5ykBJUoIQlTkhVQ52pRvMTNpdgNcmqFwtG+VqLrRuSZHK/ozxtZtqj/ABHO+IJO/f7GOu4vB4eUFrCiCdtVCatTfeOV8UYyVoUgKTqK61t5/fWE6Yt5gB9p9HaspY8CAuAMIo40KAokFztDTxNiBqVWgBhfypX8ushXKsGouG7EXehiPOcZqC1PQ0joZg2XMD7SXEqhCQYq4gus+YcOFsrXNMqUiipqza4QlLFViwc3/wCMLGASoqGlGoksAElSiTYJA3jtWUYMZdhlGYAnEzWKxqf00oPIkGjMSVEDcx2FE5GVvVKfGGNRKQiUgjShIAHjeh61/wDc8czWtSlFjc0bwB8nP3gxneZeotSgp66R939g7H9I2yDASm9WfVIIAlsXWT+Eebe+8azUIsAmCpOZoSkylUSAAAEvXU7ht6moraCGHxXpES9SkKVzMpntQNq+PV1IDO9w+uZYPDonKR6SeUiupQaxNUkFx+2IgoCpcuYQtKCpBYqIKipNAQZjrD0G/wD7WhYowjdVJuFcWf5hYWoFUt2B6kPMIXLooJ0kMaDrB3/p6lusqKNRJ0pCiAHpXVdr93gVlCZcqVLBmjSlIDa0lRU5oTqACQT4atxF4pwh+OehKrEfzWhmo2lJYM0MEUTE7DKCZ0tVaLSfkRDDxbxKUrKS6SXPcjZvbeFnBzedJUKJUCR2BrHReOM2kYhWHlTpGlC0JXImsKWo978rbvB50HDSf6eeWX7RVwvD2InpE5S0pJDhJNW27uYA5umZh3QoNW7UajfaL/EvEC0YlWigASwIuaBh0o5h1zVElWB/qjUrT5qR+UTnrdOmUo1c57hsW6CQfPv0h+4MzBIkCcT1I6lnH5RyKQoyyQTy2PiHKdmhkYVTHnUCEMzANcNu0YEHc0ZCF2zzHcQetiZk0sHWwNaAfu8MmAzanKKgWAdVAOjBiwps3mOdZNhgsuSoIGwuezNDBKmpD6QUpHQkkXJcC7VLkMDDvEK5kxyG+I+Ss1JKSZUypLjUaeWcJ/YeJUrKlEkEBqkvWnZ3o9YVcBmEpQCSmaxRdwKXdLi9DcxdOKmoZCda0E0IcvTfQadrGkY2ICaMhjNNzORLTUBTUoQyg7sX7dvzinKzr1H0S9SU1cijEm4bS9QHbbywrCZq7khSC4s5U4uWUfBbdo2nZhMKeaoP4gAAWs7F3hRQRoyGFZWcGjMkBwoKJcPStCKW2ZqxY/6qpVlAhnFrgBvnSFIhMx1qOpLvRTm3n/VR2iNGYBJLJJDkGjF9VXs/fzC2SMGSNWNx0rEIKJrFKquk9b1FU1PtC5I/h5hTOE1OIOkFxLUAsKpbUSKP1BitKzNCyGJ5q93vTcgitfuI3RjNJ1BwRXkDuH9nPnrHilWF4ml9wowHxXlygZ6ilSVJmJSDZ3CA47O/zhYR6qlplJSpZUWSkByegAFyY6xNxMvEoMqckqQsuFIoQQQHBPs7ikX+H8sw+XSlzZYVNxBCv6iq6U1YIbs2o3MbiUD0n2g2UUBJS4R4Zl5ZL/mcVpOLUORF/RcMaihmVZ9hbcws8S5+qY6QoqUq4Jt2PSv1ijxDni5yiorJKiSegsGvb8millWWmclcxSqJCiBW4AYK6XHdopJqTGzyZc4bycTFepNBSj8AO4f7d4asTwrLmuEj4m/EXSUgOR/5fD4+cZKwihh0gL1qlqBNNILHSEgqtQBqdOtSuGxWkpVMooaWAJUBUO9GCix7BxAgWeYYYBYvK4FRqU5GzJqb7BzDRlXDGGlJA9FOoliVJqCQBve7wdylOorUJfKtJU5ZxqP2t9Yg4mnykI9QhPxBArWtq/3MBUggUgvGF5g7yeIIzXCJQtSJSpUpOkuSm5dRBNapSas4+bQtT8uIUQrEzgXciXIARWvKPSNK9YKZtiUaWWoplzVJSnSAVqZTuSp6Aijbh2NIU/8AvXEJdNCxIBUCpRANCTuW3jxIqAeOpRlyFJmMaEHaOxoyvB5pKwnqLBXIbUkEghmNQGpy+I5HgJnqByecRe4fzdMrFf1StCVIUhSkfEApJAI61b2eN8wehJAjabLuH6T7/aH8/OXSsRO1v6gU9Egt0ptWFvHZn6qf6ZLDq31gLxbl02RNJUoq9TmCtJZYa4NjTvSNeF8tmrCl8wTsephWUArc64ck18ynjsO9O7mN58hRcKLJSHhpw/D5fc71/wAxUx+WEFhYipPXu9LGAxtzBdeJQwk4hJSghIDByxampg1XcuS8V8YshgiYFKAcvygfs1i56bKDFI80AIFS5ufyMYnByy7rU6nqU8pbZmtFo5kfUq4LNWY6da7aqhqdrQY/6tNB+IpF2oQ/Xvf6QMm5YlIBCk2ejMfPQ+0XsPJ9QVrpuHO3vUQvIDDUgwphMwU3ggnpX3aLHolRUtJZ70qxvV/ag9ozAYBGihv7h336+0SrnN+Gj93FHp894VR94YI9pVzDD6edNGFVD2Dnbs7e0Dps67ggAMQd9w+5ve1DE+LxgIU4PUPuH5jTaw8GKSjpS9VJ2NHD2ZtrP5MeqxNuVlMlVDayXo3Yjs3vBHDTXbSWpyluUgVYsL03B26wNKdRYGrHSCaAuLVqIuyAQkjuA473d/aMAm3DGCxStILEHVZ6fMe/6wTwmJIsVXdiQRu7Ofa8L8hTkFGpKvN2LGmymYv0eLkt9TpUHuQr4ixeMdYaNU3xXB6JhUuSWWboVVL3o9v/ABdu8Qry0IWtBQQUAakgKq6knmtdm8Jgphio2JSRUinWh6GxrFwzirkmKDlyFAMRSjtdJBtdjCwxB5hFFPXcny+SydEsMEliFvQpF6nmr9+1ZZgIKSlCVCimYNQF6VBFfYiIlYxMhIqS6mJ0kqYIKks7Bqb9bViWbJUKI1LWxC2ZmZT1age7n8IG8VgWLEk5DcyXC4+Z6ifxJ9PSpLsCSKgBuUISXL0Yte8eJw7aFUBoVPUu4ZQFvt+u6MWlGpZ0nQFaiCkmnxOR8RFN7wJVi/6yEqMxQWKi76HJA0kFwCwLM4G4jCCYzeJJjkJdpiAVoAqWdIJIqakjYpHawMKhwS5xMwS1KClFikpAIBIF+whiM1CytpZWEhlmqU0KgAl7lzp0tQ7dI5uUqCjpJAeyVkAeAKCNVYlzXM5fhMyUhTizw1YUoxAD0MJEk1g1gioMUmEPj/eELzqg2uPTHnKM5myE+ieZAsDau8MWU8R4VSky5kslZZu56D38ddoRMNjAoMqhi5g8sliWcRNmrCjqTLSg6SCCOYqIIPj5wOINkaTbM2N/S3oPU6tmuAllgCkHdtu0KXEeViosNu/+YW5c9ctaVkrSlKxyzJhUFVAFlX6bO1LQxzeKpc2cJC1BJLue9NKB0DXhmXCUPEvTLY5iLmOG0Ekhx9L7bjxEMqeAWYN0YCwO1gSB9Bd4cs/ygFLpGoM/Zu7+YSp+G0KKVbjdqkP7vS/iPYstnmedBViSBCFgjUwNgxPsa16RWKPQVyq1JF/3taIyro46Hd2PQV/zGn80VJYta7dvtakVFgwk+0iPeWzwuXym1Um+/wB7R7ixpDkBIavfdvlvCfk+PVIUxV/SVv8A2k29nhmzGYWUSN9ILvsLfOJnNHmPVYBnBv6go5qRvsR0dqxsZrWY1+F2enbav2iXDYVaxRA0qqDQB4w5HPNAEDsSPcUHyJ6QvdCoQd3CSBWr3uQ0XUzHoFMroDsaioH7eJkcNT0sxlVIuohrnwesW5fDk5S21SwH2W/Kzt1/YjbMCxKWELJ2PcAu4FC53d/rBCWsKAd3SQXexZyejXForZhgpkg84UztqSNSS9n02LjzEeFK0sdg7P8AOvu0bzNBEMJmlIIUoEFr0Pv+vV7NGs7EpIFwoXBqdiK3PX2gYoqJ0KLF3saA2vdiG7xVxc8kEG4AsbH/AH9PMYywlaMuWYoTUgahrAvYFIpXqwi1h8yko1Km4hAOgpAWpKEtodQG6iogfE5oAKUhTyvErQpiaCxselDuHhoxGFkzZWtSEsAQeUFqPSjgipYdaQONje2G4FXENfEgCxpSFJSlABHKWTLSlhykhIL/AHg5hM8VPlaJeHKEJSeYKqVFhdTAhnPZu7RtJ4dlNqCbv2/EKVtcfWCcvBCXLGhIUSQdkkJHYhy5ce0MDG4G0SnlMqYp/wCkpKWcJK6XSbi7Vc/d4kPrEk+nKNTVZGo1uYIZbjQsK1BSFAXOpw7gM/4foHEVsSlGotiZSWppJlOGDH4g9+sOAI94lnF9Tm2Ay9c2cmVLS6lqAHSpZydh3h0k8JjDkDEYqUGmaFI0qB9ibP8A8gmBeVzwiWlMleo6UrnFKjL0qfkQpahUJDktQk9RFLPc0mrUlAlyyakBCCojehU6iWDkmDVQFs9xbIH76jlm3FeCkLaVKJCQEg6EFNR0NVEMDXe3cDnuJROSn0ZpWRYTGWQ5+Ikp/pkmpan2hXxiFzFpCUcymYAn8+kVkyJqSosoaTzHYfrGrl+0ace3oxumZph5akzJMr1pmjQpS1TCFH8SkhwEjo7tfvBAZtLEwT0BKJyxp1qCiA9FAmUujhgCQ7UpWEvE4sEpYEMGYEAd2iucUAokIZzfUXHv1eCGYGYyR5PGi0KSlXNLDJU0vTYMQ6+ZLGt6wWzXLkTKhgGcWLg2+8c4ViOZOkh76uY6y1QrqXp7wxZBnqgTrU6QQxagalhYRNnAbkdw0bb3K2ZYAi4dt+1Hv4vA9JCSCEmpa5H7vHRzlwxGFE1gEF0o6ltwNoRcdl6kTAgizkfv3iUZSvBlK4gxBEv8PYD15pBQPTSkqWdlGwB8m7QyTM8Sg6EgAJtQEJA8g/tozhKUEYRZAZSyxNfw7v0d4DZmCVEACr13/f8AiGp1zByj1EfEIT+IRzJSsKO7AdAT2LXq20VJuZTPwlg5Ki1QDZhQDYM20B5eAmJdlkDwK0qBs9N6x5/LNuQoivRVHdjvuwhm/wC0n8cMzc0PxKKlOR8RY96AfakV5eYgqclnqhA6OASW67DtASXN0KqHboSb1pXz8o2mzHUAEh1FiD0r06nv0jC1zNlRwwvEB0sSACHNBQMS1bmvygZjpY+MFSC4bSphtcA9PnAufRtLUIrSngCgLAfLaIkTlMoKalyO5A3709hGqwglKhzM5zGgBDVtueZ/vtAjGKNFh9JNWZxZ/oDTxGs+czJKvnZvyIYMOw7xWQdVNRcn5/rXvGNzDUS/gi1Q/ben6MwhnynGBBShXwTHobBWw7O9YVsNKJpVIIYEUf8AZg7hUcpIJ1JZh2Afw/6QgqQ1xwPFRjkSpsxZXoQgVAGoGzUGlFKg261j3M8MZR1KKHYuFClz1Td1bdSxpWSfxEiRKKypJBHKAghrOSr8RU4AZvMARn6pwRoUlSlNqYkhzpFQp6C/M4NIrBFRFG6HU2OKnqWykSU0qkKeuzFIBQQKFwzbl4gRhww/p4YUsJn/APUok+Saxe/k0oSltKVrOpAJDlgGZmDM4a3lq6JypJAKklyAS6g5cO9OrvHjcJVEWct4XmGUgTVCW69Wl0haUiynPwjVu1t4vT8BJlLV6PpzEjkU2vUsgOVKJKip7k8oZmTA7Ns/UVEzJbLUnSNSdVKGgUWuN3bpAzC5zNEmaNTazqIq56h+72tTxDldAOIAFgSxh5y2nTFFpg1J1VAOpqOWU7b0gJmGKKgxX5DNagA6iNp+cTFMjUdHTqWZ/MD5wY+IWW54hjkTXWY0eNo8SHgZksYWY1DVLglJNCz9Kwx8MhOlbhyAL71jfLckR6RQo/1DUnp2HiMwmVLkuVGjt5avtC3QvwJt7CH7EYZ/Enp6BQIHzbduj2Ji3i8J60qXOZiSQodOnj36xz3NsY6qe3aHP+G+ZmaF4YgAMpYUSSoqLflvC/qeIDFuTsR2hynyDd0YU4cX/S0FuUs3k0P3+cQrw4JUSl2d6XFXH3LxYyvD6cUpJoFpIHR6H7A/OLM6XpBDVfqwNPr1iTTZwwEq1eEq5qAsUCklnL0etfB2gfPmJWNSTUMSDZn69IPKBGpgFDYE1P7/AEhYmyHUs4c/DRUtQYp60NxFfkFSLYbkIRq7Egjoxq1xZzbvESkEFLdSX8k/unSLKkvSx7n5eziPQoBg7gjrQdvpGB1PU0oZBLO9Hrc1ah+8TJmDmo9A9q1J+5iJjcg2a23SNaAlqA+Y95AJ7x3NAXbcAkfV9u0RhYcVbUadvfrSN1Em1O7RJgsKw1FOoD9WjPJDOLiEcOlWrYjrdxTa3XpBSTiggkdU7fc/vaKEueEjlq4+4qD7VeB+Fx5KyDRW2x/z2hrDgRAPMZV4eUtMuasnUkBKWCiKuAWTcgHsK7tAPH4QiZ/RUVBgGShSdISnld21EVL94ZOGUmYhQOgaC7mu7/Vq3iyjDrS7qLXUlkuTpOrUT/5M3YVZ40rCBi9g0TUgAuFSwS5UGfm6VswbzFrELmhTeqEszj12q1aeYOHLNZ5lqOupNP7Hc7MAU/PtGSsCkAAlNKcwBNOpN/MaBNBi5n+WoxCWssfCrp2PaEzGJMsaJgOoFtIt5fvDhm00pSFDaB+NloxMrVZaRQ9hceInTJfc4H07UOgCnlT/AEP/ABE0HmcUj2dWsWf5MvES5Rh4YGdw8StBrJsuISJygW/D7bwOw0nUsDaHzJsUC0tYGkUDWaByZvHVCS6lyEoe8X5mOKVOIuZljyqWk9v9wVzLI06tSbGA2Ow6m0jx4EOxvuO6exMQu32ivPU6ocODcL6U5CjMCdJdR6t+FIHxHarAVJg/wP8Aw5l4iWZs5apZflcCpNmrt9Se0HMXwVhsBLEzEziXUAG+n2hWbL38e83JkC7a+ZtnKElUufLLp1BThnuCRSnaLGaSdTTEsUKSD7GBPDuIlTF4rDSy6AAuUP8A9n5fOCOUYmvoLNQDpf2b3qY4GI+J9n8R+DPoQ41OEZAPsYC9DoWJ3F9ogmpSnEBRZzQk79D+UF81lBCmPm3cfKF7NAVKY3DgH6gmLDkEl2G4O4pRpWCk7QEyZK1zQkWJrFjHBVlVMFeDcMDMBIuRa8PU7ccaygxvwXCS5iUqJDLPKNykOASbB+nvSNcZwmQ6Q1Ger38CtHtDShelaGOrTVIVR+UkDlTYs7t/cA0SlRQuZMUpyEAl/gBCXJs9h037B7RhUgTknO4Jifh+Cjp1TCEC9/lt2inicAEJIFgafsQbxGelZMv4QktzIKS/QOaJata1O0QZlM3o7On5PGDGu70wxlNWYrhGkurSEfhIapagOxDQNnzkgpWE8yBzeOo6N0i3mmMSV6R8VQW61dtr1gXKIUWU52saj84eyj4iwbjxwikzJBWlwCaAgN1o70dhUbn2M2UHUBpcGgqGDBm38G0Csr9VEtMuVI0SwwK1agXrYtQO25sesFZ0pco/1UgEux1baSfOwH0ge40H7SrPxKiSEpNmS4NW+J2qKG53iFCpauYlBO7rALgsXD0MWDMlpDLleoKuSVWc05Q2wfo1topSsZiG5ZxQmrICPhraiBbxA1NsCAc6Q8oxZ4VzCQjDzcPNlvNWGlrZ2LHr3+0Q44gjSoBGqx/Cf0gejBrlqDhwDRQqD7xAoYjjqcXRq2FQy8i5TmyNM3SGHKzln/xATGJYttBvNHUt+orTtAadV4eBRnXMsZBKJmA+3l4dpeQqSKM8JOWTgghRpW/R/wBIYMnzeYJOIWqYpKlkqTMcFiA1XtQAe0GUVuTF0GPMZJckhNakRZTwwmbpX6mmzjtEWSYnXKQqYoKLDm/uFnPQlrd4YcJmEoKAJABDP3akeR/GDuF/iC+JHpVYLzzcL4BcpkSZaxqSPhB/dYUOOJ01U8SsSlpBYnSXcdQdiIDZPnScLmwW/IpQBfof0eD38Sc7w8+ckSlhRCWLWdzSBLtk46EZi0mLDdmz8/8AUh4Q4PXh8d6gVrkmUsylg/E4AZX/ACD28GB/Fc4yZvqOE6TRj0g3/DPOV6MXh5ivhCVS3/COYKPW7UipnHDsrEEFWIXdyFJSEk9g7/X2jk51C6kFz7Tr6E1hbaOzLn83LxkhM5G+3cXEKubBi5vY/wCIKZdwwrCr1IxIUhXxS9JA7EVNY8z6UnQouKX7QvK6jINp4MfjxmuYvf8AR1TQSkpLUIdiO/iCOU5YvCemZjDXMDEGlKsO+8DuH8YSpZs7A/rDLJxqlKkIKCvTM1MliTplzGCX3UWA67xfiUk0T1VyfI+3j+Ual4dKQGTqUlI5y7s5NRa+wD8jbiNpGBmonKnTVo9FMtyliFa7JD/jB5jUBiE3gOrDqEmWhU4BSWICgB8GpXOHKVaQLm523hoy6YmYhPOmZLmoQslKWC9WptQqQAyiQ4G28dZf08TisvqNxYxuMGInTCZcopcaOYlQu6hV+Y9dmpAzPZZSFVsCA7i9vere8eyslWcfrluJH4j6gUCS/wANKAjSNN+9oJZ7Kcmng1/0RA4hXcJz8Tmk3CpTMDOVbENXz5/OCeS4b1p8sJD6R0qSNnFiesa4/KtE31a6WFn5TYvsevvB/gBC/VUtKE6SQGPdTWFbuXG9LxQRFBq5jKhLAIJCgoqHxJNEHSGOogvVw1B1ijhuZdQ0tNlEGj1LkODagDAAmCy0pmghmLkgmgGkEksSAxPezl4F4pAVJAUpSUadSUkkEJcD/kpnUKMHp1hdQvJfEp5gJGpjXSEugFQA1FWl3IDjSVN2drPXkIQoP6RLk1DkGpZot5hlKJalJSmWVGmsiou7cwO6aB3N3pC+UzkEpaYak0MyjklqoJo7e21oXyTCriD+JQo6dNrxvlONly5KtSiFKLAPSgem7k/aIpkwKHiKk2QhRHUW9w0KRNi1ORosnjpTPc3IdqgAm/76QGlSUlaQskJJq1296PBnOSSR5dv3UmF/GkmvX6dICdw9zBJClaUl60Faju1okmT1IRMAKWPLpSxFXepq9qx5LXrRqKEhKaO5ezt4rHuLllQQoqQk+CEhh4hg+JvAENZdmBRpQFOAgAjoW2j3HYma2oqLbHY/vpHuS5ehU8L5fSaxmMS/K4dIJBLlgIry1qS6QQpPTZQf9IxbDUZHmVTy3cEYjFqWXVfrG8icQ1Ys46VLKVKQNNfh6f4ilhZOp40KSaEa9HGD8TpuU50nC4HFYhgpS/Slt59T/ftALA8Xy1p06CkktQOe3t3iXKJInYNUmcSlOoHULggEA9CKxW4T4d9HMEomMqWUkpWAdJAb6tEhwY8uQq/ft/KdHDmIxgofzCsziMSw8xQSNgRWIPUxONln+Uw06aLFYDJ8OaPBfi/LZCkLSQzMxr+dvPaHL+HvFcjSnDKSJSkISElxpUEgDsyqVHmsYdAmM3Ue2qYiwYlcLfw0zGipiJcpLuyl8z7OEg094IJ4axGHxSV4gp0pcp0qJBOkjoD8KlFmq0dR/wC4JSp4kS5iCvTqNbCE7j3HLOIVJcEJlJXdnKioB6MG0uOsapIY17yX9oQT7QNLkzJitcya6ADoSlKFMkhNBykVvajmu0X8ImYjSG0Ca+tKZhflTyh0pSgJLlxUt3JiPAj00oSKEJZRKgyaMD1cML1cGNstlYiYTzhI9QE6LBDDlGpwxLqLHxHRXrmQPyxhLB4ISdcw3qAS25cs1G6G8JPF2KWUkoalO5Ju3y+kNfEuZiWnSFWHt7naOfzM31OCQTevbt0v84JRPGVctnrWVpLkEMH6B+sdFyFYl4cgFJUtBOkXoSw7UO4pWtIVuG8MmZO1j4WZIYfERXxXaHb+WKut3ZJsXT7tcN0ePFjdQ1w2LgeZhF6Vyk1KSCQQDqD2LEagAQGryq6iB3FOaSVTvTlIJWQH1pLq0lgxAJEvkLUAqTuIaJuJWmiUFSlPYDU5drnYBT02HWAkjBSfUmT56NCVrClluZYJbSCn4UpGwq56mBYwQnJE0wStRmhJExSWJASokK0sA1jpUDUGwHQxSXjZSiVLlyUqJLiYll3pqB3IY+8Jecca4yYtSZSzKlaiEykDShCXZIYAPYOS5Jd+kDU4rGEP6yg/j9IWcgHMLx2Jf4cyybjFFKFBIAcqUaf5Mb5mhUglMuqQfjINah4yMiZwOPzJsKqXIrqa5p8auoJf57QFnoJNA5O379oyMhnvUpY1DWTYBARpUlOsALUpZcJclmSAHLDcxBjUBa1pKaaXSorCQeXYEPV/L9IyMhiTzsQJLlxEuWnWzOLO7aWFkk0JNmjxeHSolSR6aTYX+5dn3jIyGAe8WwB7lOdKKaMCDvFKSsIX2jIyFE7X4j8ahsRUzs38O+D5WKwRnGYSVkgIDMGJHNvX2iXH8Mpw+IkIk6xKLqmC4SlDFRrZyAPeMjIS5Jzgn5jNL+xI+ICzfFetNKmaWOu6mGn2/F/9vWFnKMBNxWO9GQSDoWXGwAoT5LD3jIyKc7HaTGkAcRuyP+GeYpIxEyd6c3yVFuhKTZtqxczKd6mMngAEy5WHRMJsSFLNrVt7xkZECZGL0fj/ADBxIo6hKVh500nmZJKiVChWKuARZPNRht7wXxk1OHlgBgSLeBv/AJ6RkZHR+0mHU5pnOYImztL9rj5+aFybwvowpKhKSC7k9wCWP5RkZBnhbmILYAzo/D2X+mhAHxJX2NNO4pTUG7QwYtiUpJCXUE6nAaoJZ3Gq7A7xkZArzHZOAamS0ymBl1SA2oaRTUBceKeC9YGzsEFS1oKfhDEB1UVpI5upBP7EZGQwgESPGx3Tn+P4cTLmpCSVaiQXapBOov2+4izKyqgqIyMiVkE6CHif/9k=" id="313" name="Google Shape;313;p113"/>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data:image/jpeg;base64,/9j/4AAQSkZJRgABAQAAAQABAAD/2wCEAAkGBxMTEhUTExMWFhUXGSAbGRgYGBkeGxsfHhoaHxogHSAYHikgGh0lHRoeITEiJSkrLi4uHSAzODMtNygtLisBCgoKDg0OGxAQGy0mICUtLS8rNS0tLS0wLS0tLS0tLS0tLS0tLS0tLS0tLS0tLS0tLS0tLS0tLS0tLS0tLS0tLf/AABEIAPgAywMBIgACEQEDEQH/xAAcAAACAgMBAQAAAAAAAAAAAAAFBgMEAAIHAQj/xABAEAABAgQEBQIEBAYBAwIHAAABAhEAAyExBAUSQQYiUWFxE4EykaGxQsHR8AcUI1Lh8WIVFnIzgiQlU5Kis9L/xAAaAQADAQEBAQAAAAAAAAAAAAACAwQBBQAG/8QAMREAAgIBBAEDAwEHBQEAAAAAAQIAEQMEEiExEyJBUQVhcTIzQoGRobHBFSPR4fAU/9oADAMBAAIRAxEAPwClMl1UhW0b4PDypYKj/qKWXZylc3mDjdoJ4wylElBDdI5ORFxOvhNqe5wcRbGdxqxJpeay1JLNSOf8T5yZy2FAn6w1fySVO0CMRk6VbR1cWlxsLxtc3/6wWthFROIIrBpHEc+ZLRKU2hJvufMbYrKgBaKWDnplHmDjcdoDUYCvBlOPMrfp941ZhnkuZKShKWLAH2gYcXpQQ8UMbi5PxS1OT+FiCIHTZ2sMDEmwr6lJF9wMmAs3q6lnDzlKmMkFTmDuO4YMyW7FKmp3i1/DTJp6pmsyD6RtMLJAIf8AuqoHsDHTMyyxKwEhQR3CdXmxEOVnA29iULpv3wZ84YrBKlq0qDMYOcGyleqSDTcR0viHgATw6Z6Uf+cojxZRHvCBnPDWLwJKmJlt/wCrLcob/lujwoCGEsI8FvcSTNsAJM8L/AuIcxxqUppBgSf5vBt+JO/j9/SFPLsrmrWApKtL6X7iGefYlROXTDI4eDROU5ILQWyebOWpkgqG52Hk2EM2XcFIKtSyVJ6WF/mrxaGSVh5UtICEhgaUoGPQU/18+Rn1+McILM6mHQs/L8D+sX8BlRSoLU5IrpFqVqT42hmyfNl4aVLlIQwQVF3qrWoqO3c37d4gXjEgsltLM3ffs3SKs6e5JLVDFqsfP7tES6zOOuJdj0WBBQEPYbPUespc5CylSAllHUgAFyWZ3NK7VgmcxROlLHqy9Qc6W5tLEFNQHSyiW27wjzMQwZulff8ASIkY5wVVH9p3tt0izFr8n7wsRb6TGf08Tq+CVLSlKCSSE1CqBhUq1F3S1HBbpvADFjlCJRXRTeooimrSsUcuoBNHsSqFrJOJlBQlzVcquQLZ2BdwbULvU7Q1DGcjJSCapBqQASQFJdLFy5Aaw2tHWxsMi7hIcinGaMH8T4+XoRJTKVMTONZwAVpCSlQ0kdgSDUCguGIvLjKShcwTFpKlKQgMn1ZhOkB0kkqVzmgfc7AQW4gxKJaUy5cxCZyEgagt1kEM1/jUNmuX2hdQZK1y5iAkKUkkF1LAIUyqmuqxc1oGFXLKMRCmHwfqIIKFkBJrM5FONNkKABLJBrs1HUXVVZrJl/0/SQvTQqWhIUSL2BDAuBU0AglxDn85CfT1elRwxcqSSvR/yBYEk9x5hXVhpbnVMJLlyHD+xDjxAE11CUfMO5PoluWBJ6xunBkkqt4irOy3cFoqfzs2Weog2VQ24ip86mTcNsIpm+n8UboWCXSYWc0zGZP5EgjvEeXJny1VcxM6lTvSG2mG27o/EcU4P1KbwscRZYUGDmFx6gylJIHVi0e8QzPVSNIig6sZRtae0wC9mj/eIeFLEuId+FeHkJSJ+IGp2KJe3YzOx/t3BrFGVwuqjy5gcODp1J92tDVMy/FzSpEiUVJQBqFtLDubkCJjyds7iYwTbdSxiuI1uNGkJfSxrTYJSGDVHiN18RqDIl1NnHM5+bk9gIT1onhdAQoODSqa19zDPl2eTcJIQZSJaVO6lqSFKbYAm3WC8gxizKxiORtq1NMfxBiJTiahSAP70lI2P4gG8D5xHhOJlTHJDMDzuH+77V2hnwfG06ckKJQtBoQUBj1BBrHOs3kerjlrlhEqUG5JSdNfYMA+8Hj1AycAQcumbF+qo3SsqBfFSlJCZqtMyXQEKA+JI3ChUjZ40weXJlBTOQVFRH9x2NNqGNMLiAlkjpVh8x2jVeMLAtY9TSu9OoaOXqgx9N8R2nQJzMzDMdKSBTYPQO1IEnE8umgptVuv1iSfiNa32Dmo/bf6iDETwkGgcCw/feIxhoUJZvM0CSwClAsXp2csx/bRMVlyCm5fs27/AEiHAJKvgSdz8mep8iJ8PImB1LBY/wDIOfBeC8Z94PkkGOnhze3ly4pfsIHYtZUoUoA97N+faJcxJJ5adPp+60tA7CzBqclq0p0ufp9IemGhxFnKZbWCHNq7f68QSwmdTVyfQcanDk0JRVwFJqCCXFYgMkVJKb0DbUcvApSylTgsQaH2+ZirTlsbROUhxRjTlGWLSlcxMtSlBxKCkKB0ilQC2nSSHBLP4i3KxSUp9SchIb8aUaQVVCUI6kBw7mqhWlVZUtJQ8tRQpSiFMTVyOUOWYHmAqGbpB6bKlypalKmTlJSPgqSTswL1J3Fvv1q3CxOf+lpOrHTAfUmYSUSAOZW6Cx1nU4ZI0terszMVXMMi9aYuaVLJWXfSS/d9wbvveCUrHFcjQUqXqopSjypTqq4cMaNdgLdjGX4qcZaSZyQ7sNCqJc6QNLAAJbaA2XDdqHErpIWl0mCGUZAFgqXaF7hTEoYajDbNzJkFKYlbUE0pBFz57JpufSYlZpgwmYv09jSBS8dNQa1EH5CVzFkaXreLS8gVdaeXeDWj+kzEy7TTi4LzHjELwwk+iQpxzfhYNbvT6xnD+MClo1WcP09+0EuK5eF9JCZQGqlYdv4TcNShhlYiakEqJZ9gHgNTg/evmXooz0AKjovBSZmHTpAYJBBT4G4hNzfPzgpctaKapwRMqS7JABJ8VPuYvYE4jDoWvR/8MVEpG6Uk0pEeIxOAQiUcWpJE0rmoBBNGSgEtYDr3ifBvfJx/Gd7C6DH6u5txgqR/LpnnSietAUyhclL17sY5RIzGbNTpo5UQT0pTxaG3ibEJxc0BKwqWmxSXDbWhblyjLn6pdzQ0cfXxDSwYm4wDxkVDkrCowuHWXUsirlmKlMzb1hXwRUAVV1GpI2PzHiC2NC5q3WSUJLAbavxFvdvnA2dh9WoEsO1yT7xqD3g5n3GWRigKqI7gHoe35xalKLdbsfc/kxgDi8MZQNKPfvSLeT4xwx9wb2/dYTlW55DL6UhKT18WrHmFwylkJbv+/wB9BFmVKelSx8wwyJScJKMw/Gq3ZjUsOlQO9dhCQm4wy1CQT5aZAAUHUHIBYsS9T3b8IcDveA891EnUSVeTaI8fiyvTrWAxqGv5JNIoIxYBI1ajuRYX6eftDGUQBNsySkFLOTYmnR9rNFISDYDb8qe4/WLKk0O3M5I8A+8QrnhJG52bq8FwJ6iZJjliWlhXd/rXq0BDMJa3tTd94aFyfUQ+5qX67uO3aFRcopNbm1PY/vzDwlxTGoUwWIY6NltcAsrY93FPcRfk4dSVavUStA1HTrUFAqFUAAlm2LuBCxMmBJBYhjU/L/EX8smFK1zVOrTcAtSrKBsk1Gx+8V4jQoybIL5EcZEyRJlK1jUrSRpSnqqvyYCt/ePVYxKuYzVB6sbgbCnaBOYY+UEBpes6VKIfS1AoOA4IuTuQLczRXw+OlpSE+h/+RuS5soC/aCyDd1Ax8diDMJO0KBSIvDEzFuolm2rF3hESE4sJnNoqHNnan1h/yHgeRiVLnKURKJZKU79a7CJszIxAMiXAXXevd1X+Zz3D5uuWQUh4KHjV06Vohj47yvCoSmVISAuWXUrokp+EkDmLsa2bvHM0YJazQOHhAV1oCKy48QNseYTSqXNUTZ4bP4d8QTJc5OBWpPoqNCb+LtvCYMnmNQEQa4IyQzsSmTOJS9QoUNK0PWKAxZNrioWnZEa1ayfad7nSQpBQRQhmjhOeYSXNJwatSMXK1IkqdkLSolSULKrDVYhmdrR23E4mXhpJXNWyJaarUfavUxw7jjiDC4rFJmSja6rPE6X5BtP5nUzNtTd8QTwhkM+VNnCfKmSwAOVQIJU7eD5EOuU8LzFKfQQb1DfeB3/fMxSEo9X4bKZOrw7PeCeSY5U6ahpqjqUHOovSv5RWdOW3MxAqIf6miUACZDm2V6UEsQXf7P8AaE5E7Sslug32frc1+kdj41zTDSJGueKrIQGvW59g5jlHEWCKSdBcEBSVCxS9CPpHP02qTIm4ci6nQYBjx3Ipi0lPMzHtbvS0LS5ZlTCQSRVvy/1BGTjAzE1evX93+cez0gglVhv2ipgGHExTtPMduHpCfTRiFM6jyJ7AgE/p84GZ7m2pTatqgMTSgFvc+DDGrDenhJUsqdpY2sbnalSwEJuNQgKOpIL/AK/asSqa4jj3BSpilE3fsXjdE0AsKn6F/HyjeVKq2qj9NvMSTEirF9z0gCwhVPNekP8Au0A8VNJf+77QSxUxxW126+fMCMWdIJ3MEqnsz1xt4exOqUE1tV3YW1N839zA/PsHp5mZ/wBSKQI4azLTPEs19QgA9Hp9bQ4cSy3AD6TpNKO4LFiDQ3No6AX03I3/AFREUimkDY+H7fK0WsOVmqS3KnSH+IhqFjUVs1YqqBJJej/J636vF/AS9SdIBCiSzdQH3BZjX6R7qCBzJ/8Ap00D+sshSiCoAc2zJcdflA5Cp20pCgCQ6jUsSK8wr7QwSsDq1CYEuVDlcklkkvs5cHw3h7aMCpI0pWUjpqG9eneC7gtHbjHgiXLPrShdTlP18QGyTi6ZhFGUpakySLAVB+4cdIeuNM5SAZABK6EnYPCXM4WTiJKlIBVONQA7u9mtHM+neU4rydXxBzY8YP8At8N7xbzfPn1aHIJJc7xQyvHqdxEGbYCbh5ipM1JSoXB/xDR/DvIBjF6LJQHUe3bvFmVNwtTOYcRYbSPf+8u5diCsW+kOGE4XWZKMTKmNNA1pAH0fq1Ic8tyuVIliXLSyR1qT56xIjBhJ5TpTukM1enT2gBkaqPMfj+mqhszmmcZvjZmHKcUgCSoh1BDamLjc7h45dmuXyzMUU0G0fSXEOA9XCzZSRUoZI7io+oj5tzjCKSVBTuHBG4he4gypsbAXdmCgmWx5qwWyTMFyJiVoVY0rC2qQ5gtlmUKmlkh4Y21QSx4gZmxj2jzxXngx0l5gAKByAWc3NfAgbkOMQJQkzTvyKuz3Seid32getCpKDKVLLncgwJ0vQPCdP4kQ41HEA6kBgw7EOcQZP6atSbe317bwMUZkwCWhNVsPqKw38IFWIQMOtJUpIZJZ+Wt26d+sCclR6WKCVBihRDHYhx94U7lDU7ejK5huEf8APJZlyEhRcsTq3tX7PHPcckKopwT8Jdq/5a0dM4kk65QLcpQ16VDMO8c0zhtGlW4q7XBoRu/bpGKeSZp+IOQhSEly569toLYDB6kA9REM3B//AC2fOUKqXLTLUL8sxOqnQgkQTwk3TK7t+UGuP1qT7zGNIagLOFplpc+w+0KGYYs6iP20MPGE0emkblvtCeSVHvF+0E3Jt3EJcOytWJkglv6iS/gv+UdR4jSEpDMCssQ3UEl9q/vuj8H4DViJT2Kn+Xf6+0dC4pTQGl3ptY3fmg0axF5BVTnS0VIZndrF+xraIpGNXLUnSKMQ1av+ceTVc5FWcsdgTcHz941nUKQQ1/y+UC/Am4h6oYwmPUpJNElgCo6dNfh1kEOFUD0sBBvCYkKQCn1VJ2IEwClKDYdIX8PpEuwKlPsKUKUmv4eY27RCvJUEumZQ9RXvuGrtGKZ7Ilmd/wCJcNLnzkSUMZv4iPwp/wCUGcDgZGDlKU4SAHWtXb7DtFLIsPKwsl1KBWaqJNT17wrcZ8RnFo/lMPLWorI1UqQC7ADajuekTYh6didQGXb63HP/AL+sUuLscjG4tc5AZGkJDipAep7l/kBFbIeIzl095YCgoMpJJY9LbxFxFkGMw2geko6v7AVfaFzF5Ji6KVhpwHUy11+kV+TEFCgyFt24lp9C8L8YScXQDQv+0l38H8oZRHz7w/kmOCAtMiaK0JSR4NY7Pkk6f6KTOSUr018xDrc+PBVc/iUafMznaR/GFsTiEoSVrLJSHJjh/HWS4icqbj0o0ylF23ZmfyWjqCZ8meola3Sk0BVy+WsYh4rmIm4aZKSoFwzAj2tHN/1AFhYIlaL5eFnz9hUSlKGqhjtfAHDMqTK9RgSqoJhcyX+F6/SE6coBTuEdu/c9I6rKwwQlKRYCC+r5GZAuPr3k+DFuO5xzF/iDAYYI1zJYLdo5ZKwKFTVzNLAmg6R23G4JM0aVWhZx3BYNZa2PQwX0fVYcArIeTE/UNPly8IOIs8LSVInFaJbgXajBoGcVYT0cWZgDBXMP31vD3wnl0xEyYmakBmIsXin/ABEkpmEJT8aEBR8FRA+v3gdfqA2c11L/AKIhx+lveaTcRqwqFHobmhof8RyjiSdXU9iR96/WOi4CbqwJH/06fVz945rxCf6nZ/sfpB4Mm5qnSyYqMK4iXrSjDpVSUkLPQutA9iSr7xPjgwA2t+/lA7hrMJc2YpIopS0an+IgCY4Dfh1EH3HSDHEaGLeTFGqfblH4ikG5DOd8QYormF9oF4eWVGl4sZkXWqLmT4FSmI60joKaSRuPVHngHL9eIlrLDQl/Nwzdi1Yu8ZZjzFO1mc0epalQb+xg5wrhRJw5nrI5xpG1KgH56i20InEWL1rV2v1dnI/d4PGKWJc2YEw3MsDqadWuT4/xBVeEKpyxqQlFCeZDBIDp3+KvR+sZw/gwxmrJQhBACmdi4YtuARbesXsPlfrTTNWUmWHNHeoI2sSUuzMbUtC35NQ045m0vDTJzBCOQOxa4FT11WoOvgmKv8oDVkB9vVlhugYBhDWmQdKZZGp6MlRKQH1KqWPxLrpLnS1gYpY7I8KtZV/Lqq3wggWAsKCCHEBn5nY8nyvSgzJvNMXU9EjYDtGcP5MJSps5QGuYp6fhTsPzML/CnHcmf6UpatMxTJbv8/rBLi7OdIMpB6amLXNACPrEY3KSKjF25AKN+8kzXiSQFMAFlO7UG5ikvickONNdg7/Wnf2jnua5uoFklgDVyz+PpU+YFzM3SpCmoSKKr++jU3MeXTrdsIwkdCdSPFaX/wDWYi6NIV8yO3SN8NxpLUdBKFCxNrj5QgcGowgR6+L1L00RLo1GcqrzV6+8dJyzPJOKRoEsSktQUcP0CaD5xQyJ7wKYjgRY4hydMmV6stRUlRDFwNLubChpCqjEzEK1JUX3HiD2JBScThjMCUoXQrNw5qafQRPk2W4UaStK5pINiANjRNz7kXid0Q+05WbSZvN/s8D81zCGM/iKn0An0liYWBtpuNRBvaCQ4/wylGi0jZw0DVZTl5LqTPDf3HSNqinf5PG87JcASCFL0noRp6NqY3L7vSkTZtOMg5JlmzVgLVfeNuV5pLnI1oLglhF6aQ0c6XlcrRLEvEzZaUKKh8NT56BzBrDpX6bfzGsNTUQ5p8oDJpwQEXqow+bGt7bP2keMxqkTTiEqdCaLT1T1HcQuy82/m8xmlDGUZfpe2kqJ9lNBr+TnEVSNBoeYfmYDcEcJrw65q5ykBJUoIQlTkhVQ52pRvMTNpdgNcmqFwtG+VqLrRuSZHK/ozxtZtqj/ABHO+IJO/f7GOu4vB4eUFrCiCdtVCatTfeOV8UYyVoUgKTqK61t5/fWE6Yt5gB9p9HaspY8CAuAMIo40KAokFztDTxNiBqVWgBhfypX8ushXKsGouG7EXehiPOcZqC1PQ0joZg2XMD7SXEqhCQYq4gus+YcOFsrXNMqUiipqza4QlLFViwc3/wCMLGASoqGlGoksAElSiTYJA3jtWUYMZdhlGYAnEzWKxqf00oPIkGjMSVEDcx2FE5GVvVKfGGNRKQiUgjShIAHjeh61/wDc8czWtSlFjc0bwB8nP3gxneZeotSgp66R939g7H9I2yDASm9WfVIIAlsXWT+Eebe+8azUIsAmCpOZoSkylUSAAAEvXU7ht6moraCGHxXpES9SkKVzMpntQNq+PV1IDO9w+uZYPDonKR6SeUiupQaxNUkFx+2IgoCpcuYQtKCpBYqIKipNAQZjrD0G/wD7WhYowjdVJuFcWf5hYWoFUt2B6kPMIXLooJ0kMaDrB3/p6lusqKNRJ0pCiAHpXVdr93gVlCZcqVLBmjSlIDa0lRU5oTqACQT4atxF4pwh+OehKrEfzWhmo2lJYM0MEUTE7DKCZ0tVaLSfkRDDxbxKUrKS6SXPcjZvbeFnBzedJUKJUCR2BrHReOM2kYhWHlTpGlC0JXImsKWo978rbvB50HDSf6eeWX7RVwvD2InpE5S0pJDhJNW27uYA5umZh3QoNW7UajfaL/EvEC0YlWigASwIuaBh0o5h1zVElWB/qjUrT5qR+UTnrdOmUo1c57hsW6CQfPv0h+4MzBIkCcT1I6lnH5RyKQoyyQTy2PiHKdmhkYVTHnUCEMzANcNu0YEHc0ZCF2zzHcQetiZk0sHWwNaAfu8MmAzanKKgWAdVAOjBiwps3mOdZNhgsuSoIGwuezNDBKmpD6QUpHQkkXJcC7VLkMDDvEK5kxyG+I+Ss1JKSZUypLjUaeWcJ/YeJUrKlEkEBqkvWnZ3o9YVcBmEpQCSmaxRdwKXdLi9DcxdOKmoZCda0E0IcvTfQadrGkY2ICaMhjNNzORLTUBTUoQyg7sX7dvzinKzr1H0S9SU1cijEm4bS9QHbbywrCZq7khSC4s5U4uWUfBbdo2nZhMKeaoP4gAAWs7F3hRQRoyGFZWcGjMkBwoKJcPStCKW2ZqxY/6qpVlAhnFrgBvnSFIhMx1qOpLvRTm3n/VR2iNGYBJLJJDkGjF9VXs/fzC2SMGSNWNx0rEIKJrFKquk9b1FU1PtC5I/h5hTOE1OIOkFxLUAsKpbUSKP1BitKzNCyGJ5q93vTcgitfuI3RjNJ1BwRXkDuH9nPnrHilWF4ml9wowHxXlygZ6ilSVJmJSDZ3CA47O/zhYR6qlplJSpZUWSkByegAFyY6xNxMvEoMqckqQsuFIoQQQHBPs7ikX+H8sw+XSlzZYVNxBCv6iq6U1YIbs2o3MbiUD0n2g2UUBJS4R4Zl5ZL/mcVpOLUORF/RcMaihmVZ9hbcws8S5+qY6QoqUq4Jt2PSv1ijxDni5yiorJKiSegsGvb8millWWmclcxSqJCiBW4AYK6XHdopJqTGzyZc4bycTFepNBSj8AO4f7d4asTwrLmuEj4m/EXSUgOR/5fD4+cZKwihh0gL1qlqBNNILHSEgqtQBqdOtSuGxWkpVMooaWAJUBUO9GCix7BxAgWeYYYBYvK4FRqU5GzJqb7BzDRlXDGGlJA9FOoliVJqCQBve7wdylOorUJfKtJU5ZxqP2t9Yg4mnykI9QhPxBArWtq/3MBUggUgvGF5g7yeIIzXCJQtSJSpUpOkuSm5dRBNapSas4+bQtT8uIUQrEzgXciXIARWvKPSNK9YKZtiUaWWoplzVJSnSAVqZTuSp6Aijbh2NIU/8AvXEJdNCxIBUCpRANCTuW3jxIqAeOpRlyFJmMaEHaOxoyvB5pKwnqLBXIbUkEghmNQGpy+I5HgJnqByecRe4fzdMrFf1StCVIUhSkfEApJAI61b2eN8wehJAjabLuH6T7/aH8/OXSsRO1v6gU9Egt0ptWFvHZn6qf6ZLDq31gLxbl02RNJUoq9TmCtJZYa4NjTvSNeF8tmrCl8wTsephWUArc64ck18ynjsO9O7mN58hRcKLJSHhpw/D5fc71/wAxUx+WEFhYipPXu9LGAxtzBdeJQwk4hJSghIDByxampg1XcuS8V8YshgiYFKAcvygfs1i56bKDFI80AIFS5ufyMYnByy7rU6nqU8pbZmtFo5kfUq4LNWY6da7aqhqdrQY/6tNB+IpF2oQ/Xvf6QMm5YlIBCk2ejMfPQ+0XsPJ9QVrpuHO3vUQvIDDUgwphMwU3ggnpX3aLHolRUtJZ70qxvV/ag9ozAYBGihv7h336+0SrnN+Gj93FHp894VR94YI9pVzDD6edNGFVD2Dnbs7e0Dps67ggAMQd9w+5ve1DE+LxgIU4PUPuH5jTaw8GKSjpS9VJ2NHD2ZtrP5MeqxNuVlMlVDayXo3Yjs3vBHDTXbSWpyluUgVYsL03B26wNKdRYGrHSCaAuLVqIuyAQkjuA473d/aMAm3DGCxStILEHVZ6fMe/6wTwmJIsVXdiQRu7Ofa8L8hTkFGpKvN2LGmymYv0eLkt9TpUHuQr4ixeMdYaNU3xXB6JhUuSWWboVVL3o9v/ABdu8Qry0IWtBQQUAakgKq6knmtdm8Jgphio2JSRUinWh6GxrFwzirkmKDlyFAMRSjtdJBtdjCwxB5hFFPXcny+SydEsMEliFvQpF6nmr9+1ZZgIKSlCVCimYNQF6VBFfYiIlYxMhIqS6mJ0kqYIKks7Bqb9bViWbJUKI1LWxC2ZmZT1age7n8IG8VgWLEk5DcyXC4+Z6ifxJ9PSpLsCSKgBuUISXL0Yte8eJw7aFUBoVPUu4ZQFvt+u6MWlGpZ0nQFaiCkmnxOR8RFN7wJVi/6yEqMxQWKi76HJA0kFwCwLM4G4jCCYzeJJjkJdpiAVoAqWdIJIqakjYpHawMKhwS5xMwS1KClFikpAIBIF+whiM1CytpZWEhlmqU0KgAl7lzp0tQ7dI5uUqCjpJAeyVkAeAKCNVYlzXM5fhMyUhTizw1YUoxAD0MJEk1g1gioMUmEPj/eELzqg2uPTHnKM5myE+ieZAsDau8MWU8R4VSky5kslZZu56D38ddoRMNjAoMqhi5g8sliWcRNmrCjqTLSg6SCCOYqIIPj5wOINkaTbM2N/S3oPU6tmuAllgCkHdtu0KXEeViosNu/+YW5c9ctaVkrSlKxyzJhUFVAFlX6bO1LQxzeKpc2cJC1BJLue9NKB0DXhmXCUPEvTLY5iLmOG0Ekhx9L7bjxEMqeAWYN0YCwO1gSB9Bd4cs/ygFLpGoM/Zu7+YSp+G0KKVbjdqkP7vS/iPYstnmedBViSBCFgjUwNgxPsa16RWKPQVyq1JF/3taIyro46Hd2PQV/zGn80VJYta7dvtakVFgwk+0iPeWzwuXym1Um+/wB7R7ixpDkBIavfdvlvCfk+PVIUxV/SVv8A2k29nhmzGYWUSN9ILvsLfOJnNHmPVYBnBv6go5qRvsR0dqxsZrWY1+F2enbav2iXDYVaxRA0qqDQB4w5HPNAEDsSPcUHyJ6QvdCoQd3CSBWr3uQ0XUzHoFMroDsaioH7eJkcNT0sxlVIuohrnwesW5fDk5S21SwH2W/Kzt1/YjbMCxKWELJ2PcAu4FC53d/rBCWsKAd3SQXexZyejXForZhgpkg84UztqSNSS9n02LjzEeFK0sdg7P8AOvu0bzNBEMJmlIIUoEFr0Pv+vV7NGs7EpIFwoXBqdiK3PX2gYoqJ0KLF3saA2vdiG7xVxc8kEG4AsbH/AH9PMYywlaMuWYoTUgahrAvYFIpXqwi1h8yko1Km4hAOgpAWpKEtodQG6iogfE5oAKUhTyvErQpiaCxselDuHhoxGFkzZWtSEsAQeUFqPSjgipYdaQONje2G4FXENfEgCxpSFJSlABHKWTLSlhykhIL/AHg5hM8VPlaJeHKEJSeYKqVFhdTAhnPZu7RtJ4dlNqCbv2/EKVtcfWCcvBCXLGhIUSQdkkJHYhy5ce0MDG4G0SnlMqYp/wCkpKWcJK6XSbi7Vc/d4kPrEk+nKNTVZGo1uYIZbjQsK1BSFAXOpw7gM/4foHEVsSlGotiZSWppJlOGDH4g9+sOAI94lnF9Tm2Ay9c2cmVLS6lqAHSpZydh3h0k8JjDkDEYqUGmaFI0qB9ibP8A8gmBeVzwiWlMleo6UrnFKjL0qfkQpahUJDktQk9RFLPc0mrUlAlyyakBCCojehU6iWDkmDVQFs9xbIH76jlm3FeCkLaVKJCQEg6EFNR0NVEMDXe3cDnuJROSn0ZpWRYTGWQ5+Ikp/pkmpan2hXxiFzFpCUcymYAn8+kVkyJqSosoaTzHYfrGrl+0ace3oxumZph5akzJMr1pmjQpS1TCFH8SkhwEjo7tfvBAZtLEwT0BKJyxp1qCiA9FAmUujhgCQ7UpWEvE4sEpYEMGYEAd2iucUAokIZzfUXHv1eCGYGYyR5PGi0KSlXNLDJU0vTYMQ6+ZLGt6wWzXLkTKhgGcWLg2+8c4ViOZOkh76uY6y1QrqXp7wxZBnqgTrU6QQxagalhYRNnAbkdw0bb3K2ZYAi4dt+1Hv4vA9JCSCEmpa5H7vHRzlwxGFE1gEF0o6ltwNoRcdl6kTAgizkfv3iUZSvBlK4gxBEv8PYD15pBQPTSkqWdlGwB8m7QyTM8Sg6EgAJtQEJA8g/tozhKUEYRZAZSyxNfw7v0d4DZmCVEACr13/f8AiGp1zByj1EfEIT+IRzJSsKO7AdAT2LXq20VJuZTPwlg5Ki1QDZhQDYM20B5eAmJdlkDwK0qBs9N6x5/LNuQoivRVHdjvuwhm/wC0n8cMzc0PxKKlOR8RY96AfakV5eYgqclnqhA6OASW67DtASXN0KqHboSb1pXz8o2mzHUAEh1FiD0r06nv0jC1zNlRwwvEB0sSACHNBQMS1bmvygZjpY+MFSC4bSphtcA9PnAufRtLUIrSngCgLAfLaIkTlMoKalyO5A3709hGqwglKhzM5zGgBDVtueZ/vtAjGKNFh9JNWZxZ/oDTxGs+czJKvnZvyIYMOw7xWQdVNRcn5/rXvGNzDUS/gi1Q/ben6MwhnynGBBShXwTHobBWw7O9YVsNKJpVIIYEUf8AZg7hUcpIJ1JZh2Afw/6QgqQ1xwPFRjkSpsxZXoQgVAGoGzUGlFKg261j3M8MZR1KKHYuFClz1Td1bdSxpWSfxEiRKKypJBHKAghrOSr8RU4AZvMARn6pwRoUlSlNqYkhzpFQp6C/M4NIrBFRFG6HU2OKnqWykSU0qkKeuzFIBQQKFwzbl4gRhww/p4YUsJn/APUok+Saxe/k0oSltKVrOpAJDlgGZmDM4a3lq6JypJAKklyAS6g5cO9OrvHjcJVEWct4XmGUgTVCW69Wl0haUiynPwjVu1t4vT8BJlLV6PpzEjkU2vUsgOVKJKip7k8oZmTA7Ns/UVEzJbLUnSNSdVKGgUWuN3bpAzC5zNEmaNTazqIq56h+72tTxDldAOIAFgSxh5y2nTFFpg1J1VAOpqOWU7b0gJmGKKgxX5DNagA6iNp+cTFMjUdHTqWZ/MD5wY+IWW54hjkTXWY0eNo8SHgZksYWY1DVLglJNCz9Kwx8MhOlbhyAL71jfLckR6RQo/1DUnp2HiMwmVLkuVGjt5avtC3QvwJt7CH7EYZ/Enp6BQIHzbduj2Ji3i8J60qXOZiSQodOnj36xz3NsY6qe3aHP+G+ZmaF4YgAMpYUSSoqLflvC/qeIDFuTsR2hynyDd0YU4cX/S0FuUs3k0P3+cQrw4JUSl2d6XFXH3LxYyvD6cUpJoFpIHR6H7A/OLM6XpBDVfqwNPr1iTTZwwEq1eEq5qAsUCklnL0etfB2gfPmJWNSTUMSDZn69IPKBGpgFDYE1P7/AEhYmyHUs4c/DRUtQYp60NxFfkFSLYbkIRq7Egjoxq1xZzbvESkEFLdSX8k/unSLKkvSx7n5eziPQoBg7gjrQdvpGB1PU0oZBLO9Hrc1ah+8TJmDmo9A9q1J+5iJjcg2a23SNaAlqA+Y95AJ7x3NAXbcAkfV9u0RhYcVbUadvfrSN1Em1O7RJgsKw1FOoD9WjPJDOLiEcOlWrYjrdxTa3XpBSTiggkdU7fc/vaKEueEjlq4+4qD7VeB+Fx5KyDRW2x/z2hrDgRAPMZV4eUtMuasnUkBKWCiKuAWTcgHsK7tAPH4QiZ/RUVBgGShSdISnld21EVL94ZOGUmYhQOgaC7mu7/Vq3iyjDrS7qLXUlkuTpOrUT/5M3YVZ40rCBi9g0TUgAuFSwS5UGfm6VswbzFrELmhTeqEszj12q1aeYOHLNZ5lqOupNP7Hc7MAU/PtGSsCkAAlNKcwBNOpN/MaBNBi5n+WoxCWssfCrp2PaEzGJMsaJgOoFtIt5fvDhm00pSFDaB+NloxMrVZaRQ9hceInTJfc4H07UOgCnlT/AEP/ABE0HmcUj2dWsWf5MvES5Rh4YGdw8StBrJsuISJygW/D7bwOw0nUsDaHzJsUC0tYGkUDWaByZvHVCS6lyEoe8X5mOKVOIuZljyqWk9v9wVzLI06tSbGA2Ow6m0jx4EOxvuO6exMQu32ivPU6ocODcL6U5CjMCdJdR6t+FIHxHarAVJg/wP8Aw5l4iWZs5apZflcCpNmrt9Se0HMXwVhsBLEzEziXUAG+n2hWbL38e83JkC7a+ZtnKElUufLLp1BThnuCRSnaLGaSdTTEsUKSD7GBPDuIlTF4rDSy6AAuUP8A9n5fOCOUYmvoLNQDpf2b3qY4GI+J9n8R+DPoQ41OEZAPsYC9DoWJ3F9ogmpSnEBRZzQk79D+UF81lBCmPm3cfKF7NAVKY3DgH6gmLDkEl2G4O4pRpWCk7QEyZK1zQkWJrFjHBVlVMFeDcMDMBIuRa8PU7ccaygxvwXCS5iUqJDLPKNykOASbB+nvSNcZwmQ6Q1Ger38CtHtDShelaGOrTVIVR+UkDlTYs7t/cA0SlRQuZMUpyEAl/gBCXJs9h037B7RhUgTknO4Jifh+Cjp1TCEC9/lt2inicAEJIFgafsQbxGelZMv4QktzIKS/QOaJata1O0QZlM3o7On5PGDGu70wxlNWYrhGkurSEfhIapagOxDQNnzkgpWE8yBzeOo6N0i3mmMSV6R8VQW61dtr1gXKIUWU52saj84eyj4iwbjxwikzJBWlwCaAgN1o70dhUbn2M2UHUBpcGgqGDBm38G0Csr9VEtMuVI0SwwK1agXrYtQO25sesFZ0pco/1UgEux1baSfOwH0ge40H7SrPxKiSEpNmS4NW+J2qKG53iFCpauYlBO7rALgsXD0MWDMlpDLleoKuSVWc05Q2wfo1topSsZiG5ZxQmrICPhraiBbxA1NsCAc6Q8oxZ4VzCQjDzcPNlvNWGlrZ2LHr3+0Q44gjSoBGqx/Cf0gejBrlqDhwDRQqD7xAoYjjqcXRq2FQy8i5TmyNM3SGHKzln/xATGJYttBvNHUt+orTtAadV4eBRnXMsZBKJmA+3l4dpeQqSKM8JOWTgghRpW/R/wBIYMnzeYJOIWqYpKlkqTMcFiA1XtQAe0GUVuTF0GPMZJckhNakRZTwwmbpX6mmzjtEWSYnXKQqYoKLDm/uFnPQlrd4YcJmEoKAJABDP3akeR/GDuF/iC+JHpVYLzzcL4BcpkSZaxqSPhB/dYUOOJ01U8SsSlpBYnSXcdQdiIDZPnScLmwW/IpQBfof0eD38Sc7w8+ckSlhRCWLWdzSBLtk46EZi0mLDdmz8/8AUh4Q4PXh8d6gVrkmUsylg/E4AZX/ACD28GB/Fc4yZvqOE6TRj0g3/DPOV6MXh5ivhCVS3/COYKPW7UipnHDsrEEFWIXdyFJSEk9g7/X2jk51C6kFz7Tr6E1hbaOzLn83LxkhM5G+3cXEKubBi5vY/wCIKZdwwrCr1IxIUhXxS9JA7EVNY8z6UnQouKX7QvK6jINp4MfjxmuYvf8AR1TQSkpLUIdiO/iCOU5YvCemZjDXMDEGlKsO+8DuH8YSpZs7A/rDLJxqlKkIKCvTM1MliTplzGCX3UWA67xfiUk0T1VyfI+3j+Ual4dKQGTqUlI5y7s5NRa+wD8jbiNpGBmonKnTVo9FMtyliFa7JD/jB5jUBiE3gOrDqEmWhU4BSWICgB8GpXOHKVaQLm523hoy6YmYhPOmZLmoQslKWC9WptQqQAyiQ4G28dZf08TisvqNxYxuMGInTCZcopcaOYlQu6hV+Y9dmpAzPZZSFVsCA7i9vere8eyslWcfrluJH4j6gUCS/wANKAjSNN+9oJZ7Kcmng1/0RA4hXcJz8Tmk3CpTMDOVbENXz5/OCeS4b1p8sJD6R0qSNnFiesa4/KtE31a6WFn5TYvsevvB/gBC/VUtKE6SQGPdTWFbuXG9LxQRFBq5jKhLAIJCgoqHxJNEHSGOogvVw1B1ijhuZdQ0tNlEGj1LkODagDAAmCy0pmghmLkgmgGkEksSAxPezl4F4pAVJAUpSUadSUkkEJcD/kpnUKMHp1hdQvJfEp5gJGpjXSEugFQA1FWl3IDjSVN2drPXkIQoP6RLk1DkGpZot5hlKJalJSmWVGmsiou7cwO6aB3N3pC+UzkEpaYak0MyjklqoJo7e21oXyTCriD+JQo6dNrxvlONly5KtSiFKLAPSgem7k/aIpkwKHiKk2QhRHUW9w0KRNi1ORosnjpTPc3IdqgAm/76QGlSUlaQskJJq1296PBnOSSR5dv3UmF/GkmvX6dICdw9zBJClaUl60Faju1okmT1IRMAKWPLpSxFXepq9qx5LXrRqKEhKaO5ezt4rHuLllQQoqQk+CEhh4hg+JvAENZdmBRpQFOAgAjoW2j3HYma2oqLbHY/vpHuS5ehU8L5fSaxmMS/K4dIJBLlgIry1qS6QQpPTZQf9IxbDUZHmVTy3cEYjFqWXVfrG8icQ1Ys46VLKVKQNNfh6f4ilhZOp40KSaEa9HGD8TpuU50nC4HFYhgpS/Slt59T/ftALA8Xy1p06CkktQOe3t3iXKJInYNUmcSlOoHULggEA9CKxW4T4d9HMEomMqWUkpWAdJAb6tEhwY8uQq/ft/KdHDmIxgofzCsziMSw8xQSNgRWIPUxONln+Uw06aLFYDJ8OaPBfi/LZCkLSQzMxr+dvPaHL+HvFcjSnDKSJSkISElxpUEgDsyqVHmsYdAmM3Ue2qYiwYlcLfw0zGipiJcpLuyl8z7OEg094IJ4axGHxSV4gp0pcp0qJBOkjoD8KlFmq0dR/wC4JSp4kS5iCvTqNbCE7j3HLOIVJcEJlJXdnKioB6MG0uOsapIY17yX9oQT7QNLkzJitcya6ADoSlKFMkhNBykVvajmu0X8ImYjSG0Ca+tKZhflTyh0pSgJLlxUt3JiPAj00oSKEJZRKgyaMD1cML1cGNstlYiYTzhI9QE6LBDDlGpwxLqLHxHRXrmQPyxhLB4ISdcw3qAS25cs1G6G8JPF2KWUkoalO5Ju3y+kNfEuZiWnSFWHt7naOfzM31OCQTevbt0v84JRPGVctnrWVpLkEMH6B+sdFyFYl4cgFJUtBOkXoSw7UO4pWtIVuG8MmZO1j4WZIYfERXxXaHb+WKut3ZJsXT7tcN0ePFjdQ1w2LgeZhF6Vyk1KSCQQDqD2LEagAQGryq6iB3FOaSVTvTlIJWQH1pLq0lgxAJEvkLUAqTuIaJuJWmiUFSlPYDU5drnYBT02HWAkjBSfUmT56NCVrClluZYJbSCn4UpGwq56mBYwQnJE0wStRmhJExSWJASokK0sA1jpUDUGwHQxSXjZSiVLlyUqJLiYll3pqB3IY+8Jecca4yYtSZSzKlaiEykDShCXZIYAPYOS5Jd+kDU4rGEP6yg/j9IWcgHMLx2Jf4cyybjFFKFBIAcqUaf5Mb5mhUglMuqQfjINah4yMiZwOPzJsKqXIrqa5p8auoJf57QFnoJNA5O379oyMhnvUpY1DWTYBARpUlOsALUpZcJclmSAHLDcxBjUBa1pKaaXSorCQeXYEPV/L9IyMhiTzsQJLlxEuWnWzOLO7aWFkk0JNmjxeHSolSR6aTYX+5dn3jIyGAe8WwB7lOdKKaMCDvFKSsIX2jIyFE7X4j8ahsRUzs38O+D5WKwRnGYSVkgIDMGJHNvX2iXH8Mpw+IkIk6xKLqmC4SlDFRrZyAPeMjIS5Jzgn5jNL+xI+ICzfFetNKmaWOu6mGn2/F/9vWFnKMBNxWO9GQSDoWXGwAoT5LD3jIyKc7HaTGkAcRuyP+GeYpIxEyd6c3yVFuhKTZtqxczKd6mMngAEy5WHRMJsSFLNrVt7xkZECZGL0fj/ADBxIo6hKVh500nmZJKiVChWKuARZPNRht7wXxk1OHlgBgSLeBv/AJ6RkZHR+0mHU5pnOYImztL9rj5+aFybwvowpKhKSC7k9wCWP5RkZBnhbmILYAzo/D2X+mhAHxJX2NNO4pTUG7QwYtiUpJCXUE6nAaoJZ3Gq7A7xkZArzHZOAamS0ymBl1SA2oaRTUBceKeC9YGzsEFS1oKfhDEB1UVpI5upBP7EZGQwgESPGx3Tn+P4cTLmpCSVaiQXapBOov2+4izKyqgqIyMiVkE6CHif/9k=" id="314" name="Google Shape;314;p113"/>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113"/>
          <p:cNvSpPr txBox="1"/>
          <p:nvPr/>
        </p:nvSpPr>
        <p:spPr>
          <a:xfrm>
            <a:off x="591135" y="1199815"/>
            <a:ext cx="7961700" cy="224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rgbClr val="000000"/>
                </a:solidFill>
                <a:latin typeface="EB Garamond"/>
                <a:ea typeface="EB Garamond"/>
                <a:cs typeface="EB Garamond"/>
                <a:sym typeface="EB Garamond"/>
              </a:rPr>
              <a:t>[Think Questions 4]</a:t>
            </a:r>
            <a:r>
              <a:rPr b="0" i="0" lang="pt-BR" sz="2800" u="none" cap="none" strike="noStrike">
                <a:solidFill>
                  <a:srgbClr val="000000"/>
                </a:solidFill>
                <a:latin typeface="EB Garamond"/>
                <a:ea typeface="EB Garamond"/>
                <a:cs typeface="EB Garamond"/>
                <a:sym typeface="EB Garamond"/>
              </a:rPr>
              <a:t>  How might you determine if the trypanosome</a:t>
            </a:r>
            <a:r>
              <a:rPr b="0" i="1" lang="pt-BR" sz="2800" u="none" cap="none" strike="noStrike">
                <a:solidFill>
                  <a:srgbClr val="000000"/>
                </a:solidFill>
                <a:latin typeface="EB Garamond"/>
                <a:ea typeface="EB Garamond"/>
                <a:cs typeface="EB Garamond"/>
                <a:sym typeface="EB Garamond"/>
              </a:rPr>
              <a:t> </a:t>
            </a:r>
            <a:r>
              <a:rPr b="0" i="0" lang="pt-BR" sz="2800" u="none" cap="none" strike="noStrike">
                <a:solidFill>
                  <a:srgbClr val="000000"/>
                </a:solidFill>
                <a:latin typeface="EB Garamond"/>
                <a:ea typeface="EB Garamond"/>
                <a:cs typeface="EB Garamond"/>
                <a:sym typeface="EB Garamond"/>
              </a:rPr>
              <a:t>forms observed in the kissing bug and the marmoset are different species or variants of the same species? What expertise and resources do you need for this investigation? How will you secure them?</a:t>
            </a:r>
            <a:endParaRPr b="0" i="0" sz="2800" u="none" cap="none" strike="noStrike">
              <a:solidFill>
                <a:srgbClr val="000000"/>
              </a:solidFill>
              <a:latin typeface="Arial"/>
              <a:ea typeface="Arial"/>
              <a:cs typeface="Arial"/>
              <a:sym typeface="Arial"/>
            </a:endParaRPr>
          </a:p>
        </p:txBody>
      </p:sp>
      <p:sp>
        <p:nvSpPr>
          <p:cNvPr id="316" name="Google Shape;316;p1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44"/>
          <p:cNvPicPr preferRelativeResize="0"/>
          <p:nvPr/>
        </p:nvPicPr>
        <p:blipFill rotWithShape="1">
          <a:blip r:embed="rId3">
            <a:alphaModFix/>
          </a:blip>
          <a:srcRect b="21087" l="0" r="358" t="9361"/>
          <a:stretch/>
        </p:blipFill>
        <p:spPr>
          <a:xfrm>
            <a:off x="-25725" y="187625"/>
            <a:ext cx="9111350" cy="4869201"/>
          </a:xfrm>
          <a:prstGeom prst="rect">
            <a:avLst/>
          </a:prstGeom>
          <a:noFill/>
          <a:ln>
            <a:noFill/>
          </a:ln>
        </p:spPr>
      </p:pic>
      <p:pic>
        <p:nvPicPr>
          <p:cNvPr descr="Resultado de imagem" id="322" name="Google Shape;322;p44"/>
          <p:cNvPicPr preferRelativeResize="0"/>
          <p:nvPr/>
        </p:nvPicPr>
        <p:blipFill rotWithShape="1">
          <a:blip r:embed="rId4">
            <a:alphaModFix/>
          </a:blip>
          <a:srcRect b="0" l="0" r="0" t="0"/>
          <a:stretch/>
        </p:blipFill>
        <p:spPr>
          <a:xfrm>
            <a:off x="2830698" y="526003"/>
            <a:ext cx="866550" cy="1194225"/>
          </a:xfrm>
          <a:prstGeom prst="rect">
            <a:avLst/>
          </a:prstGeom>
          <a:noFill/>
          <a:ln cap="flat" cmpd="sng" w="9525">
            <a:solidFill>
              <a:srgbClr val="B07E42"/>
            </a:solidFill>
            <a:prstDash val="solid"/>
            <a:round/>
            <a:headEnd len="sm" w="sm" type="none"/>
            <a:tailEnd len="sm" w="sm" type="none"/>
          </a:ln>
        </p:spPr>
      </p:pic>
      <p:pic>
        <p:nvPicPr>
          <p:cNvPr descr="Resultado de imagem" id="323" name="Google Shape;323;p44"/>
          <p:cNvPicPr preferRelativeResize="0"/>
          <p:nvPr/>
        </p:nvPicPr>
        <p:blipFill rotWithShape="1">
          <a:blip r:embed="rId5">
            <a:alphaModFix/>
          </a:blip>
          <a:srcRect b="0" l="0" r="0" t="0"/>
          <a:stretch/>
        </p:blipFill>
        <p:spPr>
          <a:xfrm>
            <a:off x="4087013" y="321349"/>
            <a:ext cx="918525" cy="1194225"/>
          </a:xfrm>
          <a:prstGeom prst="rect">
            <a:avLst/>
          </a:prstGeom>
          <a:noFill/>
          <a:ln cap="flat" cmpd="sng" w="9525">
            <a:solidFill>
              <a:srgbClr val="B07E42"/>
            </a:solidFill>
            <a:prstDash val="solid"/>
            <a:round/>
            <a:headEnd len="sm" w="sm" type="none"/>
            <a:tailEnd len="sm" w="sm" type="none"/>
          </a:ln>
        </p:spPr>
      </p:pic>
      <p:pic>
        <p:nvPicPr>
          <p:cNvPr descr="Resultado de imagem" id="324" name="Google Shape;324;p44"/>
          <p:cNvPicPr preferRelativeResize="0"/>
          <p:nvPr/>
        </p:nvPicPr>
        <p:blipFill rotWithShape="1">
          <a:blip r:embed="rId6">
            <a:alphaModFix/>
          </a:blip>
          <a:srcRect b="0" l="0" r="0" t="0"/>
          <a:stretch/>
        </p:blipFill>
        <p:spPr>
          <a:xfrm>
            <a:off x="5428825" y="667500"/>
            <a:ext cx="791100" cy="1194225"/>
          </a:xfrm>
          <a:prstGeom prst="rect">
            <a:avLst/>
          </a:prstGeom>
          <a:noFill/>
          <a:ln cap="flat" cmpd="sng" w="9525">
            <a:solidFill>
              <a:srgbClr val="B07E42"/>
            </a:solidFill>
            <a:prstDash val="solid"/>
            <a:round/>
            <a:headEnd len="sm" w="sm" type="none"/>
            <a:tailEnd len="sm" w="sm" type="none"/>
          </a:ln>
        </p:spPr>
      </p:pic>
      <p:pic>
        <p:nvPicPr>
          <p:cNvPr id="325" name="Google Shape;325;p44"/>
          <p:cNvPicPr preferRelativeResize="0"/>
          <p:nvPr/>
        </p:nvPicPr>
        <p:blipFill rotWithShape="1">
          <a:blip r:embed="rId7">
            <a:alphaModFix/>
          </a:blip>
          <a:srcRect b="0" l="0" r="0" t="0"/>
          <a:stretch/>
        </p:blipFill>
        <p:spPr>
          <a:xfrm>
            <a:off x="1190728" y="3689937"/>
            <a:ext cx="918525" cy="1099885"/>
          </a:xfrm>
          <a:prstGeom prst="rect">
            <a:avLst/>
          </a:prstGeom>
          <a:noFill/>
          <a:ln cap="flat" cmpd="sng" w="9525">
            <a:solidFill>
              <a:srgbClr val="B07E42"/>
            </a:solidFill>
            <a:prstDash val="solid"/>
            <a:round/>
            <a:headEnd len="sm" w="sm" type="none"/>
            <a:tailEnd len="sm" w="sm" type="none"/>
          </a:ln>
        </p:spPr>
      </p:pic>
      <p:pic>
        <p:nvPicPr>
          <p:cNvPr id="326" name="Google Shape;326;p44"/>
          <p:cNvPicPr preferRelativeResize="0"/>
          <p:nvPr/>
        </p:nvPicPr>
        <p:blipFill rotWithShape="1">
          <a:blip r:embed="rId8">
            <a:alphaModFix/>
          </a:blip>
          <a:srcRect b="0" l="64848" r="0" t="3278"/>
          <a:stretch/>
        </p:blipFill>
        <p:spPr>
          <a:xfrm>
            <a:off x="530250" y="2201275"/>
            <a:ext cx="760745" cy="1194225"/>
          </a:xfrm>
          <a:prstGeom prst="rect">
            <a:avLst/>
          </a:prstGeom>
          <a:noFill/>
          <a:ln cap="flat" cmpd="sng" w="9525">
            <a:solidFill>
              <a:srgbClr val="B07E42"/>
            </a:solidFill>
            <a:prstDash val="solid"/>
            <a:round/>
            <a:headEnd len="sm" w="sm" type="none"/>
            <a:tailEnd len="sm" w="sm" type="none"/>
          </a:ln>
        </p:spPr>
      </p:pic>
      <p:pic>
        <p:nvPicPr>
          <p:cNvPr id="327" name="Google Shape;327;p44"/>
          <p:cNvPicPr preferRelativeResize="0"/>
          <p:nvPr/>
        </p:nvPicPr>
        <p:blipFill>
          <a:blip r:embed="rId9">
            <a:alphaModFix/>
          </a:blip>
          <a:stretch>
            <a:fillRect/>
          </a:stretch>
        </p:blipFill>
        <p:spPr>
          <a:xfrm>
            <a:off x="5998175" y="3545514"/>
            <a:ext cx="866550" cy="1218586"/>
          </a:xfrm>
          <a:prstGeom prst="rect">
            <a:avLst/>
          </a:prstGeom>
          <a:noFill/>
          <a:ln>
            <a:noFill/>
          </a:ln>
        </p:spPr>
      </p:pic>
      <p:pic>
        <p:nvPicPr>
          <p:cNvPr descr="Resultado de imagem" id="328" name="Google Shape;328;p44"/>
          <p:cNvPicPr preferRelativeResize="0"/>
          <p:nvPr/>
        </p:nvPicPr>
        <p:blipFill rotWithShape="1">
          <a:blip r:embed="rId10">
            <a:alphaModFix/>
          </a:blip>
          <a:srcRect b="0" l="0" r="0" t="0"/>
          <a:stretch/>
        </p:blipFill>
        <p:spPr>
          <a:xfrm>
            <a:off x="7947463" y="2012931"/>
            <a:ext cx="974858" cy="1218575"/>
          </a:xfrm>
          <a:prstGeom prst="rect">
            <a:avLst/>
          </a:prstGeom>
          <a:noFill/>
          <a:ln cap="flat" cmpd="sng" w="9525">
            <a:solidFill>
              <a:srgbClr val="B07E42"/>
            </a:solidFill>
            <a:prstDash val="solid"/>
            <a:round/>
            <a:headEnd len="sm" w="sm" type="none"/>
            <a:tailEnd len="sm" w="sm" type="none"/>
          </a:ln>
        </p:spPr>
      </p:pic>
      <p:cxnSp>
        <p:nvCxnSpPr>
          <p:cNvPr id="329" name="Google Shape;329;p44"/>
          <p:cNvCxnSpPr>
            <a:stCxn id="326" idx="3"/>
          </p:cNvCxnSpPr>
          <p:nvPr/>
        </p:nvCxnSpPr>
        <p:spPr>
          <a:xfrm>
            <a:off x="1290995" y="2798387"/>
            <a:ext cx="949800" cy="41100"/>
          </a:xfrm>
          <a:prstGeom prst="straightConnector1">
            <a:avLst/>
          </a:prstGeom>
          <a:noFill/>
          <a:ln cap="flat" cmpd="sng" w="38100">
            <a:solidFill>
              <a:srgbClr val="CC0000"/>
            </a:solidFill>
            <a:prstDash val="solid"/>
            <a:round/>
            <a:headEnd len="med" w="med" type="none"/>
            <a:tailEnd len="med" w="med" type="none"/>
          </a:ln>
        </p:spPr>
      </p:cxnSp>
      <p:cxnSp>
        <p:nvCxnSpPr>
          <p:cNvPr id="330" name="Google Shape;330;p44"/>
          <p:cNvCxnSpPr>
            <a:stCxn id="325" idx="3"/>
          </p:cNvCxnSpPr>
          <p:nvPr/>
        </p:nvCxnSpPr>
        <p:spPr>
          <a:xfrm flipH="1" rot="10800000">
            <a:off x="2109253" y="3747280"/>
            <a:ext cx="791100" cy="492600"/>
          </a:xfrm>
          <a:prstGeom prst="straightConnector1">
            <a:avLst/>
          </a:prstGeom>
          <a:noFill/>
          <a:ln cap="flat" cmpd="sng" w="38100">
            <a:solidFill>
              <a:srgbClr val="CC0000"/>
            </a:solidFill>
            <a:prstDash val="solid"/>
            <a:round/>
            <a:headEnd len="med" w="med" type="none"/>
            <a:tailEnd len="med" w="med" type="none"/>
          </a:ln>
        </p:spPr>
      </p:cxnSp>
      <p:cxnSp>
        <p:nvCxnSpPr>
          <p:cNvPr id="331" name="Google Shape;331;p44"/>
          <p:cNvCxnSpPr>
            <a:stCxn id="322" idx="2"/>
          </p:cNvCxnSpPr>
          <p:nvPr/>
        </p:nvCxnSpPr>
        <p:spPr>
          <a:xfrm>
            <a:off x="3263973" y="1720228"/>
            <a:ext cx="1003500" cy="291900"/>
          </a:xfrm>
          <a:prstGeom prst="straightConnector1">
            <a:avLst/>
          </a:prstGeom>
          <a:noFill/>
          <a:ln cap="flat" cmpd="sng" w="38100">
            <a:solidFill>
              <a:srgbClr val="CC0000"/>
            </a:solidFill>
            <a:prstDash val="solid"/>
            <a:round/>
            <a:headEnd len="med" w="med" type="none"/>
            <a:tailEnd len="med" w="med" type="none"/>
          </a:ln>
        </p:spPr>
      </p:cxnSp>
      <p:cxnSp>
        <p:nvCxnSpPr>
          <p:cNvPr id="332" name="Google Shape;332;p44"/>
          <p:cNvCxnSpPr>
            <a:stCxn id="323" idx="2"/>
          </p:cNvCxnSpPr>
          <p:nvPr/>
        </p:nvCxnSpPr>
        <p:spPr>
          <a:xfrm flipH="1">
            <a:off x="4506976" y="1515574"/>
            <a:ext cx="39300" cy="455100"/>
          </a:xfrm>
          <a:prstGeom prst="straightConnector1">
            <a:avLst/>
          </a:prstGeom>
          <a:noFill/>
          <a:ln cap="flat" cmpd="sng" w="38100">
            <a:solidFill>
              <a:srgbClr val="CC0000"/>
            </a:solidFill>
            <a:prstDash val="solid"/>
            <a:round/>
            <a:headEnd len="med" w="med" type="none"/>
            <a:tailEnd len="med" w="med" type="none"/>
          </a:ln>
        </p:spPr>
      </p:cxnSp>
      <p:cxnSp>
        <p:nvCxnSpPr>
          <p:cNvPr id="333" name="Google Shape;333;p44"/>
          <p:cNvCxnSpPr/>
          <p:nvPr/>
        </p:nvCxnSpPr>
        <p:spPr>
          <a:xfrm flipH="1">
            <a:off x="4722725" y="1624550"/>
            <a:ext cx="705300" cy="287400"/>
          </a:xfrm>
          <a:prstGeom prst="straightConnector1">
            <a:avLst/>
          </a:prstGeom>
          <a:noFill/>
          <a:ln cap="flat" cmpd="sng" w="38100">
            <a:solidFill>
              <a:srgbClr val="CC0000"/>
            </a:solidFill>
            <a:prstDash val="solid"/>
            <a:round/>
            <a:headEnd len="med" w="med" type="none"/>
            <a:tailEnd len="med" w="med" type="none"/>
          </a:ln>
        </p:spPr>
      </p:cxnSp>
      <p:cxnSp>
        <p:nvCxnSpPr>
          <p:cNvPr id="334" name="Google Shape;334;p44"/>
          <p:cNvCxnSpPr>
            <a:stCxn id="327" idx="0"/>
          </p:cNvCxnSpPr>
          <p:nvPr/>
        </p:nvCxnSpPr>
        <p:spPr>
          <a:xfrm rot="10800000">
            <a:off x="6198650" y="2846214"/>
            <a:ext cx="232800" cy="699300"/>
          </a:xfrm>
          <a:prstGeom prst="straightConnector1">
            <a:avLst/>
          </a:prstGeom>
          <a:noFill/>
          <a:ln cap="flat" cmpd="sng" w="38100">
            <a:solidFill>
              <a:srgbClr val="CC0000"/>
            </a:solidFill>
            <a:prstDash val="solid"/>
            <a:round/>
            <a:headEnd len="med" w="med" type="none"/>
            <a:tailEnd len="med" w="med" type="none"/>
          </a:ln>
        </p:spPr>
      </p:cxnSp>
      <p:cxnSp>
        <p:nvCxnSpPr>
          <p:cNvPr id="335" name="Google Shape;335;p44"/>
          <p:cNvCxnSpPr>
            <a:endCxn id="328" idx="1"/>
          </p:cNvCxnSpPr>
          <p:nvPr/>
        </p:nvCxnSpPr>
        <p:spPr>
          <a:xfrm flipH="1" rot="10800000">
            <a:off x="7126063" y="2622219"/>
            <a:ext cx="821400" cy="165000"/>
          </a:xfrm>
          <a:prstGeom prst="straightConnector1">
            <a:avLst/>
          </a:prstGeom>
          <a:noFill/>
          <a:ln cap="flat" cmpd="sng" w="38100">
            <a:solidFill>
              <a:srgbClr val="CC0000"/>
            </a:solidFill>
            <a:prstDash val="solid"/>
            <a:round/>
            <a:headEnd len="med" w="med" type="none"/>
            <a:tailEnd len="med" w="med" type="none"/>
          </a:ln>
        </p:spPr>
      </p:cxnSp>
      <p:sp>
        <p:nvSpPr>
          <p:cNvPr id="336" name="Google Shape;336;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
        <p:nvSpPr>
          <p:cNvPr id="337" name="Google Shape;337;p44"/>
          <p:cNvSpPr txBox="1"/>
          <p:nvPr/>
        </p:nvSpPr>
        <p:spPr>
          <a:xfrm>
            <a:off x="456550" y="3351225"/>
            <a:ext cx="1003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000"/>
              <a:t>Carlos Finlay</a:t>
            </a:r>
            <a:endParaRPr sz="1000"/>
          </a:p>
        </p:txBody>
      </p:sp>
      <p:sp>
        <p:nvSpPr>
          <p:cNvPr id="338" name="Google Shape;338;p44"/>
          <p:cNvSpPr txBox="1"/>
          <p:nvPr/>
        </p:nvSpPr>
        <p:spPr>
          <a:xfrm>
            <a:off x="1105738" y="4718125"/>
            <a:ext cx="1003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000"/>
              <a:t>Adolpho Lutz</a:t>
            </a:r>
            <a:endParaRPr sz="1000"/>
          </a:p>
        </p:txBody>
      </p:sp>
      <p:sp>
        <p:nvSpPr>
          <p:cNvPr id="339" name="Google Shape;339;p44"/>
          <p:cNvSpPr txBox="1"/>
          <p:nvPr/>
        </p:nvSpPr>
        <p:spPr>
          <a:xfrm>
            <a:off x="5913825" y="4690675"/>
            <a:ext cx="1099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000"/>
              <a:t>Griffith Evans</a:t>
            </a:r>
            <a:endParaRPr sz="1000"/>
          </a:p>
        </p:txBody>
      </p:sp>
      <p:sp>
        <p:nvSpPr>
          <p:cNvPr id="340" name="Google Shape;340;p44"/>
          <p:cNvSpPr txBox="1"/>
          <p:nvPr/>
        </p:nvSpPr>
        <p:spPr>
          <a:xfrm>
            <a:off x="7827250" y="3169200"/>
            <a:ext cx="1215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000"/>
              <a:t>Patrick Manson</a:t>
            </a:r>
            <a:endParaRPr sz="1000"/>
          </a:p>
        </p:txBody>
      </p:sp>
      <p:sp>
        <p:nvSpPr>
          <p:cNvPr id="341" name="Google Shape;341;p44"/>
          <p:cNvSpPr txBox="1"/>
          <p:nvPr/>
        </p:nvSpPr>
        <p:spPr>
          <a:xfrm>
            <a:off x="5395325" y="8575"/>
            <a:ext cx="918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000"/>
              <a:t>Gabriel Gustav Valentin</a:t>
            </a:r>
            <a:endParaRPr sz="1000"/>
          </a:p>
        </p:txBody>
      </p:sp>
      <p:sp>
        <p:nvSpPr>
          <p:cNvPr id="342" name="Google Shape;342;p44"/>
          <p:cNvSpPr txBox="1"/>
          <p:nvPr/>
        </p:nvSpPr>
        <p:spPr>
          <a:xfrm>
            <a:off x="4004825" y="57875"/>
            <a:ext cx="975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000"/>
              <a:t>Robert Koch</a:t>
            </a:r>
            <a:endParaRPr sz="1000"/>
          </a:p>
        </p:txBody>
      </p:sp>
      <p:sp>
        <p:nvSpPr>
          <p:cNvPr id="343" name="Google Shape;343;p44"/>
          <p:cNvSpPr txBox="1"/>
          <p:nvPr/>
        </p:nvSpPr>
        <p:spPr>
          <a:xfrm>
            <a:off x="2762225" y="237925"/>
            <a:ext cx="1003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000"/>
              <a:t>Louis</a:t>
            </a:r>
            <a:r>
              <a:rPr lang="pt-BR" sz="1000"/>
              <a:t> Pasteur</a:t>
            </a:r>
            <a:endParaRPr sz="10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50"/>
          <p:cNvPicPr preferRelativeResize="0"/>
          <p:nvPr/>
        </p:nvPicPr>
        <p:blipFill rotWithShape="1">
          <a:blip r:embed="rId3">
            <a:alphaModFix/>
          </a:blip>
          <a:srcRect b="0" l="0" r="0" t="0"/>
          <a:stretch/>
        </p:blipFill>
        <p:spPr>
          <a:xfrm>
            <a:off x="5299200" y="1636550"/>
            <a:ext cx="3634297" cy="2957225"/>
          </a:xfrm>
          <a:prstGeom prst="rect">
            <a:avLst/>
          </a:prstGeom>
          <a:noFill/>
          <a:ln cap="flat" cmpd="sng" w="9525">
            <a:solidFill>
              <a:srgbClr val="B07E42"/>
            </a:solidFill>
            <a:prstDash val="solid"/>
            <a:round/>
            <a:headEnd len="sm" w="sm" type="none"/>
            <a:tailEnd len="sm" w="sm" type="none"/>
          </a:ln>
        </p:spPr>
      </p:pic>
      <p:pic>
        <p:nvPicPr>
          <p:cNvPr id="349" name="Google Shape;349;p50"/>
          <p:cNvPicPr preferRelativeResize="0"/>
          <p:nvPr/>
        </p:nvPicPr>
        <p:blipFill rotWithShape="1">
          <a:blip r:embed="rId4">
            <a:alphaModFix/>
          </a:blip>
          <a:srcRect b="3850" l="4254" r="1995" t="2898"/>
          <a:stretch/>
        </p:blipFill>
        <p:spPr>
          <a:xfrm>
            <a:off x="1331100" y="1638725"/>
            <a:ext cx="3840300" cy="2957225"/>
          </a:xfrm>
          <a:prstGeom prst="rect">
            <a:avLst/>
          </a:prstGeom>
          <a:noFill/>
          <a:ln cap="flat" cmpd="sng" w="9525">
            <a:solidFill>
              <a:srgbClr val="B07E42"/>
            </a:solidFill>
            <a:prstDash val="solid"/>
            <a:round/>
            <a:headEnd len="sm" w="sm" type="none"/>
            <a:tailEnd len="sm" w="sm" type="none"/>
          </a:ln>
        </p:spPr>
      </p:pic>
      <p:sp>
        <p:nvSpPr>
          <p:cNvPr id="350" name="Google Shape;350;p50"/>
          <p:cNvSpPr txBox="1"/>
          <p:nvPr/>
        </p:nvSpPr>
        <p:spPr>
          <a:xfrm>
            <a:off x="1222501" y="4595950"/>
            <a:ext cx="21072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i="0" lang="pt-BR" sz="1600" u="none" cap="none" strike="noStrike">
                <a:solidFill>
                  <a:srgbClr val="000000"/>
                </a:solidFill>
                <a:latin typeface="Times New Roman"/>
                <a:ea typeface="Times New Roman"/>
                <a:cs typeface="Times New Roman"/>
                <a:sym typeface="Times New Roman"/>
              </a:rPr>
              <a:t>Manguinhos Institute</a:t>
            </a:r>
            <a:endParaRPr i="0" sz="1400" u="none" cap="none" strike="noStrike">
              <a:solidFill>
                <a:srgbClr val="000000"/>
              </a:solidFill>
              <a:latin typeface="Times New Roman"/>
              <a:ea typeface="Times New Roman"/>
              <a:cs typeface="Times New Roman"/>
              <a:sym typeface="Times New Roman"/>
            </a:endParaRPr>
          </a:p>
        </p:txBody>
      </p:sp>
      <p:sp>
        <p:nvSpPr>
          <p:cNvPr id="351" name="Google Shape;351;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pic>
        <p:nvPicPr>
          <p:cNvPr descr="http://3.bp.blogspot.com/_mfv-EM5qkAA/THVyQwdEjvI/AAAAAAAAA1E/KKaUCNqyC64/s1600/003+-+Trem+da+Dra.+Lilia+EFS+.JPG" id="352" name="Google Shape;352;p50"/>
          <p:cNvPicPr preferRelativeResize="0"/>
          <p:nvPr/>
        </p:nvPicPr>
        <p:blipFill rotWithShape="1">
          <a:blip r:embed="rId5">
            <a:alphaModFix/>
          </a:blip>
          <a:srcRect b="0" l="0" r="0" t="0"/>
          <a:stretch/>
        </p:blipFill>
        <p:spPr>
          <a:xfrm>
            <a:off x="1158750" y="136750"/>
            <a:ext cx="2615875" cy="1254251"/>
          </a:xfrm>
          <a:prstGeom prst="rect">
            <a:avLst/>
          </a:prstGeom>
          <a:noFill/>
          <a:ln cap="flat" cmpd="sng" w="9525">
            <a:solidFill>
              <a:srgbClr val="B07E42"/>
            </a:solidFill>
            <a:prstDash val="solid"/>
            <a:round/>
            <a:headEnd len="sm" w="sm" type="none"/>
            <a:tailEnd len="sm" w="sm" type="none"/>
          </a:ln>
        </p:spPr>
      </p:pic>
      <p:pic>
        <p:nvPicPr>
          <p:cNvPr id="353" name="Google Shape;353;p50"/>
          <p:cNvPicPr preferRelativeResize="0"/>
          <p:nvPr/>
        </p:nvPicPr>
        <p:blipFill rotWithShape="1">
          <a:blip r:embed="rId6">
            <a:alphaModFix/>
          </a:blip>
          <a:srcRect b="0" l="0" r="0" t="0"/>
          <a:stretch/>
        </p:blipFill>
        <p:spPr>
          <a:xfrm>
            <a:off x="91947" y="136747"/>
            <a:ext cx="982650" cy="2168743"/>
          </a:xfrm>
          <a:prstGeom prst="rect">
            <a:avLst/>
          </a:prstGeom>
          <a:noFill/>
          <a:ln cap="flat" cmpd="sng" w="9525">
            <a:solidFill>
              <a:srgbClr val="B07E42"/>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descr="http://www.dichistoriasaude.coc.fiocruz.br/iah/pt/img/foto_02.jpg" id="358" name="Google Shape;358;p94"/>
          <p:cNvPicPr preferRelativeResize="0"/>
          <p:nvPr/>
        </p:nvPicPr>
        <p:blipFill rotWithShape="1">
          <a:blip r:embed="rId3">
            <a:alphaModFix/>
          </a:blip>
          <a:srcRect b="0" l="0" r="0" t="0"/>
          <a:stretch/>
        </p:blipFill>
        <p:spPr>
          <a:xfrm>
            <a:off x="570600" y="2520700"/>
            <a:ext cx="3185075" cy="2477975"/>
          </a:xfrm>
          <a:prstGeom prst="rect">
            <a:avLst/>
          </a:prstGeom>
          <a:noFill/>
          <a:ln cap="flat" cmpd="sng" w="9525">
            <a:solidFill>
              <a:srgbClr val="B07E42"/>
            </a:solidFill>
            <a:prstDash val="solid"/>
            <a:round/>
            <a:headEnd len="sm" w="sm" type="none"/>
            <a:tailEnd len="sm" w="sm" type="none"/>
          </a:ln>
        </p:spPr>
      </p:pic>
      <p:pic>
        <p:nvPicPr>
          <p:cNvPr id="359" name="Google Shape;359;p94"/>
          <p:cNvPicPr preferRelativeResize="0"/>
          <p:nvPr/>
        </p:nvPicPr>
        <p:blipFill rotWithShape="1">
          <a:blip r:embed="rId4">
            <a:alphaModFix/>
          </a:blip>
          <a:srcRect b="0" l="0" r="0" t="0"/>
          <a:stretch/>
        </p:blipFill>
        <p:spPr>
          <a:xfrm flipH="1">
            <a:off x="6044747" y="502847"/>
            <a:ext cx="1876796" cy="4209413"/>
          </a:xfrm>
          <a:prstGeom prst="rect">
            <a:avLst/>
          </a:prstGeom>
          <a:noFill/>
          <a:ln>
            <a:noFill/>
          </a:ln>
        </p:spPr>
      </p:pic>
      <p:pic>
        <p:nvPicPr>
          <p:cNvPr descr="Resultado de imagem para barbeiro chagas" id="360" name="Google Shape;360;p94"/>
          <p:cNvPicPr preferRelativeResize="0"/>
          <p:nvPr/>
        </p:nvPicPr>
        <p:blipFill rotWithShape="1">
          <a:blip r:embed="rId5">
            <a:alphaModFix/>
          </a:blip>
          <a:srcRect b="0" l="0" r="0" t="0"/>
          <a:stretch/>
        </p:blipFill>
        <p:spPr>
          <a:xfrm rot="2565236">
            <a:off x="7536707" y="397327"/>
            <a:ext cx="1596176" cy="1087263"/>
          </a:xfrm>
          <a:prstGeom prst="rect">
            <a:avLst/>
          </a:prstGeom>
          <a:noFill/>
          <a:ln cap="flat" cmpd="sng" w="9525">
            <a:solidFill>
              <a:srgbClr val="B07E42"/>
            </a:solidFill>
            <a:prstDash val="solid"/>
            <a:round/>
            <a:headEnd len="sm" w="sm" type="none"/>
            <a:tailEnd len="sm" w="sm" type="none"/>
          </a:ln>
        </p:spPr>
      </p:pic>
      <p:pic>
        <p:nvPicPr>
          <p:cNvPr id="361" name="Google Shape;361;p94"/>
          <p:cNvPicPr preferRelativeResize="0"/>
          <p:nvPr/>
        </p:nvPicPr>
        <p:blipFill rotWithShape="1">
          <a:blip r:embed="rId6">
            <a:alphaModFix/>
          </a:blip>
          <a:srcRect b="12495" l="0" r="0" t="0"/>
          <a:stretch/>
        </p:blipFill>
        <p:spPr>
          <a:xfrm>
            <a:off x="4081100" y="2680650"/>
            <a:ext cx="2014275" cy="2318025"/>
          </a:xfrm>
          <a:prstGeom prst="rect">
            <a:avLst/>
          </a:prstGeom>
          <a:noFill/>
          <a:ln cap="flat" cmpd="sng" w="9525">
            <a:solidFill>
              <a:srgbClr val="B07E42"/>
            </a:solidFill>
            <a:prstDash val="solid"/>
            <a:round/>
            <a:headEnd len="sm" w="sm" type="none"/>
            <a:tailEnd len="sm" w="sm" type="none"/>
          </a:ln>
        </p:spPr>
      </p:pic>
      <p:sp>
        <p:nvSpPr>
          <p:cNvPr id="362" name="Google Shape;362;p94"/>
          <p:cNvSpPr/>
          <p:nvPr/>
        </p:nvSpPr>
        <p:spPr>
          <a:xfrm rot="3186108">
            <a:off x="5281438" y="956700"/>
            <a:ext cx="696677" cy="1850435"/>
          </a:xfrm>
          <a:prstGeom prst="curvedRightArrow">
            <a:avLst>
              <a:gd fmla="val 25000" name="adj1"/>
              <a:gd fmla="val 50000" name="adj2"/>
              <a:gd fmla="val 25000" name="adj3"/>
            </a:avLst>
          </a:prstGeom>
          <a:solidFill>
            <a:srgbClr val="CC3300"/>
          </a:solidFill>
          <a:ln cap="flat" cmpd="sng" w="25400">
            <a:solidFill>
              <a:srgbClr val="CC3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63" name="Google Shape;363;p94"/>
          <p:cNvSpPr txBox="1"/>
          <p:nvPr/>
        </p:nvSpPr>
        <p:spPr>
          <a:xfrm>
            <a:off x="5217082" y="1626285"/>
            <a:ext cx="825387"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pt-BR" sz="1600" u="none" cap="none" strike="noStrike">
                <a:solidFill>
                  <a:srgbClr val="000000"/>
                </a:solidFill>
                <a:latin typeface="Times New Roman"/>
                <a:ea typeface="Times New Roman"/>
                <a:cs typeface="Times New Roman"/>
                <a:sym typeface="Times New Roman"/>
              </a:rPr>
              <a:t>After 30 days</a:t>
            </a:r>
            <a:endParaRPr b="0" i="0" sz="1600" u="none" cap="none" strike="noStrike">
              <a:solidFill>
                <a:srgbClr val="000000"/>
              </a:solidFill>
              <a:latin typeface="Times New Roman"/>
              <a:ea typeface="Times New Roman"/>
              <a:cs typeface="Times New Roman"/>
              <a:sym typeface="Times New Roman"/>
            </a:endParaRPr>
          </a:p>
        </p:txBody>
      </p:sp>
      <p:sp>
        <p:nvSpPr>
          <p:cNvPr id="364" name="Google Shape;364;p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pic>
        <p:nvPicPr>
          <p:cNvPr id="365" name="Google Shape;365;p94"/>
          <p:cNvPicPr preferRelativeResize="0"/>
          <p:nvPr/>
        </p:nvPicPr>
        <p:blipFill rotWithShape="1">
          <a:blip r:embed="rId7">
            <a:alphaModFix/>
          </a:blip>
          <a:srcRect b="0" l="0" r="0" t="0"/>
          <a:stretch/>
        </p:blipFill>
        <p:spPr>
          <a:xfrm>
            <a:off x="319176" y="260300"/>
            <a:ext cx="2014275" cy="2604099"/>
          </a:xfrm>
          <a:prstGeom prst="rect">
            <a:avLst/>
          </a:prstGeom>
          <a:noFill/>
          <a:ln cap="flat" cmpd="sng" w="9525">
            <a:solidFill>
              <a:srgbClr val="000000"/>
            </a:solidFill>
            <a:prstDash val="solid"/>
            <a:round/>
            <a:headEnd len="sm" w="sm" type="none"/>
            <a:tailEnd len="sm" w="sm" type="none"/>
          </a:ln>
        </p:spPr>
      </p:pic>
      <p:sp>
        <p:nvSpPr>
          <p:cNvPr id="366" name="Google Shape;366;p94"/>
          <p:cNvSpPr/>
          <p:nvPr/>
        </p:nvSpPr>
        <p:spPr>
          <a:xfrm>
            <a:off x="6420800" y="2667000"/>
            <a:ext cx="1093200" cy="338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8"/>
          <p:cNvSpPr txBox="1"/>
          <p:nvPr/>
        </p:nvSpPr>
        <p:spPr>
          <a:xfrm>
            <a:off x="3306700" y="2070350"/>
            <a:ext cx="2583600" cy="738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0" i="1" lang="pt-BR" u="none" cap="none" strike="noStrike">
                <a:solidFill>
                  <a:srgbClr val="C00000"/>
                </a:solidFill>
                <a:latin typeface="Times New Roman"/>
                <a:ea typeface="Times New Roman"/>
                <a:cs typeface="Times New Roman"/>
                <a:sym typeface="Times New Roman"/>
              </a:rPr>
              <a:t>Trypanosoma minasense </a:t>
            </a:r>
            <a:endParaRPr b="1" i="0" u="none" cap="none" strike="noStrike">
              <a:solidFill>
                <a:srgbClr val="C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600"/>
              <a:buFont typeface="Arial"/>
              <a:buNone/>
            </a:pPr>
            <a:r>
              <a:rPr i="0" lang="pt-BR" u="sng" cap="none" strike="noStrike">
                <a:solidFill>
                  <a:srgbClr val="C00000"/>
                </a:solidFill>
                <a:latin typeface="Times New Roman"/>
                <a:ea typeface="Times New Roman"/>
                <a:cs typeface="Times New Roman"/>
                <a:sym typeface="Times New Roman"/>
              </a:rPr>
              <a:t>found in marmoset</a:t>
            </a:r>
            <a:r>
              <a:rPr lang="pt-BR" u="sng">
                <a:solidFill>
                  <a:srgbClr val="C00000"/>
                </a:solidFill>
                <a:latin typeface="Times New Roman"/>
                <a:ea typeface="Times New Roman"/>
                <a:cs typeface="Times New Roman"/>
                <a:sym typeface="Times New Roman"/>
              </a:rPr>
              <a:t>’</a:t>
            </a:r>
            <a:r>
              <a:rPr i="0" lang="pt-BR" u="sng" cap="none" strike="noStrike">
                <a:solidFill>
                  <a:srgbClr val="C00000"/>
                </a:solidFill>
                <a:latin typeface="Times New Roman"/>
                <a:ea typeface="Times New Roman"/>
                <a:cs typeface="Times New Roman"/>
                <a:sym typeface="Times New Roman"/>
              </a:rPr>
              <a:t>s blood</a:t>
            </a:r>
            <a:r>
              <a:rPr lang="pt-BR" u="sng">
                <a:solidFill>
                  <a:srgbClr val="C00000"/>
                </a:solidFill>
                <a:latin typeface="Times New Roman"/>
                <a:ea typeface="Times New Roman"/>
                <a:cs typeface="Times New Roman"/>
                <a:sym typeface="Times New Roman"/>
              </a:rPr>
              <a:t> in the wild</a:t>
            </a:r>
            <a:endParaRPr b="0" i="0" sz="1400" u="none" cap="none" strike="noStrike">
              <a:solidFill>
                <a:srgbClr val="000000"/>
              </a:solidFill>
              <a:latin typeface="Times New Roman"/>
              <a:ea typeface="Times New Roman"/>
              <a:cs typeface="Times New Roman"/>
              <a:sym typeface="Times New Roman"/>
            </a:endParaRPr>
          </a:p>
        </p:txBody>
      </p:sp>
      <p:pic>
        <p:nvPicPr>
          <p:cNvPr id="372" name="Google Shape;372;p48"/>
          <p:cNvPicPr preferRelativeResize="0"/>
          <p:nvPr/>
        </p:nvPicPr>
        <p:blipFill rotWithShape="1">
          <a:blip r:embed="rId3">
            <a:alphaModFix/>
          </a:blip>
          <a:srcRect b="0" l="0" r="0" t="0"/>
          <a:stretch/>
        </p:blipFill>
        <p:spPr>
          <a:xfrm>
            <a:off x="3347575" y="2861425"/>
            <a:ext cx="2380640" cy="1996450"/>
          </a:xfrm>
          <a:prstGeom prst="rect">
            <a:avLst/>
          </a:prstGeom>
          <a:noFill/>
          <a:ln cap="flat" cmpd="sng" w="9525">
            <a:solidFill>
              <a:srgbClr val="B07E42"/>
            </a:solidFill>
            <a:prstDash val="solid"/>
            <a:round/>
            <a:headEnd len="sm" w="sm" type="none"/>
            <a:tailEnd len="sm" w="sm" type="none"/>
          </a:ln>
        </p:spPr>
      </p:pic>
      <p:sp>
        <p:nvSpPr>
          <p:cNvPr id="373" name="Google Shape;373;p48"/>
          <p:cNvSpPr/>
          <p:nvPr/>
        </p:nvSpPr>
        <p:spPr>
          <a:xfrm>
            <a:off x="387350" y="1995482"/>
            <a:ext cx="172515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Times New Roman"/>
              <a:buNone/>
            </a:pPr>
            <a:r>
              <a:rPr b="1" i="1" lang="pt-BR" sz="1400" u="none" cap="none" strike="noStrike">
                <a:solidFill>
                  <a:srgbClr val="000000"/>
                </a:solidFill>
                <a:latin typeface="Times New Roman"/>
                <a:ea typeface="Times New Roman"/>
                <a:cs typeface="Times New Roman"/>
                <a:sym typeface="Times New Roman"/>
              </a:rPr>
              <a:t>Callithrix penicillata</a:t>
            </a:r>
            <a:endParaRPr b="0" i="0" sz="1400" u="none" cap="none" strike="noStrike">
              <a:solidFill>
                <a:srgbClr val="000000"/>
              </a:solidFill>
              <a:latin typeface="Arial"/>
              <a:ea typeface="Arial"/>
              <a:cs typeface="Arial"/>
              <a:sym typeface="Arial"/>
            </a:endParaRPr>
          </a:p>
        </p:txBody>
      </p:sp>
      <p:pic>
        <p:nvPicPr>
          <p:cNvPr id="374" name="Google Shape;374;p48"/>
          <p:cNvPicPr preferRelativeResize="0"/>
          <p:nvPr/>
        </p:nvPicPr>
        <p:blipFill rotWithShape="1">
          <a:blip r:embed="rId4">
            <a:alphaModFix/>
          </a:blip>
          <a:srcRect b="0" l="0" r="0" t="0"/>
          <a:stretch/>
        </p:blipFill>
        <p:spPr>
          <a:xfrm>
            <a:off x="190325" y="765725"/>
            <a:ext cx="2682251" cy="3180626"/>
          </a:xfrm>
          <a:prstGeom prst="rect">
            <a:avLst/>
          </a:prstGeom>
          <a:noFill/>
          <a:ln cap="flat" cmpd="sng" w="9525">
            <a:solidFill>
              <a:srgbClr val="B07E42"/>
            </a:solidFill>
            <a:prstDash val="solid"/>
            <a:round/>
            <a:headEnd len="sm" w="sm" type="none"/>
            <a:tailEnd len="sm" w="sm" type="none"/>
          </a:ln>
        </p:spPr>
      </p:pic>
      <p:pic>
        <p:nvPicPr>
          <p:cNvPr descr="http://4.bp.blogspot.com/_G6IliCMl5tc/TUX6nfEzSzI/AAAAAAAABZ8/AJzg5aU77N8/s1600/Trypanosomes%2Bcomposite.jpg" id="375" name="Google Shape;375;p48"/>
          <p:cNvPicPr preferRelativeResize="0"/>
          <p:nvPr/>
        </p:nvPicPr>
        <p:blipFill rotWithShape="1">
          <a:blip r:embed="rId5">
            <a:alphaModFix/>
          </a:blip>
          <a:srcRect b="12975" l="0" r="0" t="0"/>
          <a:stretch/>
        </p:blipFill>
        <p:spPr>
          <a:xfrm>
            <a:off x="4133663" y="162550"/>
            <a:ext cx="3575424" cy="1816775"/>
          </a:xfrm>
          <a:prstGeom prst="rect">
            <a:avLst/>
          </a:prstGeom>
          <a:noFill/>
          <a:ln cap="flat" cmpd="sng" w="9525">
            <a:solidFill>
              <a:srgbClr val="B07E42"/>
            </a:solidFill>
            <a:prstDash val="solid"/>
            <a:round/>
            <a:headEnd len="sm" w="sm" type="none"/>
            <a:tailEnd len="sm" w="sm" type="none"/>
          </a:ln>
        </p:spPr>
      </p:pic>
      <p:pic>
        <p:nvPicPr>
          <p:cNvPr id="376" name="Google Shape;376;p48"/>
          <p:cNvPicPr preferRelativeResize="0"/>
          <p:nvPr/>
        </p:nvPicPr>
        <p:blipFill rotWithShape="1">
          <a:blip r:embed="rId6">
            <a:alphaModFix/>
          </a:blip>
          <a:srcRect b="36655" l="23395" r="30801" t="16065"/>
          <a:stretch/>
        </p:blipFill>
        <p:spPr>
          <a:xfrm>
            <a:off x="6568325" y="2863600"/>
            <a:ext cx="1413197" cy="1994275"/>
          </a:xfrm>
          <a:prstGeom prst="rect">
            <a:avLst/>
          </a:prstGeom>
          <a:noFill/>
          <a:ln cap="flat" cmpd="sng" w="9525">
            <a:solidFill>
              <a:srgbClr val="B07E42"/>
            </a:solidFill>
            <a:prstDash val="solid"/>
            <a:round/>
            <a:headEnd len="sm" w="sm" type="none"/>
            <a:tailEnd len="sm" w="sm" type="none"/>
          </a:ln>
        </p:spPr>
      </p:pic>
      <p:sp>
        <p:nvSpPr>
          <p:cNvPr id="377" name="Google Shape;377;p48"/>
          <p:cNvSpPr txBox="1"/>
          <p:nvPr/>
        </p:nvSpPr>
        <p:spPr>
          <a:xfrm>
            <a:off x="6485700" y="2070350"/>
            <a:ext cx="2446500" cy="738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1" lang="pt-BR" u="none" cap="none" strike="noStrike">
                <a:solidFill>
                  <a:srgbClr val="C00000"/>
                </a:solidFill>
                <a:latin typeface="Times New Roman"/>
                <a:ea typeface="Times New Roman"/>
                <a:cs typeface="Times New Roman"/>
                <a:sym typeface="Times New Roman"/>
              </a:rPr>
              <a:t>Trypanosoma cruzi</a:t>
            </a:r>
            <a:endParaRPr b="0" i="0" u="none" cap="none" strike="noStrike">
              <a:solidFill>
                <a:srgbClr val="C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rPr i="0" lang="pt-BR" u="sng" cap="none" strike="noStrike">
                <a:solidFill>
                  <a:srgbClr val="C00000"/>
                </a:solidFill>
                <a:latin typeface="Times New Roman"/>
                <a:ea typeface="Times New Roman"/>
                <a:cs typeface="Times New Roman"/>
                <a:sym typeface="Times New Roman"/>
              </a:rPr>
              <a:t>found in the kissing bug and in marmosets infected by them </a:t>
            </a:r>
            <a:r>
              <a:rPr i="0" lang="pt-BR" u="none" cap="none" strike="noStrike">
                <a:solidFill>
                  <a:srgbClr val="000000"/>
                </a:solidFill>
                <a:latin typeface="Times New Roman"/>
                <a:ea typeface="Times New Roman"/>
                <a:cs typeface="Times New Roman"/>
                <a:sym typeface="Times New Roman"/>
              </a:rPr>
              <a:t> </a:t>
            </a:r>
            <a:endParaRPr i="0" u="none" cap="none" strike="noStrike">
              <a:solidFill>
                <a:srgbClr val="000000"/>
              </a:solidFill>
              <a:latin typeface="Times New Roman"/>
              <a:ea typeface="Times New Roman"/>
              <a:cs typeface="Times New Roman"/>
              <a:sym typeface="Times New Roman"/>
            </a:endParaRPr>
          </a:p>
        </p:txBody>
      </p:sp>
      <p:sp>
        <p:nvSpPr>
          <p:cNvPr id="378" name="Google Shape;378;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115"/>
          <p:cNvSpPr txBox="1"/>
          <p:nvPr/>
        </p:nvSpPr>
        <p:spPr>
          <a:xfrm>
            <a:off x="631658" y="1401459"/>
            <a:ext cx="7880700" cy="181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rgbClr val="000000"/>
                </a:solidFill>
                <a:latin typeface="EB Garamond"/>
                <a:ea typeface="EB Garamond"/>
                <a:cs typeface="EB Garamond"/>
                <a:sym typeface="EB Garamond"/>
              </a:rPr>
              <a:t>[Think Question 5]</a:t>
            </a:r>
            <a:r>
              <a:rPr b="0" i="0" lang="pt-BR" sz="2800" u="none" cap="none" strike="noStrike">
                <a:solidFill>
                  <a:srgbClr val="000000"/>
                </a:solidFill>
                <a:latin typeface="EB Garamond"/>
                <a:ea typeface="EB Garamond"/>
                <a:cs typeface="EB Garamond"/>
                <a:sym typeface="EB Garamond"/>
              </a:rPr>
              <a:t>  How can you confirm that the disease in the marmoset is the same as that in the Lassance group after ruling out one of the trypanosomes as pathogenic? </a:t>
            </a:r>
            <a:endParaRPr b="0" i="0" sz="2800" u="none" cap="none" strike="noStrike">
              <a:solidFill>
                <a:srgbClr val="000000"/>
              </a:solidFill>
              <a:latin typeface="Arial"/>
              <a:ea typeface="Arial"/>
              <a:cs typeface="Arial"/>
              <a:sym typeface="Arial"/>
            </a:endParaRPr>
          </a:p>
        </p:txBody>
      </p:sp>
      <p:sp>
        <p:nvSpPr>
          <p:cNvPr id="384" name="Google Shape;384;p1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descr="Chagas disease — Virtual Vector Laboratory" id="389" name="Google Shape;389;p116"/>
          <p:cNvPicPr preferRelativeResize="0"/>
          <p:nvPr/>
        </p:nvPicPr>
        <p:blipFill rotWithShape="1">
          <a:blip r:embed="rId3">
            <a:alphaModFix/>
          </a:blip>
          <a:srcRect b="0" l="0" r="0" t="0"/>
          <a:stretch/>
        </p:blipFill>
        <p:spPr>
          <a:xfrm>
            <a:off x="1142200" y="187125"/>
            <a:ext cx="6596501" cy="4400400"/>
          </a:xfrm>
          <a:prstGeom prst="rect">
            <a:avLst/>
          </a:prstGeom>
          <a:noFill/>
          <a:ln cap="flat" cmpd="sng" w="9525">
            <a:solidFill>
              <a:srgbClr val="B07E42"/>
            </a:solidFill>
            <a:prstDash val="solid"/>
            <a:round/>
            <a:headEnd len="sm" w="sm" type="none"/>
            <a:tailEnd len="sm" w="sm" type="none"/>
          </a:ln>
        </p:spPr>
      </p:pic>
      <p:sp>
        <p:nvSpPr>
          <p:cNvPr id="390" name="Google Shape;390;p116"/>
          <p:cNvSpPr txBox="1"/>
          <p:nvPr/>
        </p:nvSpPr>
        <p:spPr>
          <a:xfrm>
            <a:off x="3467775" y="4634700"/>
            <a:ext cx="1961400" cy="3693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1" lang="pt-BR" sz="1800" u="none" cap="none" strike="noStrike">
                <a:solidFill>
                  <a:srgbClr val="000000"/>
                </a:solidFill>
                <a:latin typeface="Times New Roman"/>
                <a:ea typeface="Times New Roman"/>
                <a:cs typeface="Times New Roman"/>
                <a:sym typeface="Times New Roman"/>
              </a:rPr>
              <a:t>Tr</a:t>
            </a:r>
            <a:r>
              <a:rPr i="1" lang="pt-BR" sz="1800">
                <a:latin typeface="Times New Roman"/>
                <a:ea typeface="Times New Roman"/>
                <a:cs typeface="Times New Roman"/>
                <a:sym typeface="Times New Roman"/>
              </a:rPr>
              <a:t>y</a:t>
            </a:r>
            <a:r>
              <a:rPr b="0" i="1" lang="pt-BR" sz="1800" u="none" cap="none" strike="noStrike">
                <a:solidFill>
                  <a:srgbClr val="000000"/>
                </a:solidFill>
                <a:latin typeface="Times New Roman"/>
                <a:ea typeface="Times New Roman"/>
                <a:cs typeface="Times New Roman"/>
                <a:sym typeface="Times New Roman"/>
              </a:rPr>
              <a:t>panosoma cruzi</a:t>
            </a:r>
            <a:endParaRPr b="0" i="0" sz="1400" u="none" cap="none" strike="noStrike">
              <a:solidFill>
                <a:srgbClr val="000000"/>
              </a:solidFill>
              <a:latin typeface="Arial"/>
              <a:ea typeface="Arial"/>
              <a:cs typeface="Arial"/>
              <a:sym typeface="Arial"/>
            </a:endParaRPr>
          </a:p>
        </p:txBody>
      </p:sp>
      <p:sp>
        <p:nvSpPr>
          <p:cNvPr id="391" name="Google Shape;391;p1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1DACE"/>
        </a:solidFill>
      </p:bgPr>
    </p:bg>
    <p:spTree>
      <p:nvGrpSpPr>
        <p:cNvPr id="395" name="Shape 395"/>
        <p:cNvGrpSpPr/>
        <p:nvPr/>
      </p:nvGrpSpPr>
      <p:grpSpPr>
        <a:xfrm>
          <a:off x="0" y="0"/>
          <a:ext cx="0" cy="0"/>
          <a:chOff x="0" y="0"/>
          <a:chExt cx="0" cy="0"/>
        </a:xfrm>
      </p:grpSpPr>
      <p:pic>
        <p:nvPicPr>
          <p:cNvPr id="396" name="Google Shape;396;p53"/>
          <p:cNvPicPr preferRelativeResize="0"/>
          <p:nvPr/>
        </p:nvPicPr>
        <p:blipFill rotWithShape="1">
          <a:blip r:embed="rId3">
            <a:alphaModFix/>
          </a:blip>
          <a:srcRect b="0" l="0" r="0" t="0"/>
          <a:stretch/>
        </p:blipFill>
        <p:spPr>
          <a:xfrm>
            <a:off x="131028" y="1120758"/>
            <a:ext cx="4086748" cy="3222694"/>
          </a:xfrm>
          <a:prstGeom prst="rect">
            <a:avLst/>
          </a:prstGeom>
          <a:noFill/>
          <a:ln cap="flat" cmpd="sng" w="9525">
            <a:solidFill>
              <a:srgbClr val="B07E42"/>
            </a:solidFill>
            <a:prstDash val="solid"/>
            <a:round/>
            <a:headEnd len="sm" w="sm" type="none"/>
            <a:tailEnd len="sm" w="sm" type="none"/>
          </a:ln>
        </p:spPr>
      </p:pic>
      <p:sp>
        <p:nvSpPr>
          <p:cNvPr id="397" name="Google Shape;397;p53"/>
          <p:cNvSpPr txBox="1"/>
          <p:nvPr/>
        </p:nvSpPr>
        <p:spPr>
          <a:xfrm>
            <a:off x="4326725" y="4372997"/>
            <a:ext cx="4572000" cy="4332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Times New Roman"/>
                <a:ea typeface="Times New Roman"/>
                <a:cs typeface="Times New Roman"/>
                <a:sym typeface="Times New Roman"/>
              </a:rPr>
              <a:t>Blood sample </a:t>
            </a:r>
            <a:r>
              <a:rPr lang="pt-BR">
                <a:solidFill>
                  <a:schemeClr val="dk1"/>
                </a:solidFill>
                <a:latin typeface="Times New Roman"/>
                <a:ea typeface="Times New Roman"/>
                <a:cs typeface="Times New Roman"/>
                <a:sym typeface="Times New Roman"/>
              </a:rPr>
              <a:t>without protozoa, </a:t>
            </a:r>
            <a:r>
              <a:rPr b="0" i="0" lang="pt-BR" sz="1400" u="none" cap="none" strike="noStrike">
                <a:solidFill>
                  <a:schemeClr val="dk1"/>
                </a:solidFill>
                <a:latin typeface="Times New Roman"/>
                <a:ea typeface="Times New Roman"/>
                <a:cs typeface="Times New Roman"/>
                <a:sym typeface="Times New Roman"/>
              </a:rPr>
              <a:t>under </a:t>
            </a:r>
            <a:r>
              <a:rPr lang="pt-BR">
                <a:solidFill>
                  <a:schemeClr val="dk1"/>
                </a:solidFill>
                <a:latin typeface="Times New Roman"/>
                <a:ea typeface="Times New Roman"/>
                <a:cs typeface="Times New Roman"/>
                <a:sym typeface="Times New Roman"/>
              </a:rPr>
              <a:t>a</a:t>
            </a:r>
            <a:r>
              <a:rPr b="0" i="0" lang="pt-BR" sz="1400" u="none" cap="none" strike="noStrike">
                <a:solidFill>
                  <a:schemeClr val="dk1"/>
                </a:solidFill>
                <a:latin typeface="Times New Roman"/>
                <a:ea typeface="Times New Roman"/>
                <a:cs typeface="Times New Roman"/>
                <a:sym typeface="Times New Roman"/>
              </a:rPr>
              <a:t> microscope</a:t>
            </a:r>
            <a:endParaRPr b="0" i="0" sz="1400" u="none" cap="none" strike="noStrike">
              <a:solidFill>
                <a:schemeClr val="dk1"/>
              </a:solidFill>
              <a:latin typeface="Times New Roman"/>
              <a:ea typeface="Times New Roman"/>
              <a:cs typeface="Times New Roman"/>
              <a:sym typeface="Times New Roman"/>
            </a:endParaRPr>
          </a:p>
        </p:txBody>
      </p:sp>
      <p:pic>
        <p:nvPicPr>
          <p:cNvPr descr="Resultado de imagem para esfregaÃ§o de sangue humano" id="398" name="Google Shape;398;p53"/>
          <p:cNvPicPr preferRelativeResize="0"/>
          <p:nvPr/>
        </p:nvPicPr>
        <p:blipFill rotWithShape="1">
          <a:blip r:embed="rId4">
            <a:alphaModFix/>
          </a:blip>
          <a:srcRect b="0" l="0" r="0" t="0"/>
          <a:stretch/>
        </p:blipFill>
        <p:spPr>
          <a:xfrm>
            <a:off x="4358825" y="1120750"/>
            <a:ext cx="4686819" cy="3222700"/>
          </a:xfrm>
          <a:prstGeom prst="rect">
            <a:avLst/>
          </a:prstGeom>
          <a:noFill/>
          <a:ln cap="flat" cmpd="sng" w="9525">
            <a:solidFill>
              <a:srgbClr val="B07E42"/>
            </a:solidFill>
            <a:prstDash val="solid"/>
            <a:round/>
            <a:headEnd len="sm" w="sm" type="none"/>
            <a:tailEnd len="sm" w="sm" type="none"/>
          </a:ln>
        </p:spPr>
      </p:pic>
      <p:pic>
        <p:nvPicPr>
          <p:cNvPr id="399" name="Google Shape;399;p53"/>
          <p:cNvPicPr preferRelativeResize="0"/>
          <p:nvPr/>
        </p:nvPicPr>
        <p:blipFill rotWithShape="1">
          <a:blip r:embed="rId5">
            <a:alphaModFix/>
          </a:blip>
          <a:srcRect b="0" l="0" r="0" t="0"/>
          <a:stretch/>
        </p:blipFill>
        <p:spPr>
          <a:xfrm>
            <a:off x="935840" y="136710"/>
            <a:ext cx="2649574" cy="910366"/>
          </a:xfrm>
          <a:prstGeom prst="rect">
            <a:avLst/>
          </a:prstGeom>
          <a:noFill/>
          <a:ln cap="flat" cmpd="sng" w="9525">
            <a:solidFill>
              <a:srgbClr val="B07E42"/>
            </a:solidFill>
            <a:prstDash val="solid"/>
            <a:round/>
            <a:headEnd len="sm" w="sm" type="none"/>
            <a:tailEnd len="sm" w="sm" type="none"/>
          </a:ln>
        </p:spPr>
      </p:pic>
      <p:sp>
        <p:nvSpPr>
          <p:cNvPr id="400" name="Google Shape;400;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
        <p:nvSpPr>
          <p:cNvPr id="401" name="Google Shape;401;p53"/>
          <p:cNvSpPr txBox="1"/>
          <p:nvPr/>
        </p:nvSpPr>
        <p:spPr>
          <a:xfrm>
            <a:off x="4410825" y="1162375"/>
            <a:ext cx="1799700" cy="461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900"/>
              <a:t>Blood sample</a:t>
            </a:r>
            <a:endParaRPr sz="900"/>
          </a:p>
          <a:p>
            <a:pPr indent="0" lvl="0" marL="0" rtl="0" algn="l">
              <a:spcBef>
                <a:spcPts val="0"/>
              </a:spcBef>
              <a:spcAft>
                <a:spcPts val="0"/>
              </a:spcAft>
              <a:buNone/>
            </a:pPr>
            <a:r>
              <a:rPr lang="pt-BR" sz="900"/>
              <a:t>Stain: </a:t>
            </a:r>
            <a:r>
              <a:rPr lang="pt-BR" sz="900"/>
              <a:t>May-Grünwald Giemsa</a:t>
            </a:r>
            <a:endParaRPr sz="900"/>
          </a:p>
        </p:txBody>
      </p:sp>
      <p:sp>
        <p:nvSpPr>
          <p:cNvPr id="402" name="Google Shape;402;p53"/>
          <p:cNvSpPr txBox="1"/>
          <p:nvPr/>
        </p:nvSpPr>
        <p:spPr>
          <a:xfrm>
            <a:off x="5177000" y="3893350"/>
            <a:ext cx="794100" cy="338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000"/>
              <a:t>Neutrophil</a:t>
            </a:r>
            <a:endParaRPr sz="1000"/>
          </a:p>
        </p:txBody>
      </p:sp>
      <p:sp>
        <p:nvSpPr>
          <p:cNvPr id="403" name="Google Shape;403;p53"/>
          <p:cNvSpPr txBox="1"/>
          <p:nvPr/>
        </p:nvSpPr>
        <p:spPr>
          <a:xfrm>
            <a:off x="5919200" y="2996375"/>
            <a:ext cx="742200" cy="338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000"/>
              <a:t>Monocyte</a:t>
            </a:r>
            <a:endParaRPr sz="1000"/>
          </a:p>
        </p:txBody>
      </p:sp>
      <p:sp>
        <p:nvSpPr>
          <p:cNvPr id="404" name="Google Shape;404;p53"/>
          <p:cNvSpPr txBox="1"/>
          <p:nvPr/>
        </p:nvSpPr>
        <p:spPr>
          <a:xfrm>
            <a:off x="7018250" y="1624075"/>
            <a:ext cx="867000" cy="338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000"/>
              <a:t>Lymphocyte</a:t>
            </a:r>
            <a:endParaRPr sz="1000"/>
          </a:p>
        </p:txBody>
      </p:sp>
      <p:sp>
        <p:nvSpPr>
          <p:cNvPr id="405" name="Google Shape;405;p53"/>
          <p:cNvSpPr txBox="1"/>
          <p:nvPr/>
        </p:nvSpPr>
        <p:spPr>
          <a:xfrm>
            <a:off x="7753200" y="2952000"/>
            <a:ext cx="867000" cy="338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000"/>
              <a:t>Eosinophil</a:t>
            </a:r>
            <a:endParaRPr sz="10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117"/>
          <p:cNvSpPr txBox="1"/>
          <p:nvPr/>
        </p:nvSpPr>
        <p:spPr>
          <a:xfrm>
            <a:off x="649705" y="1540785"/>
            <a:ext cx="7844589"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pt-BR" sz="3200" u="none" cap="none" strike="noStrike">
                <a:solidFill>
                  <a:srgbClr val="000000"/>
                </a:solidFill>
                <a:latin typeface="EB Garamond"/>
                <a:ea typeface="EB Garamond"/>
                <a:cs typeface="EB Garamond"/>
                <a:sym typeface="EB Garamond"/>
              </a:rPr>
              <a:t>[Think Question 6]</a:t>
            </a:r>
            <a:r>
              <a:rPr b="0" i="0" lang="pt-BR" sz="3200" u="none" cap="none" strike="noStrike">
                <a:solidFill>
                  <a:srgbClr val="000000"/>
                </a:solidFill>
                <a:latin typeface="EB Garamond"/>
                <a:ea typeface="EB Garamond"/>
                <a:cs typeface="EB Garamond"/>
                <a:sym typeface="EB Garamond"/>
              </a:rPr>
              <a:t> Should the blood investigations be abandoned or continued? If so, for how long? What factors guide your decision?</a:t>
            </a:r>
            <a:endParaRPr b="0" i="0" sz="3200" u="none" cap="none" strike="noStrike">
              <a:solidFill>
                <a:srgbClr val="000000"/>
              </a:solidFill>
              <a:latin typeface="Arial"/>
              <a:ea typeface="Arial"/>
              <a:cs typeface="Arial"/>
              <a:sym typeface="Arial"/>
            </a:endParaRPr>
          </a:p>
        </p:txBody>
      </p:sp>
      <p:sp>
        <p:nvSpPr>
          <p:cNvPr id="411" name="Google Shape;411;p1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EAC81"/>
        </a:solidFill>
      </p:bgPr>
    </p:bg>
    <p:spTree>
      <p:nvGrpSpPr>
        <p:cNvPr id="82" name="Shape 82"/>
        <p:cNvGrpSpPr/>
        <p:nvPr/>
      </p:nvGrpSpPr>
      <p:grpSpPr>
        <a:xfrm>
          <a:off x="0" y="0"/>
          <a:ext cx="0" cy="0"/>
          <a:chOff x="0" y="0"/>
          <a:chExt cx="0" cy="0"/>
        </a:xfrm>
      </p:grpSpPr>
      <p:pic>
        <p:nvPicPr>
          <p:cNvPr descr="http://1.bp.blogspot.com/-EQxhmZju5zw/Vo-reu00KZI/AAAAAAAACwM/0Az3KKhH8_g/s640/0000-Memoria-historica-EFCB-capa.jpg" id="83" name="Google Shape;83;p67"/>
          <p:cNvPicPr preferRelativeResize="0"/>
          <p:nvPr/>
        </p:nvPicPr>
        <p:blipFill rotWithShape="1">
          <a:blip r:embed="rId3">
            <a:alphaModFix/>
          </a:blip>
          <a:srcRect b="0" l="0" r="0" t="0"/>
          <a:stretch/>
        </p:blipFill>
        <p:spPr>
          <a:xfrm>
            <a:off x="259975" y="152400"/>
            <a:ext cx="1559676" cy="2196560"/>
          </a:xfrm>
          <a:prstGeom prst="rect">
            <a:avLst/>
          </a:prstGeom>
          <a:noFill/>
          <a:ln cap="flat" cmpd="sng" w="9525">
            <a:solidFill>
              <a:srgbClr val="B07E42"/>
            </a:solidFill>
            <a:prstDash val="solid"/>
            <a:round/>
            <a:headEnd len="sm" w="sm" type="none"/>
            <a:tailEnd len="sm" w="sm" type="none"/>
          </a:ln>
        </p:spPr>
      </p:pic>
      <p:pic>
        <p:nvPicPr>
          <p:cNvPr id="84" name="Google Shape;84;p67"/>
          <p:cNvPicPr preferRelativeResize="0"/>
          <p:nvPr/>
        </p:nvPicPr>
        <p:blipFill rotWithShape="1">
          <a:blip r:embed="rId4">
            <a:alphaModFix/>
          </a:blip>
          <a:srcRect b="0" l="0" r="0" t="0"/>
          <a:stretch/>
        </p:blipFill>
        <p:spPr>
          <a:xfrm>
            <a:off x="259975" y="2466450"/>
            <a:ext cx="1559677" cy="2312749"/>
          </a:xfrm>
          <a:prstGeom prst="rect">
            <a:avLst/>
          </a:prstGeom>
          <a:noFill/>
          <a:ln>
            <a:noFill/>
          </a:ln>
        </p:spPr>
      </p:pic>
      <p:sp>
        <p:nvSpPr>
          <p:cNvPr id="85" name="Google Shape;85;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pic>
        <p:nvPicPr>
          <p:cNvPr id="86" name="Google Shape;86;p67"/>
          <p:cNvPicPr preferRelativeResize="0"/>
          <p:nvPr/>
        </p:nvPicPr>
        <p:blipFill>
          <a:blip r:embed="rId5">
            <a:alphaModFix/>
          </a:blip>
          <a:stretch>
            <a:fillRect/>
          </a:stretch>
        </p:blipFill>
        <p:spPr>
          <a:xfrm>
            <a:off x="1972050" y="152400"/>
            <a:ext cx="6535332" cy="4626800"/>
          </a:xfrm>
          <a:prstGeom prst="rect">
            <a:avLst/>
          </a:prstGeom>
          <a:noFill/>
          <a:ln cap="flat" cmpd="sng" w="9525">
            <a:solidFill>
              <a:srgbClr val="B07E42"/>
            </a:solidFill>
            <a:prstDash val="solid"/>
            <a:round/>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415" name="Shape 415"/>
        <p:cNvGrpSpPr/>
        <p:nvPr/>
      </p:nvGrpSpPr>
      <p:grpSpPr>
        <a:xfrm>
          <a:off x="0" y="0"/>
          <a:ext cx="0" cy="0"/>
          <a:chOff x="0" y="0"/>
          <a:chExt cx="0" cy="0"/>
        </a:xfrm>
      </p:grpSpPr>
      <p:pic>
        <p:nvPicPr>
          <p:cNvPr id="416" name="Google Shape;416;p56"/>
          <p:cNvPicPr preferRelativeResize="0"/>
          <p:nvPr/>
        </p:nvPicPr>
        <p:blipFill rotWithShape="1">
          <a:blip r:embed="rId3">
            <a:alphaModFix/>
          </a:blip>
          <a:srcRect b="0" l="0" r="0" t="0"/>
          <a:stretch/>
        </p:blipFill>
        <p:spPr>
          <a:xfrm>
            <a:off x="4416875" y="229550"/>
            <a:ext cx="3049853" cy="4410075"/>
          </a:xfrm>
          <a:prstGeom prst="rect">
            <a:avLst/>
          </a:prstGeom>
          <a:noFill/>
          <a:ln cap="flat" cmpd="sng" w="19050">
            <a:solidFill>
              <a:srgbClr val="B07E42"/>
            </a:solidFill>
            <a:prstDash val="solid"/>
            <a:round/>
            <a:headEnd len="sm" w="sm" type="none"/>
            <a:tailEnd len="sm" w="sm" type="none"/>
          </a:ln>
        </p:spPr>
      </p:pic>
      <p:sp>
        <p:nvSpPr>
          <p:cNvPr id="417" name="Google Shape;417;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pic>
        <p:nvPicPr>
          <p:cNvPr id="418" name="Google Shape;418;p56"/>
          <p:cNvPicPr preferRelativeResize="0"/>
          <p:nvPr/>
        </p:nvPicPr>
        <p:blipFill>
          <a:blip r:embed="rId4">
            <a:alphaModFix/>
          </a:blip>
          <a:stretch>
            <a:fillRect/>
          </a:stretch>
        </p:blipFill>
        <p:spPr>
          <a:xfrm>
            <a:off x="2057400" y="229550"/>
            <a:ext cx="2066925" cy="4410075"/>
          </a:xfrm>
          <a:prstGeom prst="rect">
            <a:avLst/>
          </a:prstGeom>
          <a:noFill/>
          <a:ln>
            <a:noFill/>
          </a:ln>
        </p:spPr>
      </p:pic>
      <p:sp>
        <p:nvSpPr>
          <p:cNvPr id="419" name="Google Shape;419;p56"/>
          <p:cNvSpPr txBox="1"/>
          <p:nvPr/>
        </p:nvSpPr>
        <p:spPr>
          <a:xfrm>
            <a:off x="2713599" y="4588525"/>
            <a:ext cx="84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a:latin typeface="Times New Roman"/>
                <a:ea typeface="Times New Roman"/>
                <a:cs typeface="Times New Roman"/>
                <a:sym typeface="Times New Roman"/>
              </a:rPr>
              <a:t>Berenice</a:t>
            </a:r>
            <a:endParaRPr>
              <a:latin typeface="Times New Roman"/>
              <a:ea typeface="Times New Roman"/>
              <a:cs typeface="Times New Roman"/>
              <a:sym typeface="Times New Roman"/>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118"/>
          <p:cNvSpPr txBox="1"/>
          <p:nvPr/>
        </p:nvSpPr>
        <p:spPr>
          <a:xfrm>
            <a:off x="649705" y="1540698"/>
            <a:ext cx="7844700" cy="206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pt-BR" sz="3200" u="none" cap="none" strike="noStrike">
                <a:solidFill>
                  <a:srgbClr val="000000"/>
                </a:solidFill>
                <a:latin typeface="EB Garamond"/>
                <a:ea typeface="EB Garamond"/>
                <a:cs typeface="EB Garamond"/>
                <a:sym typeface="EB Garamond"/>
              </a:rPr>
              <a:t>[Think Question 7] </a:t>
            </a:r>
            <a:r>
              <a:rPr b="0" i="0" lang="pt-BR" sz="3200" u="none" cap="none" strike="noStrike">
                <a:solidFill>
                  <a:srgbClr val="000000"/>
                </a:solidFill>
                <a:latin typeface="EB Garamond"/>
                <a:ea typeface="EB Garamond"/>
                <a:cs typeface="EB Garamond"/>
                <a:sym typeface="EB Garamond"/>
              </a:rPr>
              <a:t>In what ways does this finding change the course of the investigation? How might such </a:t>
            </a:r>
            <a:r>
              <a:rPr lang="pt-BR" sz="3200">
                <a:solidFill>
                  <a:schemeClr val="dk1"/>
                </a:solidFill>
                <a:latin typeface="EB Garamond"/>
                <a:ea typeface="EB Garamond"/>
                <a:cs typeface="EB Garamond"/>
                <a:sym typeface="EB Garamond"/>
              </a:rPr>
              <a:t>unexpected </a:t>
            </a:r>
            <a:r>
              <a:rPr b="0" i="0" lang="pt-BR" sz="3200" u="none" cap="none" strike="noStrike">
                <a:solidFill>
                  <a:srgbClr val="000000"/>
                </a:solidFill>
                <a:latin typeface="EB Garamond"/>
                <a:ea typeface="EB Garamond"/>
                <a:cs typeface="EB Garamond"/>
                <a:sym typeface="EB Garamond"/>
              </a:rPr>
              <a:t>events affect how you plan and conduct scientific investigations?</a:t>
            </a:r>
            <a:endParaRPr b="0" i="0" sz="3200" u="none" cap="none" strike="noStrike">
              <a:solidFill>
                <a:srgbClr val="000000"/>
              </a:solidFill>
              <a:latin typeface="Arial"/>
              <a:ea typeface="Arial"/>
              <a:cs typeface="Arial"/>
              <a:sym typeface="Arial"/>
            </a:endParaRPr>
          </a:p>
        </p:txBody>
      </p:sp>
      <p:sp>
        <p:nvSpPr>
          <p:cNvPr id="425" name="Google Shape;425;p1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119"/>
          <p:cNvSpPr txBox="1"/>
          <p:nvPr/>
        </p:nvSpPr>
        <p:spPr>
          <a:xfrm>
            <a:off x="390292" y="1448365"/>
            <a:ext cx="8363415" cy="22467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rgbClr val="000000"/>
                </a:solidFill>
                <a:latin typeface="EB Garamond"/>
                <a:ea typeface="EB Garamond"/>
                <a:cs typeface="EB Garamond"/>
                <a:sym typeface="EB Garamond"/>
              </a:rPr>
              <a:t>[Think Question 8] </a:t>
            </a:r>
            <a:r>
              <a:rPr b="0" i="0" lang="pt-BR" sz="2800" u="none" cap="none" strike="noStrike">
                <a:solidFill>
                  <a:srgbClr val="000000"/>
                </a:solidFill>
                <a:latin typeface="EB Garamond"/>
                <a:ea typeface="EB Garamond"/>
                <a:cs typeface="EB Garamond"/>
                <a:sym typeface="EB Garamond"/>
              </a:rPr>
              <a:t>Is the presence of T. cruzi in the patient's blood in this one case sufficient to show that it causes the disease? If not, why not? How else might you link together the relevant evidence about the protozoa in kissing bugs, patients' blood, and other animals? </a:t>
            </a:r>
            <a:endParaRPr b="0" i="0" sz="2800" u="none" cap="none" strike="noStrike">
              <a:solidFill>
                <a:srgbClr val="000000"/>
              </a:solidFill>
              <a:latin typeface="Arial"/>
              <a:ea typeface="Arial"/>
              <a:cs typeface="Arial"/>
              <a:sym typeface="Arial"/>
            </a:endParaRPr>
          </a:p>
        </p:txBody>
      </p:sp>
      <p:sp>
        <p:nvSpPr>
          <p:cNvPr id="431" name="Google Shape;431;p1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CBDA"/>
        </a:solidFill>
      </p:bgPr>
    </p:bg>
    <p:spTree>
      <p:nvGrpSpPr>
        <p:cNvPr id="435" name="Shape 435"/>
        <p:cNvGrpSpPr/>
        <p:nvPr/>
      </p:nvGrpSpPr>
      <p:grpSpPr>
        <a:xfrm>
          <a:off x="0" y="0"/>
          <a:ext cx="0" cy="0"/>
          <a:chOff x="0" y="0"/>
          <a:chExt cx="0" cy="0"/>
        </a:xfrm>
      </p:grpSpPr>
      <p:sp>
        <p:nvSpPr>
          <p:cNvPr id="436" name="Google Shape;436;p120"/>
          <p:cNvSpPr txBox="1"/>
          <p:nvPr/>
        </p:nvSpPr>
        <p:spPr>
          <a:xfrm>
            <a:off x="6089575" y="4437475"/>
            <a:ext cx="1228200" cy="3054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200"/>
              <a:buFont typeface="Times New Roman"/>
              <a:buNone/>
            </a:pPr>
            <a:r>
              <a:rPr b="0" i="0" lang="pt-BR" sz="1200" u="none" cap="none" strike="noStrike">
                <a:solidFill>
                  <a:schemeClr val="dk1"/>
                </a:solidFill>
                <a:latin typeface="Times New Roman"/>
                <a:ea typeface="Times New Roman"/>
                <a:cs typeface="Times New Roman"/>
                <a:sym typeface="Times New Roman"/>
              </a:rPr>
              <a:t>Manguinhos lab</a:t>
            </a:r>
            <a:r>
              <a:rPr b="0" i="0" lang="pt-BR" sz="11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37" name="Google Shape;437;p120"/>
          <p:cNvPicPr preferRelativeResize="0"/>
          <p:nvPr/>
        </p:nvPicPr>
        <p:blipFill rotWithShape="1">
          <a:blip r:embed="rId3">
            <a:alphaModFix/>
          </a:blip>
          <a:srcRect b="3850" l="4254" r="1995" t="2898"/>
          <a:stretch/>
        </p:blipFill>
        <p:spPr>
          <a:xfrm>
            <a:off x="152400" y="601042"/>
            <a:ext cx="1874950" cy="1443809"/>
          </a:xfrm>
          <a:prstGeom prst="rect">
            <a:avLst/>
          </a:prstGeom>
          <a:noFill/>
          <a:ln cap="flat" cmpd="sng" w="9525">
            <a:solidFill>
              <a:srgbClr val="B07E42"/>
            </a:solidFill>
            <a:prstDash val="solid"/>
            <a:round/>
            <a:headEnd len="sm" w="sm" type="none"/>
            <a:tailEnd len="sm" w="sm" type="none"/>
          </a:ln>
        </p:spPr>
      </p:pic>
      <p:sp>
        <p:nvSpPr>
          <p:cNvPr id="438" name="Google Shape;438;p120"/>
          <p:cNvSpPr txBox="1"/>
          <p:nvPr/>
        </p:nvSpPr>
        <p:spPr>
          <a:xfrm>
            <a:off x="80499" y="1993225"/>
            <a:ext cx="1571400" cy="305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pt-BR" sz="1200" u="none" cap="none" strike="noStrike">
                <a:solidFill>
                  <a:schemeClr val="dk1"/>
                </a:solidFill>
                <a:latin typeface="Times New Roman"/>
                <a:ea typeface="Times New Roman"/>
                <a:cs typeface="Times New Roman"/>
                <a:sym typeface="Times New Roman"/>
              </a:rPr>
              <a:t>Manguinhos Institute</a:t>
            </a:r>
            <a:endParaRPr b="0" i="0" sz="1400" u="none" cap="none" strike="noStrike">
              <a:solidFill>
                <a:srgbClr val="000000"/>
              </a:solidFill>
              <a:latin typeface="Arial"/>
              <a:ea typeface="Arial"/>
              <a:cs typeface="Arial"/>
              <a:sym typeface="Arial"/>
            </a:endParaRPr>
          </a:p>
        </p:txBody>
      </p:sp>
      <p:sp>
        <p:nvSpPr>
          <p:cNvPr id="439" name="Google Shape;439;p1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pic>
        <p:nvPicPr>
          <p:cNvPr id="440" name="Google Shape;440;p120"/>
          <p:cNvPicPr preferRelativeResize="0"/>
          <p:nvPr/>
        </p:nvPicPr>
        <p:blipFill rotWithShape="1">
          <a:blip r:embed="rId4">
            <a:alphaModFix/>
          </a:blip>
          <a:srcRect b="0" l="0" r="0" t="0"/>
          <a:stretch/>
        </p:blipFill>
        <p:spPr>
          <a:xfrm>
            <a:off x="2235957" y="1449625"/>
            <a:ext cx="2546442" cy="3019574"/>
          </a:xfrm>
          <a:prstGeom prst="rect">
            <a:avLst/>
          </a:prstGeom>
          <a:noFill/>
          <a:ln cap="flat" cmpd="sng" w="9525">
            <a:solidFill>
              <a:srgbClr val="B07E42"/>
            </a:solidFill>
            <a:prstDash val="solid"/>
            <a:round/>
            <a:headEnd len="sm" w="sm" type="none"/>
            <a:tailEnd len="sm" w="sm" type="none"/>
          </a:ln>
        </p:spPr>
      </p:pic>
      <p:pic>
        <p:nvPicPr>
          <p:cNvPr descr="http://www.dichistoriasaude.coc.fiocruz.br/iah/pt/img/foto_02.jpg" id="441" name="Google Shape;441;p120"/>
          <p:cNvPicPr preferRelativeResize="0"/>
          <p:nvPr/>
        </p:nvPicPr>
        <p:blipFill rotWithShape="1">
          <a:blip r:embed="rId5">
            <a:alphaModFix/>
          </a:blip>
          <a:srcRect b="0" l="0" r="0" t="0"/>
          <a:stretch/>
        </p:blipFill>
        <p:spPr>
          <a:xfrm>
            <a:off x="4855200" y="1447241"/>
            <a:ext cx="4039575" cy="3019585"/>
          </a:xfrm>
          <a:prstGeom prst="rect">
            <a:avLst/>
          </a:prstGeom>
          <a:noFill/>
          <a:ln cap="flat" cmpd="sng" w="9525">
            <a:solidFill>
              <a:srgbClr val="B07E42"/>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445" name="Shape 445"/>
        <p:cNvGrpSpPr/>
        <p:nvPr/>
      </p:nvGrpSpPr>
      <p:grpSpPr>
        <a:xfrm>
          <a:off x="0" y="0"/>
          <a:ext cx="0" cy="0"/>
          <a:chOff x="0" y="0"/>
          <a:chExt cx="0" cy="0"/>
        </a:xfrm>
      </p:grpSpPr>
      <p:sp>
        <p:nvSpPr>
          <p:cNvPr id="446" name="Google Shape;446;g22557e843d8_1_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pic>
        <p:nvPicPr>
          <p:cNvPr id="447" name="Google Shape;447;g22557e843d8_1_20"/>
          <p:cNvPicPr preferRelativeResize="0"/>
          <p:nvPr/>
        </p:nvPicPr>
        <p:blipFill rotWithShape="1">
          <a:blip r:embed="rId3">
            <a:alphaModFix/>
          </a:blip>
          <a:srcRect b="0" l="0" r="0" t="0"/>
          <a:stretch/>
        </p:blipFill>
        <p:spPr>
          <a:xfrm>
            <a:off x="460653" y="484650"/>
            <a:ext cx="4531875" cy="3289975"/>
          </a:xfrm>
          <a:prstGeom prst="rect">
            <a:avLst/>
          </a:prstGeom>
          <a:noFill/>
          <a:ln cap="flat" cmpd="sng" w="9525">
            <a:solidFill>
              <a:srgbClr val="B07E42"/>
            </a:solidFill>
            <a:prstDash val="solid"/>
            <a:round/>
            <a:headEnd len="sm" w="sm" type="none"/>
            <a:tailEnd len="sm" w="sm" type="none"/>
          </a:ln>
        </p:spPr>
      </p:pic>
      <p:pic>
        <p:nvPicPr>
          <p:cNvPr id="448" name="Google Shape;448;g22557e843d8_1_20"/>
          <p:cNvPicPr preferRelativeResize="0"/>
          <p:nvPr/>
        </p:nvPicPr>
        <p:blipFill rotWithShape="1">
          <a:blip r:embed="rId4">
            <a:alphaModFix/>
          </a:blip>
          <a:srcRect b="0" l="2827" r="41505" t="6041"/>
          <a:stretch/>
        </p:blipFill>
        <p:spPr>
          <a:xfrm>
            <a:off x="5101225" y="484650"/>
            <a:ext cx="3464856" cy="3289975"/>
          </a:xfrm>
          <a:prstGeom prst="rect">
            <a:avLst/>
          </a:prstGeom>
          <a:noFill/>
          <a:ln cap="flat" cmpd="sng" w="19050">
            <a:solidFill>
              <a:srgbClr val="B07E42"/>
            </a:solidFill>
            <a:prstDash val="solid"/>
            <a:round/>
            <a:headEnd len="sm" w="sm" type="none"/>
            <a:tailEnd len="sm" w="sm" type="none"/>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1EC"/>
        </a:solidFill>
      </p:bgPr>
    </p:bg>
    <p:spTree>
      <p:nvGrpSpPr>
        <p:cNvPr id="452" name="Shape 452"/>
        <p:cNvGrpSpPr/>
        <p:nvPr/>
      </p:nvGrpSpPr>
      <p:grpSpPr>
        <a:xfrm>
          <a:off x="0" y="0"/>
          <a:ext cx="0" cy="0"/>
          <a:chOff x="0" y="0"/>
          <a:chExt cx="0" cy="0"/>
        </a:xfrm>
      </p:grpSpPr>
      <p:sp>
        <p:nvSpPr>
          <p:cNvPr id="453" name="Google Shape;453;p61"/>
          <p:cNvSpPr txBox="1"/>
          <p:nvPr/>
        </p:nvSpPr>
        <p:spPr>
          <a:xfrm>
            <a:off x="39450" y="73100"/>
            <a:ext cx="9065100" cy="4344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1400"/>
              <a:buFont typeface="Arial"/>
              <a:buNone/>
            </a:pPr>
            <a:r>
              <a:rPr b="1" lang="pt-BR" sz="1600">
                <a:latin typeface="Times New Roman"/>
                <a:ea typeface="Times New Roman"/>
                <a:cs typeface="Times New Roman"/>
                <a:sym typeface="Times New Roman"/>
              </a:rPr>
              <a:t>Result</a:t>
            </a:r>
            <a:r>
              <a:rPr b="1" i="0" lang="pt-BR" sz="1600" u="none" cap="none" strike="noStrike">
                <a:solidFill>
                  <a:srgbClr val="000000"/>
                </a:solidFill>
                <a:latin typeface="Times New Roman"/>
                <a:ea typeface="Times New Roman"/>
                <a:cs typeface="Times New Roman"/>
                <a:sym typeface="Times New Roman"/>
              </a:rPr>
              <a:t>s of experiments performed by Carlos in mid-1909</a:t>
            </a:r>
            <a:endParaRPr b="1" i="0" sz="1600" u="none" cap="none" strike="noStrike">
              <a:solidFill>
                <a:srgbClr val="000000"/>
              </a:solidFill>
            </a:endParaRPr>
          </a:p>
        </p:txBody>
      </p:sp>
      <p:graphicFrame>
        <p:nvGraphicFramePr>
          <p:cNvPr id="454" name="Google Shape;454;p61"/>
          <p:cNvGraphicFramePr/>
          <p:nvPr/>
        </p:nvGraphicFramePr>
        <p:xfrm>
          <a:off x="71483" y="507509"/>
          <a:ext cx="3000000" cy="3000000"/>
        </p:xfrm>
        <a:graphic>
          <a:graphicData uri="http://schemas.openxmlformats.org/drawingml/2006/table">
            <a:tbl>
              <a:tblPr bandRow="1" firstRow="1">
                <a:noFill/>
                <a:tableStyleId>{DC651F88-DA55-4E84-B4D9-F8A3D547F4EE}</a:tableStyleId>
              </a:tblPr>
              <a:tblGrid>
                <a:gridCol w="1080125"/>
                <a:gridCol w="1440150"/>
                <a:gridCol w="1728200"/>
                <a:gridCol w="2592300"/>
                <a:gridCol w="2160250"/>
              </a:tblGrid>
              <a:tr h="737375">
                <a:tc>
                  <a:txBody>
                    <a:bodyPr/>
                    <a:lstStyle/>
                    <a:p>
                      <a:pPr indent="0" lvl="0" marL="0" marR="0" rtl="0" algn="ctr">
                        <a:lnSpc>
                          <a:spcPct val="100000"/>
                        </a:lnSpc>
                        <a:spcBef>
                          <a:spcPts val="0"/>
                        </a:spcBef>
                        <a:spcAft>
                          <a:spcPts val="0"/>
                        </a:spcAft>
                        <a:buClr>
                          <a:srgbClr val="000000"/>
                        </a:buClr>
                        <a:buSzPts val="1200"/>
                        <a:buFont typeface="Times New Roman"/>
                        <a:buNone/>
                      </a:pPr>
                      <a:r>
                        <a:rPr b="1" lang="pt-BR" sz="1200" u="none" cap="none" strike="noStrike">
                          <a:latin typeface="Times New Roman"/>
                          <a:ea typeface="Times New Roman"/>
                          <a:cs typeface="Times New Roman"/>
                          <a:sym typeface="Times New Roman"/>
                        </a:rPr>
                        <a:t>Experiment</a:t>
                      </a:r>
                      <a:endParaRPr sz="1200" u="none" cap="none" strike="noStrike">
                        <a:latin typeface="Times New Roman"/>
                        <a:ea typeface="Times New Roman"/>
                        <a:cs typeface="Times New Roman"/>
                        <a:sym typeface="Times New Roman"/>
                      </a:endParaRPr>
                    </a:p>
                  </a:txBody>
                  <a:tcPr marT="104775" marB="104775" marR="104775" marL="104775" anchor="ctr"/>
                </a:tc>
                <a:tc>
                  <a:txBody>
                    <a:bodyPr/>
                    <a:lstStyle/>
                    <a:p>
                      <a:pPr indent="0" lvl="0" marL="0" marR="0" rtl="0" algn="ctr">
                        <a:lnSpc>
                          <a:spcPct val="100000"/>
                        </a:lnSpc>
                        <a:spcBef>
                          <a:spcPts val="0"/>
                        </a:spcBef>
                        <a:spcAft>
                          <a:spcPts val="0"/>
                        </a:spcAft>
                        <a:buClr>
                          <a:srgbClr val="000000"/>
                        </a:buClr>
                        <a:buSzPts val="1200"/>
                        <a:buFont typeface="Times New Roman"/>
                        <a:buNone/>
                      </a:pPr>
                      <a:r>
                        <a:rPr b="1" lang="pt-BR" sz="1200" u="none" cap="none" strike="noStrike">
                          <a:latin typeface="Times New Roman"/>
                          <a:ea typeface="Times New Roman"/>
                          <a:cs typeface="Times New Roman"/>
                          <a:sym typeface="Times New Roman"/>
                        </a:rPr>
                        <a:t>Origin of infected blood</a:t>
                      </a:r>
                      <a:endParaRPr sz="1200" u="none" cap="none" strike="noStrike">
                        <a:latin typeface="Times New Roman"/>
                        <a:ea typeface="Times New Roman"/>
                        <a:cs typeface="Times New Roman"/>
                        <a:sym typeface="Times New Roman"/>
                      </a:endParaRPr>
                    </a:p>
                  </a:txBody>
                  <a:tcPr marT="104775" marB="104775" marR="104775" marL="104775" anchor="ctr"/>
                </a:tc>
                <a:tc>
                  <a:txBody>
                    <a:bodyPr/>
                    <a:lstStyle/>
                    <a:p>
                      <a:pPr indent="0" lvl="0" marL="0" marR="0" rtl="0" algn="ctr">
                        <a:lnSpc>
                          <a:spcPct val="100000"/>
                        </a:lnSpc>
                        <a:spcBef>
                          <a:spcPts val="0"/>
                        </a:spcBef>
                        <a:spcAft>
                          <a:spcPts val="0"/>
                        </a:spcAft>
                        <a:buClr>
                          <a:srgbClr val="000000"/>
                        </a:buClr>
                        <a:buSzPts val="1200"/>
                        <a:buFont typeface="Times New Roman"/>
                        <a:buNone/>
                      </a:pPr>
                      <a:r>
                        <a:rPr b="1" lang="pt-BR" sz="1200" u="none" cap="none" strike="noStrike">
                          <a:latin typeface="Times New Roman"/>
                          <a:ea typeface="Times New Roman"/>
                          <a:cs typeface="Times New Roman"/>
                          <a:sym typeface="Times New Roman"/>
                        </a:rPr>
                        <a:t>Animals for inoculation of infected blood</a:t>
                      </a:r>
                      <a:endParaRPr sz="1200" u="none" cap="none" strike="noStrike">
                        <a:latin typeface="Times New Roman"/>
                        <a:ea typeface="Times New Roman"/>
                        <a:cs typeface="Times New Roman"/>
                        <a:sym typeface="Times New Roman"/>
                      </a:endParaRPr>
                    </a:p>
                  </a:txBody>
                  <a:tcPr marT="104775" marB="104775" marR="104775" marL="104775" anchor="ctr"/>
                </a:tc>
                <a:tc>
                  <a:txBody>
                    <a:bodyPr/>
                    <a:lstStyle/>
                    <a:p>
                      <a:pPr indent="0" lvl="0" marL="0" marR="0" rtl="0" algn="ctr">
                        <a:lnSpc>
                          <a:spcPct val="100000"/>
                        </a:lnSpc>
                        <a:spcBef>
                          <a:spcPts val="0"/>
                        </a:spcBef>
                        <a:spcAft>
                          <a:spcPts val="0"/>
                        </a:spcAft>
                        <a:buClr>
                          <a:srgbClr val="000000"/>
                        </a:buClr>
                        <a:buSzPts val="1200"/>
                        <a:buFont typeface="Times New Roman"/>
                        <a:buNone/>
                      </a:pPr>
                      <a:r>
                        <a:rPr b="1" lang="pt-BR" sz="1200" u="none" cap="none" strike="noStrike">
                          <a:latin typeface="Times New Roman"/>
                          <a:ea typeface="Times New Roman"/>
                          <a:cs typeface="Times New Roman"/>
                          <a:sym typeface="Times New Roman"/>
                        </a:rPr>
                        <a:t>Observations after inoculation</a:t>
                      </a:r>
                      <a:endParaRPr sz="1200" u="none" cap="none" strike="noStrike">
                        <a:latin typeface="Times New Roman"/>
                        <a:ea typeface="Times New Roman"/>
                        <a:cs typeface="Times New Roman"/>
                        <a:sym typeface="Times New Roman"/>
                      </a:endParaRPr>
                    </a:p>
                  </a:txBody>
                  <a:tcPr marT="104775" marB="104775" marR="104775" marL="104775" anchor="ctr"/>
                </a:tc>
                <a:tc>
                  <a:txBody>
                    <a:bodyPr/>
                    <a:lstStyle/>
                    <a:p>
                      <a:pPr indent="0" lvl="0" marL="0" marR="0" rtl="0" algn="ctr">
                        <a:lnSpc>
                          <a:spcPct val="100000"/>
                        </a:lnSpc>
                        <a:spcBef>
                          <a:spcPts val="0"/>
                        </a:spcBef>
                        <a:spcAft>
                          <a:spcPts val="0"/>
                        </a:spcAft>
                        <a:buClr>
                          <a:srgbClr val="000000"/>
                        </a:buClr>
                        <a:buSzPts val="1200"/>
                        <a:buFont typeface="Times New Roman"/>
                        <a:buNone/>
                      </a:pPr>
                      <a:r>
                        <a:rPr b="1" lang="pt-BR" sz="1200" u="none" cap="none" strike="noStrike">
                          <a:latin typeface="Times New Roman"/>
                          <a:ea typeface="Times New Roman"/>
                          <a:cs typeface="Times New Roman"/>
                          <a:sym typeface="Times New Roman"/>
                        </a:rPr>
                        <a:t>Interpretation of results by Carlos</a:t>
                      </a:r>
                      <a:endParaRPr sz="1200" u="none" cap="none" strike="noStrike">
                        <a:latin typeface="Times New Roman"/>
                        <a:ea typeface="Times New Roman"/>
                        <a:cs typeface="Times New Roman"/>
                        <a:sym typeface="Times New Roman"/>
                      </a:endParaRPr>
                    </a:p>
                  </a:txBody>
                  <a:tcPr marT="104775" marB="104775" marR="104775" marL="104775" anchor="ctr"/>
                </a:tc>
              </a:tr>
              <a:tr h="1093075">
                <a:tc>
                  <a:txBody>
                    <a:bodyPr/>
                    <a:lstStyle/>
                    <a:p>
                      <a:pPr indent="0" lvl="0" marL="0" marR="0" rtl="0" algn="ctr">
                        <a:lnSpc>
                          <a:spcPct val="100000"/>
                        </a:lnSpc>
                        <a:spcBef>
                          <a:spcPts val="0"/>
                        </a:spcBef>
                        <a:spcAft>
                          <a:spcPts val="0"/>
                        </a:spcAft>
                        <a:buClr>
                          <a:srgbClr val="000000"/>
                        </a:buClr>
                        <a:buSzPts val="1200"/>
                        <a:buFont typeface="Times New Roman"/>
                        <a:buNone/>
                      </a:pPr>
                      <a:r>
                        <a:rPr b="1" lang="pt-BR" sz="1200" u="none" cap="none" strike="noStrike">
                          <a:latin typeface="Times New Roman"/>
                          <a:ea typeface="Times New Roman"/>
                          <a:cs typeface="Times New Roman"/>
                          <a:sym typeface="Times New Roman"/>
                        </a:rPr>
                        <a:t>A</a:t>
                      </a:r>
                      <a:endParaRPr sz="1200" u="none" cap="none" strike="noStrike">
                        <a:latin typeface="Times New Roman"/>
                        <a:ea typeface="Times New Roman"/>
                        <a:cs typeface="Times New Roman"/>
                        <a:sym typeface="Times New Roman"/>
                      </a:endParaRPr>
                    </a:p>
                  </a:txBody>
                  <a:tcPr marT="104775" marB="104775" marR="104775" marL="104775" anchor="ctr"/>
                </a:tc>
                <a:tc>
                  <a:txBody>
                    <a:bodyPr/>
                    <a:lstStyle/>
                    <a:p>
                      <a:pPr indent="0" lvl="0" marL="0" marR="0" rtl="0" algn="ctr">
                        <a:lnSpc>
                          <a:spcPct val="100000"/>
                        </a:lnSpc>
                        <a:spcBef>
                          <a:spcPts val="0"/>
                        </a:spcBef>
                        <a:spcAft>
                          <a:spcPts val="0"/>
                        </a:spcAft>
                        <a:buClr>
                          <a:srgbClr val="000000"/>
                        </a:buClr>
                        <a:buSzPts val="1200"/>
                        <a:buFont typeface="Times New Roman"/>
                        <a:buNone/>
                      </a:pPr>
                      <a:r>
                        <a:rPr lang="pt-BR" sz="1200" u="none" cap="none" strike="noStrike">
                          <a:latin typeface="Times New Roman"/>
                          <a:ea typeface="Times New Roman"/>
                          <a:cs typeface="Times New Roman"/>
                          <a:sym typeface="Times New Roman"/>
                        </a:rPr>
                        <a:t>Child A</a:t>
                      </a:r>
                      <a:endParaRPr sz="1200" u="none" cap="none" strike="noStrike">
                        <a:latin typeface="Times New Roman"/>
                        <a:ea typeface="Times New Roman"/>
                        <a:cs typeface="Times New Roman"/>
                        <a:sym typeface="Times New Roman"/>
                      </a:endParaRPr>
                    </a:p>
                  </a:txBody>
                  <a:tcPr marT="104775" marB="104775" marR="104775" marL="104775" anchor="ctr"/>
                </a:tc>
                <a:tc>
                  <a:txBody>
                    <a:bodyPr/>
                    <a:lstStyle/>
                    <a:p>
                      <a:pPr indent="0" lvl="0" marL="0" marR="0" rtl="0" algn="ctr">
                        <a:lnSpc>
                          <a:spcPct val="100000"/>
                        </a:lnSpc>
                        <a:spcBef>
                          <a:spcPts val="0"/>
                        </a:spcBef>
                        <a:spcAft>
                          <a:spcPts val="0"/>
                        </a:spcAft>
                        <a:buClr>
                          <a:srgbClr val="000000"/>
                        </a:buClr>
                        <a:buSzPts val="1200"/>
                        <a:buFont typeface="Times New Roman"/>
                        <a:buNone/>
                      </a:pPr>
                      <a:r>
                        <a:rPr lang="pt-BR" sz="1200" u="none" cap="none" strike="noStrike">
                          <a:latin typeface="Times New Roman"/>
                          <a:ea typeface="Times New Roman"/>
                          <a:cs typeface="Times New Roman"/>
                          <a:sym typeface="Times New Roman"/>
                        </a:rPr>
                        <a:t>2</a:t>
                      </a:r>
                      <a:r>
                        <a:rPr lang="pt-BR" sz="1200">
                          <a:latin typeface="Times New Roman"/>
                          <a:ea typeface="Times New Roman"/>
                          <a:cs typeface="Times New Roman"/>
                          <a:sym typeface="Times New Roman"/>
                        </a:rPr>
                        <a:t> guinea pigs</a:t>
                      </a:r>
                      <a:r>
                        <a:rPr lang="pt-BR" sz="1200" u="none" cap="none" strike="noStrike">
                          <a:latin typeface="Times New Roman"/>
                          <a:ea typeface="Times New Roman"/>
                          <a:cs typeface="Times New Roman"/>
                          <a:sym typeface="Times New Roman"/>
                        </a:rPr>
                        <a:t> and </a:t>
                      </a:r>
                      <a:endParaRPr sz="1200" u="none" cap="none" strike="noStrike">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200"/>
                        <a:buFont typeface="Times New Roman"/>
                        <a:buNone/>
                      </a:pPr>
                      <a:r>
                        <a:rPr lang="pt-BR" sz="1200" u="none" cap="none" strike="noStrike">
                          <a:latin typeface="Times New Roman"/>
                          <a:ea typeface="Times New Roman"/>
                          <a:cs typeface="Times New Roman"/>
                          <a:sym typeface="Times New Roman"/>
                        </a:rPr>
                        <a:t>1 marmoset</a:t>
                      </a:r>
                      <a:endParaRPr sz="1200" u="none" cap="none" strike="noStrike">
                        <a:latin typeface="Times New Roman"/>
                        <a:ea typeface="Times New Roman"/>
                        <a:cs typeface="Times New Roman"/>
                        <a:sym typeface="Times New Roman"/>
                      </a:endParaRPr>
                    </a:p>
                  </a:txBody>
                  <a:tcPr marT="104775" marB="104775" marR="104775" marL="104775" anchor="ctr"/>
                </a:tc>
                <a:tc>
                  <a:txBody>
                    <a:bodyPr/>
                    <a:lstStyle/>
                    <a:p>
                      <a:pPr indent="0" lvl="0" marL="0" marR="0" rtl="0" algn="l">
                        <a:lnSpc>
                          <a:spcPct val="100000"/>
                        </a:lnSpc>
                        <a:spcBef>
                          <a:spcPts val="0"/>
                        </a:spcBef>
                        <a:spcAft>
                          <a:spcPts val="0"/>
                        </a:spcAft>
                        <a:buClr>
                          <a:srgbClr val="000000"/>
                        </a:buClr>
                        <a:buSzPts val="1200"/>
                        <a:buFont typeface="Times New Roman"/>
                        <a:buNone/>
                      </a:pPr>
                      <a:r>
                        <a:rPr lang="pt-BR" sz="1200" u="none" cap="none" strike="noStrike">
                          <a:latin typeface="Times New Roman"/>
                          <a:ea typeface="Times New Roman"/>
                          <a:cs typeface="Times New Roman"/>
                          <a:sym typeface="Times New Roman"/>
                        </a:rPr>
                        <a:t>The </a:t>
                      </a:r>
                      <a:r>
                        <a:rPr lang="pt-BR" sz="1200">
                          <a:latin typeface="Times New Roman"/>
                          <a:ea typeface="Times New Roman"/>
                          <a:cs typeface="Times New Roman"/>
                          <a:sym typeface="Times New Roman"/>
                        </a:rPr>
                        <a:t>guinea pigs</a:t>
                      </a:r>
                      <a:r>
                        <a:rPr lang="pt-BR" sz="1200" u="none" cap="none" strike="noStrike">
                          <a:latin typeface="Times New Roman"/>
                          <a:ea typeface="Times New Roman"/>
                          <a:cs typeface="Times New Roman"/>
                          <a:sym typeface="Times New Roman"/>
                        </a:rPr>
                        <a:t> die 6 days after inoculation.</a:t>
                      </a:r>
                      <a:endParaRPr sz="1400" u="none" cap="none" strike="noStrike"/>
                    </a:p>
                    <a:p>
                      <a:pPr indent="0" lvl="0" marL="0" marR="0" rtl="0" algn="l">
                        <a:lnSpc>
                          <a:spcPct val="100000"/>
                        </a:lnSpc>
                        <a:spcBef>
                          <a:spcPts val="0"/>
                        </a:spcBef>
                        <a:spcAft>
                          <a:spcPts val="0"/>
                        </a:spcAft>
                        <a:buClr>
                          <a:srgbClr val="000000"/>
                        </a:buClr>
                        <a:buSzPts val="1200"/>
                        <a:buFont typeface="Times New Roman"/>
                        <a:buNone/>
                      </a:pPr>
                      <a:r>
                        <a:rPr lang="pt-BR" sz="1200" u="none" cap="none" strike="noStrike">
                          <a:latin typeface="Times New Roman"/>
                          <a:ea typeface="Times New Roman"/>
                          <a:cs typeface="Times New Roman"/>
                          <a:sym typeface="Times New Roman"/>
                        </a:rPr>
                        <a:t>The marmoset </a:t>
                      </a:r>
                      <a:r>
                        <a:rPr lang="pt-BR" sz="1200">
                          <a:latin typeface="Times New Roman"/>
                          <a:ea typeface="Times New Roman"/>
                          <a:cs typeface="Times New Roman"/>
                          <a:sym typeface="Times New Roman"/>
                        </a:rPr>
                        <a:t>shows </a:t>
                      </a:r>
                      <a:r>
                        <a:rPr lang="pt-BR" sz="1200" u="none" cap="none" strike="noStrike">
                          <a:latin typeface="Times New Roman"/>
                          <a:ea typeface="Times New Roman"/>
                          <a:cs typeface="Times New Roman"/>
                          <a:sym typeface="Times New Roman"/>
                        </a:rPr>
                        <a:t>trypanosomes in the lung and peripheral circulation after 8 days.</a:t>
                      </a:r>
                      <a:endParaRPr sz="1200" u="none" cap="none" strike="noStrike">
                        <a:latin typeface="Times New Roman"/>
                        <a:ea typeface="Times New Roman"/>
                        <a:cs typeface="Times New Roman"/>
                        <a:sym typeface="Times New Roman"/>
                      </a:endParaRPr>
                    </a:p>
                  </a:txBody>
                  <a:tcPr marT="104775" marB="104775" marR="104775" marL="104775" anchor="ctr"/>
                </a:tc>
                <a:tc>
                  <a:txBody>
                    <a:bodyPr/>
                    <a:lstStyle/>
                    <a:p>
                      <a:pPr indent="0" lvl="0" marL="0" marR="0" rtl="0" algn="l">
                        <a:lnSpc>
                          <a:spcPct val="100000"/>
                        </a:lnSpc>
                        <a:spcBef>
                          <a:spcPts val="0"/>
                        </a:spcBef>
                        <a:spcAft>
                          <a:spcPts val="0"/>
                        </a:spcAft>
                        <a:buClr>
                          <a:srgbClr val="000000"/>
                        </a:buClr>
                        <a:buSzPts val="1200"/>
                        <a:buFont typeface="Times New Roman"/>
                        <a:buNone/>
                      </a:pPr>
                      <a:r>
                        <a:rPr lang="pt-BR" sz="1200" u="none" cap="none" strike="noStrike">
                          <a:latin typeface="Times New Roman"/>
                          <a:ea typeface="Times New Roman"/>
                          <a:cs typeface="Times New Roman"/>
                          <a:sym typeface="Times New Roman"/>
                        </a:rPr>
                        <a:t>(+) </a:t>
                      </a:r>
                      <a:r>
                        <a:rPr lang="pt-BR" sz="1200">
                          <a:latin typeface="Times New Roman"/>
                          <a:ea typeface="Times New Roman"/>
                          <a:cs typeface="Times New Roman"/>
                          <a:sym typeface="Times New Roman"/>
                        </a:rPr>
                        <a:t>Guinea pigs </a:t>
                      </a:r>
                      <a:r>
                        <a:rPr lang="pt-BR" sz="1200" u="none" cap="none" strike="noStrike">
                          <a:latin typeface="Times New Roman"/>
                          <a:ea typeface="Times New Roman"/>
                          <a:cs typeface="Times New Roman"/>
                          <a:sym typeface="Times New Roman"/>
                        </a:rPr>
                        <a:t>die of the disease caused by the protozoa of the child</a:t>
                      </a:r>
                      <a:r>
                        <a:rPr lang="pt-BR" sz="1200">
                          <a:latin typeface="Times New Roman"/>
                          <a:ea typeface="Times New Roman"/>
                          <a:cs typeface="Times New Roman"/>
                          <a:sym typeface="Times New Roman"/>
                        </a:rPr>
                        <a:t>’</a:t>
                      </a:r>
                      <a:r>
                        <a:rPr lang="pt-BR" sz="1200" u="none" cap="none" strike="noStrike">
                          <a:latin typeface="Times New Roman"/>
                          <a:ea typeface="Times New Roman"/>
                          <a:cs typeface="Times New Roman"/>
                          <a:sym typeface="Times New Roman"/>
                        </a:rPr>
                        <a:t>s blood. The marmoset </a:t>
                      </a:r>
                      <a:r>
                        <a:rPr lang="pt-BR" sz="1200">
                          <a:latin typeface="Times New Roman"/>
                          <a:ea typeface="Times New Roman"/>
                          <a:cs typeface="Times New Roman"/>
                          <a:sym typeface="Times New Roman"/>
                        </a:rPr>
                        <a:t>i</a:t>
                      </a:r>
                      <a:r>
                        <a:rPr lang="pt-BR" sz="1200" u="none" cap="none" strike="noStrike">
                          <a:latin typeface="Times New Roman"/>
                          <a:ea typeface="Times New Roman"/>
                          <a:cs typeface="Times New Roman"/>
                          <a:sym typeface="Times New Roman"/>
                        </a:rPr>
                        <a:t>s also contaminated with the disease.</a:t>
                      </a:r>
                      <a:endParaRPr sz="1200" u="none" cap="none" strike="noStrike">
                        <a:latin typeface="Times New Roman"/>
                        <a:ea typeface="Times New Roman"/>
                        <a:cs typeface="Times New Roman"/>
                        <a:sym typeface="Times New Roman"/>
                      </a:endParaRPr>
                    </a:p>
                  </a:txBody>
                  <a:tcPr marT="104775" marB="104775" marR="104775" marL="104775" anchor="ctr"/>
                </a:tc>
              </a:tr>
              <a:tr h="1270950">
                <a:tc>
                  <a:txBody>
                    <a:bodyPr/>
                    <a:lstStyle/>
                    <a:p>
                      <a:pPr indent="0" lvl="0" marL="0" marR="0" rtl="0" algn="ctr">
                        <a:lnSpc>
                          <a:spcPct val="100000"/>
                        </a:lnSpc>
                        <a:spcBef>
                          <a:spcPts val="0"/>
                        </a:spcBef>
                        <a:spcAft>
                          <a:spcPts val="0"/>
                        </a:spcAft>
                        <a:buClr>
                          <a:srgbClr val="000000"/>
                        </a:buClr>
                        <a:buSzPts val="1200"/>
                        <a:buFont typeface="Times New Roman"/>
                        <a:buNone/>
                      </a:pPr>
                      <a:r>
                        <a:rPr b="1" lang="pt-BR" sz="1200" u="none" cap="none" strike="noStrike">
                          <a:latin typeface="Times New Roman"/>
                          <a:ea typeface="Times New Roman"/>
                          <a:cs typeface="Times New Roman"/>
                          <a:sym typeface="Times New Roman"/>
                        </a:rPr>
                        <a:t>B</a:t>
                      </a:r>
                      <a:endParaRPr sz="1200" u="none" cap="none" strike="noStrike">
                        <a:latin typeface="Times New Roman"/>
                        <a:ea typeface="Times New Roman"/>
                        <a:cs typeface="Times New Roman"/>
                        <a:sym typeface="Times New Roman"/>
                      </a:endParaRPr>
                    </a:p>
                  </a:txBody>
                  <a:tcPr marT="104775" marB="104775" marR="104775" marL="104775" anchor="ctr"/>
                </a:tc>
                <a:tc>
                  <a:txBody>
                    <a:bodyPr/>
                    <a:lstStyle/>
                    <a:p>
                      <a:pPr indent="0" lvl="0" marL="0" marR="0" rtl="0" algn="ctr">
                        <a:lnSpc>
                          <a:spcPct val="100000"/>
                        </a:lnSpc>
                        <a:spcBef>
                          <a:spcPts val="0"/>
                        </a:spcBef>
                        <a:spcAft>
                          <a:spcPts val="0"/>
                        </a:spcAft>
                        <a:buClr>
                          <a:srgbClr val="000000"/>
                        </a:buClr>
                        <a:buSzPts val="1200"/>
                        <a:buFont typeface="Times New Roman"/>
                        <a:buNone/>
                      </a:pPr>
                      <a:r>
                        <a:rPr lang="pt-BR" sz="1200" u="none" cap="none" strike="noStrike">
                          <a:latin typeface="Times New Roman"/>
                          <a:ea typeface="Times New Roman"/>
                          <a:cs typeface="Times New Roman"/>
                          <a:sym typeface="Times New Roman"/>
                        </a:rPr>
                        <a:t>Child B in severe condition and with many symptoms, but blood without visible </a:t>
                      </a:r>
                      <a:r>
                        <a:rPr i="1" lang="pt-BR" sz="1200" u="none" cap="none" strike="noStrike">
                          <a:latin typeface="Times New Roman"/>
                          <a:ea typeface="Times New Roman"/>
                          <a:cs typeface="Times New Roman"/>
                          <a:sym typeface="Times New Roman"/>
                        </a:rPr>
                        <a:t>T. cruzi</a:t>
                      </a:r>
                      <a:r>
                        <a:rPr lang="pt-BR" sz="1200" u="none" cap="none" strike="noStrike">
                          <a:latin typeface="Times New Roman"/>
                          <a:ea typeface="Times New Roman"/>
                          <a:cs typeface="Times New Roman"/>
                          <a:sym typeface="Times New Roman"/>
                        </a:rPr>
                        <a:t>.</a:t>
                      </a:r>
                      <a:endParaRPr sz="1200" u="none" cap="none" strike="noStrike">
                        <a:latin typeface="Times New Roman"/>
                        <a:ea typeface="Times New Roman"/>
                        <a:cs typeface="Times New Roman"/>
                        <a:sym typeface="Times New Roman"/>
                      </a:endParaRPr>
                    </a:p>
                  </a:txBody>
                  <a:tcPr marT="104775" marB="104775" marR="104775" marL="104775" anchor="ctr"/>
                </a:tc>
                <a:tc>
                  <a:txBody>
                    <a:bodyPr/>
                    <a:lstStyle/>
                    <a:p>
                      <a:pPr indent="0" lvl="0" marL="0" marR="0" rtl="0" algn="ctr">
                        <a:lnSpc>
                          <a:spcPct val="100000"/>
                        </a:lnSpc>
                        <a:spcBef>
                          <a:spcPts val="0"/>
                        </a:spcBef>
                        <a:spcAft>
                          <a:spcPts val="0"/>
                        </a:spcAft>
                        <a:buClr>
                          <a:srgbClr val="000000"/>
                        </a:buClr>
                        <a:buSzPts val="1200"/>
                        <a:buFont typeface="Times New Roman"/>
                        <a:buNone/>
                      </a:pPr>
                      <a:r>
                        <a:rPr lang="pt-BR" sz="1200" u="none" cap="none" strike="noStrike">
                          <a:latin typeface="Times New Roman"/>
                          <a:ea typeface="Times New Roman"/>
                          <a:cs typeface="Times New Roman"/>
                          <a:sym typeface="Times New Roman"/>
                        </a:rPr>
                        <a:t>2 </a:t>
                      </a:r>
                      <a:r>
                        <a:rPr lang="pt-BR" sz="1200">
                          <a:latin typeface="Times New Roman"/>
                          <a:ea typeface="Times New Roman"/>
                          <a:cs typeface="Times New Roman"/>
                          <a:sym typeface="Times New Roman"/>
                        </a:rPr>
                        <a:t>guinea pigs</a:t>
                      </a:r>
                      <a:endParaRPr sz="1200" u="none" cap="none" strike="noStrike">
                        <a:latin typeface="Times New Roman"/>
                        <a:ea typeface="Times New Roman"/>
                        <a:cs typeface="Times New Roman"/>
                        <a:sym typeface="Times New Roman"/>
                      </a:endParaRPr>
                    </a:p>
                  </a:txBody>
                  <a:tcPr marT="104775" marB="104775" marR="104775" marL="104775" anchor="ctr"/>
                </a:tc>
                <a:tc>
                  <a:txBody>
                    <a:bodyPr/>
                    <a:lstStyle/>
                    <a:p>
                      <a:pPr indent="0" lvl="0" marL="0" marR="0" rtl="0" algn="l">
                        <a:lnSpc>
                          <a:spcPct val="100000"/>
                        </a:lnSpc>
                        <a:spcBef>
                          <a:spcPts val="0"/>
                        </a:spcBef>
                        <a:spcAft>
                          <a:spcPts val="0"/>
                        </a:spcAft>
                        <a:buClr>
                          <a:srgbClr val="000000"/>
                        </a:buClr>
                        <a:buSzPts val="1200"/>
                        <a:buFont typeface="Times New Roman"/>
                        <a:buNone/>
                      </a:pPr>
                      <a:r>
                        <a:rPr lang="pt-BR" sz="1200" u="none" cap="none" strike="noStrike">
                          <a:latin typeface="Times New Roman"/>
                          <a:ea typeface="Times New Roman"/>
                          <a:cs typeface="Times New Roman"/>
                          <a:sym typeface="Times New Roman"/>
                        </a:rPr>
                        <a:t>One </a:t>
                      </a:r>
                      <a:r>
                        <a:rPr lang="pt-BR" sz="1200">
                          <a:latin typeface="Times New Roman"/>
                          <a:ea typeface="Times New Roman"/>
                          <a:cs typeface="Times New Roman"/>
                          <a:sym typeface="Times New Roman"/>
                        </a:rPr>
                        <a:t>guinea pig </a:t>
                      </a:r>
                      <a:r>
                        <a:rPr lang="pt-BR" sz="1200" u="none" cap="none" strike="noStrike">
                          <a:latin typeface="Times New Roman"/>
                          <a:ea typeface="Times New Roman"/>
                          <a:cs typeface="Times New Roman"/>
                          <a:sym typeface="Times New Roman"/>
                        </a:rPr>
                        <a:t>die</a:t>
                      </a:r>
                      <a:r>
                        <a:rPr lang="pt-BR" sz="1200">
                          <a:latin typeface="Times New Roman"/>
                          <a:ea typeface="Times New Roman"/>
                          <a:cs typeface="Times New Roman"/>
                          <a:sym typeface="Times New Roman"/>
                        </a:rPr>
                        <a:t>s</a:t>
                      </a:r>
                      <a:r>
                        <a:rPr lang="pt-BR" sz="1200" u="none" cap="none" strike="noStrike">
                          <a:latin typeface="Times New Roman"/>
                          <a:ea typeface="Times New Roman"/>
                          <a:cs typeface="Times New Roman"/>
                          <a:sym typeface="Times New Roman"/>
                        </a:rPr>
                        <a:t> and another ha</a:t>
                      </a:r>
                      <a:r>
                        <a:rPr lang="pt-BR" sz="1200">
                          <a:latin typeface="Times New Roman"/>
                          <a:ea typeface="Times New Roman"/>
                          <a:cs typeface="Times New Roman"/>
                          <a:sym typeface="Times New Roman"/>
                        </a:rPr>
                        <a:t>s</a:t>
                      </a:r>
                      <a:r>
                        <a:rPr lang="pt-BR" sz="1200" u="none" cap="none" strike="noStrike">
                          <a:latin typeface="Times New Roman"/>
                          <a:ea typeface="Times New Roman"/>
                          <a:cs typeface="Times New Roman"/>
                          <a:sym typeface="Times New Roman"/>
                        </a:rPr>
                        <a:t> trypanosomes in the lung 9 days after inoculation, but ha</a:t>
                      </a:r>
                      <a:r>
                        <a:rPr lang="pt-BR" sz="1200">
                          <a:latin typeface="Times New Roman"/>
                          <a:ea typeface="Times New Roman"/>
                          <a:cs typeface="Times New Roman"/>
                          <a:sym typeface="Times New Roman"/>
                        </a:rPr>
                        <a:t>s</a:t>
                      </a:r>
                      <a:r>
                        <a:rPr lang="pt-BR" sz="1200" u="none" cap="none" strike="noStrike">
                          <a:latin typeface="Times New Roman"/>
                          <a:ea typeface="Times New Roman"/>
                          <a:cs typeface="Times New Roman"/>
                          <a:sym typeface="Times New Roman"/>
                        </a:rPr>
                        <a:t> no parasites in the peripheral blood.</a:t>
                      </a:r>
                      <a:endParaRPr sz="1200" u="none" cap="none" strike="noStrike">
                        <a:latin typeface="Times New Roman"/>
                        <a:ea typeface="Times New Roman"/>
                        <a:cs typeface="Times New Roman"/>
                        <a:sym typeface="Times New Roman"/>
                      </a:endParaRPr>
                    </a:p>
                  </a:txBody>
                  <a:tcPr marT="104775" marB="104775" marR="104775" marL="104775" anchor="ctr"/>
                </a:tc>
                <a:tc>
                  <a:txBody>
                    <a:bodyPr/>
                    <a:lstStyle/>
                    <a:p>
                      <a:pPr indent="0" lvl="0" marL="0" marR="0" rtl="0" algn="l">
                        <a:lnSpc>
                          <a:spcPct val="100000"/>
                        </a:lnSpc>
                        <a:spcBef>
                          <a:spcPts val="0"/>
                        </a:spcBef>
                        <a:spcAft>
                          <a:spcPts val="0"/>
                        </a:spcAft>
                        <a:buClr>
                          <a:srgbClr val="000000"/>
                        </a:buClr>
                        <a:buSzPts val="1200"/>
                        <a:buFont typeface="Times New Roman"/>
                        <a:buNone/>
                      </a:pPr>
                      <a:r>
                        <a:rPr lang="pt-BR" sz="1200" u="none" cap="none" strike="noStrike">
                          <a:latin typeface="Times New Roman"/>
                          <a:ea typeface="Times New Roman"/>
                          <a:cs typeface="Times New Roman"/>
                          <a:sym typeface="Times New Roman"/>
                        </a:rPr>
                        <a:t>(+) One</a:t>
                      </a:r>
                      <a:r>
                        <a:rPr lang="pt-BR" sz="1200">
                          <a:latin typeface="Times New Roman"/>
                          <a:ea typeface="Times New Roman"/>
                          <a:cs typeface="Times New Roman"/>
                          <a:sym typeface="Times New Roman"/>
                        </a:rPr>
                        <a:t> guinea pig</a:t>
                      </a:r>
                      <a:r>
                        <a:rPr lang="pt-BR" sz="1200" u="none" cap="none" strike="noStrike">
                          <a:latin typeface="Times New Roman"/>
                          <a:ea typeface="Times New Roman"/>
                          <a:cs typeface="Times New Roman"/>
                          <a:sym typeface="Times New Roman"/>
                        </a:rPr>
                        <a:t> die</a:t>
                      </a:r>
                      <a:r>
                        <a:rPr lang="pt-BR" sz="1200">
                          <a:latin typeface="Times New Roman"/>
                          <a:ea typeface="Times New Roman"/>
                          <a:cs typeface="Times New Roman"/>
                          <a:sym typeface="Times New Roman"/>
                        </a:rPr>
                        <a:t>s</a:t>
                      </a:r>
                      <a:r>
                        <a:rPr lang="pt-BR" sz="1200" u="none" cap="none" strike="noStrike">
                          <a:latin typeface="Times New Roman"/>
                          <a:ea typeface="Times New Roman"/>
                          <a:cs typeface="Times New Roman"/>
                          <a:sym typeface="Times New Roman"/>
                        </a:rPr>
                        <a:t> accidentally and the other </a:t>
                      </a:r>
                      <a:r>
                        <a:rPr lang="pt-BR" sz="1200">
                          <a:latin typeface="Times New Roman"/>
                          <a:ea typeface="Times New Roman"/>
                          <a:cs typeface="Times New Roman"/>
                          <a:sym typeface="Times New Roman"/>
                        </a:rPr>
                        <a:t>i</a:t>
                      </a:r>
                      <a:r>
                        <a:rPr lang="pt-BR" sz="1200" u="none" cap="none" strike="noStrike">
                          <a:latin typeface="Times New Roman"/>
                          <a:ea typeface="Times New Roman"/>
                          <a:cs typeface="Times New Roman"/>
                          <a:sym typeface="Times New Roman"/>
                        </a:rPr>
                        <a:t>s in the early stage of the disease </a:t>
                      </a:r>
                      <a:r>
                        <a:rPr lang="pt-BR" sz="1200">
                          <a:latin typeface="Times New Roman"/>
                          <a:ea typeface="Times New Roman"/>
                          <a:cs typeface="Times New Roman"/>
                          <a:sym typeface="Times New Roman"/>
                        </a:rPr>
                        <a:t>caus</a:t>
                      </a:r>
                      <a:r>
                        <a:rPr lang="pt-BR" sz="1200" u="none" cap="none" strike="noStrike">
                          <a:latin typeface="Times New Roman"/>
                          <a:ea typeface="Times New Roman"/>
                          <a:cs typeface="Times New Roman"/>
                          <a:sym typeface="Times New Roman"/>
                        </a:rPr>
                        <a:t>ed by the child</a:t>
                      </a:r>
                      <a:r>
                        <a:rPr lang="pt-BR" sz="1200">
                          <a:latin typeface="Times New Roman"/>
                          <a:ea typeface="Times New Roman"/>
                          <a:cs typeface="Times New Roman"/>
                          <a:sym typeface="Times New Roman"/>
                        </a:rPr>
                        <a:t>’</a:t>
                      </a:r>
                      <a:r>
                        <a:rPr lang="pt-BR" sz="1200" u="none" cap="none" strike="noStrike">
                          <a:latin typeface="Times New Roman"/>
                          <a:ea typeface="Times New Roman"/>
                          <a:cs typeface="Times New Roman"/>
                          <a:sym typeface="Times New Roman"/>
                        </a:rPr>
                        <a:t>s blood.</a:t>
                      </a:r>
                      <a:endParaRPr sz="1200" u="none" cap="none" strike="noStrike">
                        <a:latin typeface="Times New Roman"/>
                        <a:ea typeface="Times New Roman"/>
                        <a:cs typeface="Times New Roman"/>
                        <a:sym typeface="Times New Roman"/>
                      </a:endParaRPr>
                    </a:p>
                  </a:txBody>
                  <a:tcPr marT="104775" marB="104775" marR="104775" marL="104775" anchor="ctr"/>
                </a:tc>
              </a:tr>
              <a:tr h="1435125">
                <a:tc>
                  <a:txBody>
                    <a:bodyPr/>
                    <a:lstStyle/>
                    <a:p>
                      <a:pPr indent="0" lvl="0" marL="0" marR="0" rtl="0" algn="ctr">
                        <a:lnSpc>
                          <a:spcPct val="100000"/>
                        </a:lnSpc>
                        <a:spcBef>
                          <a:spcPts val="0"/>
                        </a:spcBef>
                        <a:spcAft>
                          <a:spcPts val="0"/>
                        </a:spcAft>
                        <a:buClr>
                          <a:srgbClr val="000000"/>
                        </a:buClr>
                        <a:buSzPts val="1200"/>
                        <a:buFont typeface="Times New Roman"/>
                        <a:buNone/>
                      </a:pPr>
                      <a:r>
                        <a:rPr b="1" lang="pt-BR" sz="1200" u="none" cap="none" strike="noStrike">
                          <a:latin typeface="Times New Roman"/>
                          <a:ea typeface="Times New Roman"/>
                          <a:cs typeface="Times New Roman"/>
                          <a:sym typeface="Times New Roman"/>
                        </a:rPr>
                        <a:t>C</a:t>
                      </a:r>
                      <a:endParaRPr sz="1200" u="none" cap="none" strike="noStrike">
                        <a:latin typeface="Times New Roman"/>
                        <a:ea typeface="Times New Roman"/>
                        <a:cs typeface="Times New Roman"/>
                        <a:sym typeface="Times New Roman"/>
                      </a:endParaRPr>
                    </a:p>
                  </a:txBody>
                  <a:tcPr marT="104775" marB="104775" marR="104775" marL="104775" anchor="ctr"/>
                </a:tc>
                <a:tc>
                  <a:txBody>
                    <a:bodyPr/>
                    <a:lstStyle/>
                    <a:p>
                      <a:pPr indent="0" lvl="0" marL="0" marR="0" rtl="0" algn="ctr">
                        <a:lnSpc>
                          <a:spcPct val="100000"/>
                        </a:lnSpc>
                        <a:spcBef>
                          <a:spcPts val="0"/>
                        </a:spcBef>
                        <a:spcAft>
                          <a:spcPts val="0"/>
                        </a:spcAft>
                        <a:buClr>
                          <a:srgbClr val="000000"/>
                        </a:buClr>
                        <a:buSzPts val="1200"/>
                        <a:buFont typeface="Times New Roman"/>
                        <a:buNone/>
                      </a:pPr>
                      <a:r>
                        <a:rPr lang="pt-BR" sz="1200" u="none" cap="none" strike="noStrike">
                          <a:latin typeface="Times New Roman"/>
                          <a:ea typeface="Times New Roman"/>
                          <a:cs typeface="Times New Roman"/>
                          <a:sym typeface="Times New Roman"/>
                        </a:rPr>
                        <a:t>Child C in severe condition and with many symptoms, but blood without </a:t>
                      </a:r>
                      <a:r>
                        <a:rPr i="1" lang="pt-BR" sz="1200" u="none" cap="none" strike="noStrike">
                          <a:latin typeface="Times New Roman"/>
                          <a:ea typeface="Times New Roman"/>
                          <a:cs typeface="Times New Roman"/>
                          <a:sym typeface="Times New Roman"/>
                        </a:rPr>
                        <a:t>T. cruzi.</a:t>
                      </a:r>
                      <a:endParaRPr i="1" sz="1200" u="none" cap="none" strike="noStrike">
                        <a:latin typeface="Times New Roman"/>
                        <a:ea typeface="Times New Roman"/>
                        <a:cs typeface="Times New Roman"/>
                        <a:sym typeface="Times New Roman"/>
                      </a:endParaRPr>
                    </a:p>
                  </a:txBody>
                  <a:tcPr marT="104775" marB="104775" marR="104775" marL="104775" anchor="ctr"/>
                </a:tc>
                <a:tc>
                  <a:txBody>
                    <a:bodyPr/>
                    <a:lstStyle/>
                    <a:p>
                      <a:pPr indent="0" lvl="0" marL="0" marR="0" rtl="0" algn="ctr">
                        <a:lnSpc>
                          <a:spcPct val="100000"/>
                        </a:lnSpc>
                        <a:spcBef>
                          <a:spcPts val="0"/>
                        </a:spcBef>
                        <a:spcAft>
                          <a:spcPts val="0"/>
                        </a:spcAft>
                        <a:buClr>
                          <a:srgbClr val="000000"/>
                        </a:buClr>
                        <a:buSzPts val="1200"/>
                        <a:buFont typeface="Times New Roman"/>
                        <a:buNone/>
                      </a:pPr>
                      <a:r>
                        <a:rPr lang="pt-BR" sz="1200">
                          <a:latin typeface="Times New Roman"/>
                          <a:ea typeface="Times New Roman"/>
                          <a:cs typeface="Times New Roman"/>
                          <a:sym typeface="Times New Roman"/>
                        </a:rPr>
                        <a:t>guinea pig</a:t>
                      </a:r>
                      <a:r>
                        <a:rPr lang="pt-BR" sz="1200" u="none" cap="none" strike="noStrike">
                          <a:latin typeface="Times New Roman"/>
                          <a:ea typeface="Times New Roman"/>
                          <a:cs typeface="Times New Roman"/>
                          <a:sym typeface="Times New Roman"/>
                        </a:rPr>
                        <a:t>s</a:t>
                      </a:r>
                      <a:endParaRPr sz="1200" u="none" cap="none" strike="noStrike">
                        <a:latin typeface="Times New Roman"/>
                        <a:ea typeface="Times New Roman"/>
                        <a:cs typeface="Times New Roman"/>
                        <a:sym typeface="Times New Roman"/>
                      </a:endParaRPr>
                    </a:p>
                  </a:txBody>
                  <a:tcPr marT="104775" marB="104775" marR="104775" marL="104775" anchor="ctr"/>
                </a:tc>
                <a:tc>
                  <a:txBody>
                    <a:bodyPr/>
                    <a:lstStyle/>
                    <a:p>
                      <a:pPr indent="0" lvl="0" marL="0" marR="0" rtl="0" algn="l">
                        <a:lnSpc>
                          <a:spcPct val="100000"/>
                        </a:lnSpc>
                        <a:spcBef>
                          <a:spcPts val="0"/>
                        </a:spcBef>
                        <a:spcAft>
                          <a:spcPts val="0"/>
                        </a:spcAft>
                        <a:buClr>
                          <a:srgbClr val="000000"/>
                        </a:buClr>
                        <a:buSzPts val="1200"/>
                        <a:buFont typeface="Times New Roman"/>
                        <a:buNone/>
                      </a:pPr>
                      <a:r>
                        <a:rPr lang="pt-BR" sz="1200" u="none" cap="none" strike="noStrike">
                          <a:latin typeface="Times New Roman"/>
                          <a:ea typeface="Times New Roman"/>
                          <a:cs typeface="Times New Roman"/>
                          <a:sym typeface="Times New Roman"/>
                        </a:rPr>
                        <a:t>After 20 days, the </a:t>
                      </a:r>
                      <a:r>
                        <a:rPr lang="pt-BR" sz="1200">
                          <a:latin typeface="Times New Roman"/>
                          <a:ea typeface="Times New Roman"/>
                          <a:cs typeface="Times New Roman"/>
                          <a:sym typeface="Times New Roman"/>
                        </a:rPr>
                        <a:t>guinea</a:t>
                      </a:r>
                      <a:r>
                        <a:rPr lang="pt-BR" sz="1200">
                          <a:latin typeface="Times New Roman"/>
                          <a:ea typeface="Times New Roman"/>
                          <a:cs typeface="Times New Roman"/>
                          <a:sym typeface="Times New Roman"/>
                        </a:rPr>
                        <a:t> pigs</a:t>
                      </a:r>
                      <a:r>
                        <a:rPr lang="pt-BR" sz="1200" u="none" cap="none" strike="noStrike">
                          <a:latin typeface="Times New Roman"/>
                          <a:ea typeface="Times New Roman"/>
                          <a:cs typeface="Times New Roman"/>
                          <a:sym typeface="Times New Roman"/>
                        </a:rPr>
                        <a:t> show trypanosomes in the peripheral circulation.</a:t>
                      </a:r>
                      <a:endParaRPr sz="1400" u="none" cap="none" strike="noStrike"/>
                    </a:p>
                    <a:p>
                      <a:pPr indent="0" lvl="0" marL="0" marR="0" rtl="0" algn="l">
                        <a:lnSpc>
                          <a:spcPct val="100000"/>
                        </a:lnSpc>
                        <a:spcBef>
                          <a:spcPts val="0"/>
                        </a:spcBef>
                        <a:spcAft>
                          <a:spcPts val="0"/>
                        </a:spcAft>
                        <a:buClr>
                          <a:srgbClr val="000000"/>
                        </a:buClr>
                        <a:buSzPts val="1200"/>
                        <a:buFont typeface="Times New Roman"/>
                        <a:buNone/>
                      </a:pPr>
                      <a:r>
                        <a:rPr lang="pt-BR" sz="1200" u="none" cap="none" strike="noStrike">
                          <a:latin typeface="Times New Roman"/>
                          <a:ea typeface="Times New Roman"/>
                          <a:cs typeface="Times New Roman"/>
                          <a:sym typeface="Times New Roman"/>
                        </a:rPr>
                        <a:t>After 2 months of infection, some </a:t>
                      </a:r>
                      <a:r>
                        <a:rPr lang="pt-BR" sz="1200">
                          <a:latin typeface="Times New Roman"/>
                          <a:ea typeface="Times New Roman"/>
                          <a:cs typeface="Times New Roman"/>
                          <a:sym typeface="Times New Roman"/>
                        </a:rPr>
                        <a:t>a</a:t>
                      </a:r>
                      <a:r>
                        <a:rPr lang="pt-BR" sz="1200" u="none" cap="none" strike="noStrike">
                          <a:latin typeface="Times New Roman"/>
                          <a:ea typeface="Times New Roman"/>
                          <a:cs typeface="Times New Roman"/>
                          <a:sym typeface="Times New Roman"/>
                        </a:rPr>
                        <a:t>re alive and with intense infection.</a:t>
                      </a:r>
                      <a:endParaRPr sz="1200" u="none" cap="none" strike="noStrike">
                        <a:latin typeface="Times New Roman"/>
                        <a:ea typeface="Times New Roman"/>
                        <a:cs typeface="Times New Roman"/>
                        <a:sym typeface="Times New Roman"/>
                      </a:endParaRPr>
                    </a:p>
                  </a:txBody>
                  <a:tcPr marT="104775" marB="104775" marR="104775" marL="104775" anchor="ctr"/>
                </a:tc>
                <a:tc>
                  <a:txBody>
                    <a:bodyPr/>
                    <a:lstStyle/>
                    <a:p>
                      <a:pPr indent="0" lvl="0" marL="0" marR="0" rtl="0" algn="l">
                        <a:lnSpc>
                          <a:spcPct val="100000"/>
                        </a:lnSpc>
                        <a:spcBef>
                          <a:spcPts val="0"/>
                        </a:spcBef>
                        <a:spcAft>
                          <a:spcPts val="0"/>
                        </a:spcAft>
                        <a:buClr>
                          <a:srgbClr val="000000"/>
                        </a:buClr>
                        <a:buSzPts val="1200"/>
                        <a:buFont typeface="Times New Roman"/>
                        <a:buNone/>
                      </a:pPr>
                      <a:r>
                        <a:rPr lang="pt-BR" sz="1200" u="none" cap="none" strike="noStrike">
                          <a:latin typeface="Times New Roman"/>
                          <a:ea typeface="Times New Roman"/>
                          <a:cs typeface="Times New Roman"/>
                          <a:sym typeface="Times New Roman"/>
                        </a:rPr>
                        <a:t>(+) The </a:t>
                      </a:r>
                      <a:r>
                        <a:rPr lang="pt-BR" sz="1200">
                          <a:latin typeface="Times New Roman"/>
                          <a:ea typeface="Times New Roman"/>
                          <a:cs typeface="Times New Roman"/>
                          <a:sym typeface="Times New Roman"/>
                        </a:rPr>
                        <a:t>guinea pigs</a:t>
                      </a:r>
                      <a:r>
                        <a:rPr lang="pt-BR" sz="1200" u="none" cap="none" strike="noStrike">
                          <a:latin typeface="Times New Roman"/>
                          <a:ea typeface="Times New Roman"/>
                          <a:cs typeface="Times New Roman"/>
                          <a:sym typeface="Times New Roman"/>
                        </a:rPr>
                        <a:t> </a:t>
                      </a:r>
                      <a:r>
                        <a:rPr lang="pt-BR" sz="1200">
                          <a:latin typeface="Times New Roman"/>
                          <a:ea typeface="Times New Roman"/>
                          <a:cs typeface="Times New Roman"/>
                          <a:sym typeface="Times New Roman"/>
                        </a:rPr>
                        <a:t>a</a:t>
                      </a:r>
                      <a:r>
                        <a:rPr lang="pt-BR" sz="1200" u="none" cap="none" strike="noStrike">
                          <a:latin typeface="Times New Roman"/>
                          <a:ea typeface="Times New Roman"/>
                          <a:cs typeface="Times New Roman"/>
                          <a:sym typeface="Times New Roman"/>
                        </a:rPr>
                        <a:t>re contaminated by the child's blood, but </a:t>
                      </a:r>
                      <a:r>
                        <a:rPr lang="pt-BR" sz="1200">
                          <a:latin typeface="Times New Roman"/>
                          <a:ea typeface="Times New Roman"/>
                          <a:cs typeface="Times New Roman"/>
                          <a:sym typeface="Times New Roman"/>
                        </a:rPr>
                        <a:t>show</a:t>
                      </a:r>
                      <a:r>
                        <a:rPr lang="pt-BR" sz="1200" u="none" cap="none" strike="noStrike">
                          <a:latin typeface="Times New Roman"/>
                          <a:ea typeface="Times New Roman"/>
                          <a:cs typeface="Times New Roman"/>
                          <a:sym typeface="Times New Roman"/>
                        </a:rPr>
                        <a:t> differ</a:t>
                      </a:r>
                      <a:r>
                        <a:rPr lang="pt-BR" sz="1200">
                          <a:latin typeface="Times New Roman"/>
                          <a:ea typeface="Times New Roman"/>
                          <a:cs typeface="Times New Roman"/>
                          <a:sym typeface="Times New Roman"/>
                        </a:rPr>
                        <a:t>ing</a:t>
                      </a:r>
                      <a:r>
                        <a:rPr lang="pt-BR" sz="1200" u="none" cap="none" strike="noStrike">
                          <a:latin typeface="Times New Roman"/>
                          <a:ea typeface="Times New Roman"/>
                          <a:cs typeface="Times New Roman"/>
                          <a:sym typeface="Times New Roman"/>
                        </a:rPr>
                        <a:t> degrees of infection and resistance.</a:t>
                      </a:r>
                      <a:endParaRPr sz="1200" u="none" cap="none" strike="noStrike">
                        <a:latin typeface="Times New Roman"/>
                        <a:ea typeface="Times New Roman"/>
                        <a:cs typeface="Times New Roman"/>
                        <a:sym typeface="Times New Roman"/>
                      </a:endParaRPr>
                    </a:p>
                  </a:txBody>
                  <a:tcPr marT="104775" marB="104775" marR="104775" marL="104775" anchor="ctr"/>
                </a:tc>
              </a:tr>
            </a:tbl>
          </a:graphicData>
        </a:graphic>
      </p:graphicFrame>
      <p:sp>
        <p:nvSpPr>
          <p:cNvPr id="455" name="Google Shape;455;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30"/>
          <p:cNvSpPr txBox="1"/>
          <p:nvPr/>
        </p:nvSpPr>
        <p:spPr>
          <a:xfrm>
            <a:off x="439153" y="1448365"/>
            <a:ext cx="8265600" cy="138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rgbClr val="000000"/>
                </a:solidFill>
                <a:latin typeface="EB Garamond"/>
                <a:ea typeface="EB Garamond"/>
                <a:cs typeface="EB Garamond"/>
                <a:sym typeface="EB Garamond"/>
              </a:rPr>
              <a:t>[Think Question 9]</a:t>
            </a:r>
            <a:r>
              <a:rPr b="0" i="0" lang="pt-BR" sz="2800" u="none" cap="none" strike="noStrike">
                <a:solidFill>
                  <a:srgbClr val="000000"/>
                </a:solidFill>
                <a:latin typeface="EB Garamond"/>
                <a:ea typeface="EB Garamond"/>
                <a:cs typeface="EB Garamond"/>
                <a:sym typeface="EB Garamond"/>
              </a:rPr>
              <a:t> What do you conclude from these experiments, combined with all the other evidence gathered through Carlos’s work?</a:t>
            </a:r>
            <a:endParaRPr b="0" i="0" sz="2800" u="none" cap="none" strike="noStrike">
              <a:solidFill>
                <a:srgbClr val="000000"/>
              </a:solidFill>
              <a:highlight>
                <a:srgbClr val="F4CCCC"/>
              </a:highlight>
              <a:latin typeface="Arial"/>
              <a:ea typeface="Arial"/>
              <a:cs typeface="Arial"/>
              <a:sym typeface="Arial"/>
            </a:endParaRPr>
          </a:p>
        </p:txBody>
      </p:sp>
      <p:sp>
        <p:nvSpPr>
          <p:cNvPr id="461" name="Google Shape;461;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g22557e843d8_1_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pic>
        <p:nvPicPr>
          <p:cNvPr descr="Resultado de imagem para Chagas Disease Cycle" id="467" name="Google Shape;467;g22557e843d8_1_50"/>
          <p:cNvPicPr preferRelativeResize="0"/>
          <p:nvPr/>
        </p:nvPicPr>
        <p:blipFill rotWithShape="1">
          <a:blip r:embed="rId3">
            <a:alphaModFix/>
          </a:blip>
          <a:srcRect b="0" l="0" r="0" t="0"/>
          <a:stretch/>
        </p:blipFill>
        <p:spPr>
          <a:xfrm>
            <a:off x="1060236" y="129800"/>
            <a:ext cx="7023536" cy="501370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g22557e843d8_1_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
        <p:nvSpPr>
          <p:cNvPr id="473" name="Google Shape;473;g22557e843d8_1_54"/>
          <p:cNvSpPr txBox="1"/>
          <p:nvPr/>
        </p:nvSpPr>
        <p:spPr>
          <a:xfrm>
            <a:off x="1292500" y="1527525"/>
            <a:ext cx="6256800" cy="147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2800"/>
              <a:buFont typeface="Arial"/>
              <a:buNone/>
            </a:pPr>
            <a:r>
              <a:rPr lang="pt-BR" sz="2800">
                <a:solidFill>
                  <a:schemeClr val="dk1"/>
                </a:solidFill>
                <a:latin typeface="EB Garamond"/>
                <a:ea typeface="EB Garamond"/>
                <a:cs typeface="EB Garamond"/>
                <a:sym typeface="EB Garamond"/>
              </a:rPr>
              <a:t> [</a:t>
            </a:r>
            <a:r>
              <a:rPr b="1" lang="pt-BR" sz="2800">
                <a:solidFill>
                  <a:schemeClr val="dk1"/>
                </a:solidFill>
                <a:latin typeface="EB Garamond"/>
                <a:ea typeface="EB Garamond"/>
                <a:cs typeface="EB Garamond"/>
                <a:sym typeface="EB Garamond"/>
              </a:rPr>
              <a:t>THINK Question 10</a:t>
            </a:r>
            <a:r>
              <a:rPr lang="pt-BR" sz="2800">
                <a:solidFill>
                  <a:schemeClr val="dk1"/>
                </a:solidFill>
                <a:latin typeface="EB Garamond"/>
                <a:ea typeface="EB Garamond"/>
                <a:cs typeface="EB Garamond"/>
                <a:sym typeface="EB Garamond"/>
              </a:rPr>
              <a:t>] What types of scientific work were needed to generate this evidence, and how was each important?</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22557e843d8_1_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pic>
        <p:nvPicPr>
          <p:cNvPr id="479" name="Google Shape;479;g22557e843d8_1_28"/>
          <p:cNvPicPr preferRelativeResize="0"/>
          <p:nvPr/>
        </p:nvPicPr>
        <p:blipFill rotWithShape="1">
          <a:blip r:embed="rId3">
            <a:alphaModFix/>
          </a:blip>
          <a:srcRect b="0" l="0" r="0" t="0"/>
          <a:stretch/>
        </p:blipFill>
        <p:spPr>
          <a:xfrm>
            <a:off x="2203672" y="186827"/>
            <a:ext cx="1841050" cy="1570475"/>
          </a:xfrm>
          <a:prstGeom prst="rect">
            <a:avLst/>
          </a:prstGeom>
          <a:noFill/>
          <a:ln cap="flat" cmpd="sng" w="9525">
            <a:solidFill>
              <a:srgbClr val="B07E42"/>
            </a:solidFill>
            <a:prstDash val="solid"/>
            <a:round/>
            <a:headEnd len="sm" w="sm" type="none"/>
            <a:tailEnd len="sm" w="sm" type="none"/>
          </a:ln>
        </p:spPr>
      </p:pic>
      <p:pic>
        <p:nvPicPr>
          <p:cNvPr descr="Segundo a concepção de Chagas - posteriormente abandonada - o bócio endêmico ou " id="480" name="Google Shape;480;g22557e843d8_1_28"/>
          <p:cNvPicPr preferRelativeResize="0"/>
          <p:nvPr/>
        </p:nvPicPr>
        <p:blipFill rotWithShape="1">
          <a:blip r:embed="rId4">
            <a:alphaModFix/>
          </a:blip>
          <a:srcRect b="0" l="0" r="0" t="0"/>
          <a:stretch/>
        </p:blipFill>
        <p:spPr>
          <a:xfrm>
            <a:off x="4141134" y="186825"/>
            <a:ext cx="2131866" cy="1570475"/>
          </a:xfrm>
          <a:prstGeom prst="rect">
            <a:avLst/>
          </a:prstGeom>
          <a:noFill/>
          <a:ln cap="flat" cmpd="sng" w="9525">
            <a:solidFill>
              <a:srgbClr val="B07E42"/>
            </a:solidFill>
            <a:prstDash val="solid"/>
            <a:round/>
            <a:headEnd len="sm" w="sm" type="none"/>
            <a:tailEnd len="sm" w="sm" type="none"/>
          </a:ln>
        </p:spPr>
      </p:pic>
      <p:pic>
        <p:nvPicPr>
          <p:cNvPr descr="http://3.bp.blogspot.com/_mfv-EM5qkAA/THVyQwdEjvI/AAAAAAAAA1E/KKaUCNqyC64/s1600/003+-+Trem+da+Dra.+Lilia+EFS+.JPG" id="481" name="Google Shape;481;g22557e843d8_1_28"/>
          <p:cNvPicPr preferRelativeResize="0"/>
          <p:nvPr/>
        </p:nvPicPr>
        <p:blipFill rotWithShape="1">
          <a:blip r:embed="rId5">
            <a:alphaModFix/>
          </a:blip>
          <a:srcRect b="0" l="0" r="0" t="0"/>
          <a:stretch/>
        </p:blipFill>
        <p:spPr>
          <a:xfrm>
            <a:off x="139400" y="186825"/>
            <a:ext cx="1967876" cy="943550"/>
          </a:xfrm>
          <a:prstGeom prst="rect">
            <a:avLst/>
          </a:prstGeom>
          <a:noFill/>
          <a:ln cap="flat" cmpd="sng" w="9525">
            <a:solidFill>
              <a:srgbClr val="B07E42"/>
            </a:solidFill>
            <a:prstDash val="solid"/>
            <a:round/>
            <a:headEnd len="sm" w="sm" type="none"/>
            <a:tailEnd len="sm" w="sm" type="none"/>
          </a:ln>
        </p:spPr>
      </p:pic>
      <p:pic>
        <p:nvPicPr>
          <p:cNvPr id="482" name="Google Shape;482;g22557e843d8_1_28"/>
          <p:cNvPicPr preferRelativeResize="0"/>
          <p:nvPr/>
        </p:nvPicPr>
        <p:blipFill rotWithShape="1">
          <a:blip r:embed="rId6">
            <a:alphaModFix/>
          </a:blip>
          <a:srcRect b="0" l="0" r="0" t="0"/>
          <a:stretch/>
        </p:blipFill>
        <p:spPr>
          <a:xfrm>
            <a:off x="2876413" y="1901300"/>
            <a:ext cx="1359475" cy="1525500"/>
          </a:xfrm>
          <a:prstGeom prst="rect">
            <a:avLst/>
          </a:prstGeom>
          <a:noFill/>
          <a:ln cap="flat" cmpd="sng" w="9525">
            <a:solidFill>
              <a:srgbClr val="B07E42"/>
            </a:solidFill>
            <a:prstDash val="solid"/>
            <a:round/>
            <a:headEnd len="sm" w="sm" type="none"/>
            <a:tailEnd len="sm" w="sm" type="none"/>
          </a:ln>
        </p:spPr>
      </p:pic>
      <p:pic>
        <p:nvPicPr>
          <p:cNvPr id="483" name="Google Shape;483;g22557e843d8_1_28"/>
          <p:cNvPicPr preferRelativeResize="0"/>
          <p:nvPr/>
        </p:nvPicPr>
        <p:blipFill rotWithShape="1">
          <a:blip r:embed="rId7">
            <a:alphaModFix/>
          </a:blip>
          <a:srcRect b="0" l="20647" r="0" t="0"/>
          <a:stretch/>
        </p:blipFill>
        <p:spPr>
          <a:xfrm>
            <a:off x="4404775" y="1891450"/>
            <a:ext cx="1507749" cy="1525475"/>
          </a:xfrm>
          <a:prstGeom prst="rect">
            <a:avLst/>
          </a:prstGeom>
          <a:noFill/>
          <a:ln cap="flat" cmpd="sng" w="9525">
            <a:solidFill>
              <a:srgbClr val="B07E42"/>
            </a:solidFill>
            <a:prstDash val="solid"/>
            <a:round/>
            <a:headEnd len="sm" w="sm" type="none"/>
            <a:tailEnd len="sm" w="sm" type="none"/>
          </a:ln>
        </p:spPr>
      </p:pic>
      <p:pic>
        <p:nvPicPr>
          <p:cNvPr id="484" name="Google Shape;484;g22557e843d8_1_28"/>
          <p:cNvPicPr preferRelativeResize="0"/>
          <p:nvPr/>
        </p:nvPicPr>
        <p:blipFill rotWithShape="1">
          <a:blip r:embed="rId8">
            <a:alphaModFix/>
          </a:blip>
          <a:srcRect b="0" l="43257" r="34420" t="27172"/>
          <a:stretch/>
        </p:blipFill>
        <p:spPr>
          <a:xfrm>
            <a:off x="178800" y="1891449"/>
            <a:ext cx="766075" cy="1525500"/>
          </a:xfrm>
          <a:prstGeom prst="rect">
            <a:avLst/>
          </a:prstGeom>
          <a:noFill/>
          <a:ln cap="flat" cmpd="sng" w="19050">
            <a:solidFill>
              <a:srgbClr val="B07E42"/>
            </a:solidFill>
            <a:prstDash val="solid"/>
            <a:round/>
            <a:headEnd len="sm" w="sm" type="none"/>
            <a:tailEnd len="sm" w="sm" type="none"/>
          </a:ln>
        </p:spPr>
      </p:pic>
      <p:pic>
        <p:nvPicPr>
          <p:cNvPr id="485" name="Google Shape;485;g22557e843d8_1_28"/>
          <p:cNvPicPr preferRelativeResize="0"/>
          <p:nvPr/>
        </p:nvPicPr>
        <p:blipFill rotWithShape="1">
          <a:blip r:embed="rId9">
            <a:alphaModFix/>
          </a:blip>
          <a:srcRect b="0" l="0" r="0" t="0"/>
          <a:stretch/>
        </p:blipFill>
        <p:spPr>
          <a:xfrm>
            <a:off x="6131675" y="1891438"/>
            <a:ext cx="1115782" cy="1525500"/>
          </a:xfrm>
          <a:prstGeom prst="rect">
            <a:avLst/>
          </a:prstGeom>
          <a:noFill/>
          <a:ln cap="flat" cmpd="sng" w="9525">
            <a:solidFill>
              <a:srgbClr val="7F6000"/>
            </a:solidFill>
            <a:prstDash val="solid"/>
            <a:round/>
            <a:headEnd len="sm" w="sm" type="none"/>
            <a:tailEnd len="sm" w="sm" type="none"/>
          </a:ln>
        </p:spPr>
      </p:pic>
      <p:pic>
        <p:nvPicPr>
          <p:cNvPr id="486" name="Google Shape;486;g22557e843d8_1_28"/>
          <p:cNvPicPr preferRelativeResize="0"/>
          <p:nvPr/>
        </p:nvPicPr>
        <p:blipFill rotWithShape="1">
          <a:blip r:embed="rId10">
            <a:alphaModFix/>
          </a:blip>
          <a:srcRect b="0" l="2827" r="41505" t="6041"/>
          <a:stretch/>
        </p:blipFill>
        <p:spPr>
          <a:xfrm>
            <a:off x="5076800" y="3570800"/>
            <a:ext cx="1480500" cy="1405775"/>
          </a:xfrm>
          <a:prstGeom prst="rect">
            <a:avLst/>
          </a:prstGeom>
          <a:noFill/>
          <a:ln cap="flat" cmpd="sng" w="19050">
            <a:solidFill>
              <a:srgbClr val="B07E42"/>
            </a:solidFill>
            <a:prstDash val="solid"/>
            <a:round/>
            <a:headEnd len="sm" w="sm" type="none"/>
            <a:tailEnd len="sm" w="sm" type="none"/>
          </a:ln>
        </p:spPr>
      </p:pic>
      <p:pic>
        <p:nvPicPr>
          <p:cNvPr descr="Chagas disease — Virtual Vector Laboratory" id="487" name="Google Shape;487;g22557e843d8_1_28"/>
          <p:cNvPicPr preferRelativeResize="0"/>
          <p:nvPr/>
        </p:nvPicPr>
        <p:blipFill rotWithShape="1">
          <a:blip r:embed="rId11">
            <a:alphaModFix/>
          </a:blip>
          <a:srcRect b="0" l="0" r="28448" t="0"/>
          <a:stretch/>
        </p:blipFill>
        <p:spPr>
          <a:xfrm>
            <a:off x="6692050" y="3570800"/>
            <a:ext cx="1507760" cy="1405774"/>
          </a:xfrm>
          <a:prstGeom prst="rect">
            <a:avLst/>
          </a:prstGeom>
          <a:noFill/>
          <a:ln cap="flat" cmpd="sng" w="9525">
            <a:solidFill>
              <a:srgbClr val="B07E42"/>
            </a:solidFill>
            <a:prstDash val="solid"/>
            <a:round/>
            <a:headEnd len="sm" w="sm" type="none"/>
            <a:tailEnd len="sm" w="sm" type="none"/>
          </a:ln>
        </p:spPr>
      </p:pic>
      <p:pic>
        <p:nvPicPr>
          <p:cNvPr id="488" name="Google Shape;488;g22557e843d8_1_28"/>
          <p:cNvPicPr preferRelativeResize="0"/>
          <p:nvPr/>
        </p:nvPicPr>
        <p:blipFill rotWithShape="1">
          <a:blip r:embed="rId12">
            <a:alphaModFix/>
          </a:blip>
          <a:srcRect b="0" l="7783" r="16205" t="0"/>
          <a:stretch/>
        </p:blipFill>
        <p:spPr>
          <a:xfrm>
            <a:off x="1125875" y="1901300"/>
            <a:ext cx="1550125" cy="1525500"/>
          </a:xfrm>
          <a:prstGeom prst="rect">
            <a:avLst/>
          </a:prstGeom>
          <a:noFill/>
          <a:ln cap="flat" cmpd="sng" w="9525">
            <a:solidFill>
              <a:srgbClr val="B07E42"/>
            </a:solidFill>
            <a:prstDash val="solid"/>
            <a:round/>
            <a:headEnd len="sm" w="sm" type="none"/>
            <a:tailEnd len="sm" w="sm" type="none"/>
          </a:ln>
        </p:spPr>
      </p:pic>
      <p:pic>
        <p:nvPicPr>
          <p:cNvPr descr="http://www.dichistoriasaude.coc.fiocruz.br/iah/pt/img/foto_02.jpg" id="489" name="Google Shape;489;g22557e843d8_1_28"/>
          <p:cNvPicPr preferRelativeResize="0"/>
          <p:nvPr/>
        </p:nvPicPr>
        <p:blipFill rotWithShape="1">
          <a:blip r:embed="rId13">
            <a:alphaModFix/>
          </a:blip>
          <a:srcRect b="0" l="0" r="0" t="0"/>
          <a:stretch/>
        </p:blipFill>
        <p:spPr>
          <a:xfrm>
            <a:off x="3061401" y="3570800"/>
            <a:ext cx="1880638" cy="1405775"/>
          </a:xfrm>
          <a:prstGeom prst="rect">
            <a:avLst/>
          </a:prstGeom>
          <a:noFill/>
          <a:ln cap="flat" cmpd="sng" w="9525">
            <a:solidFill>
              <a:srgbClr val="B07E42"/>
            </a:solidFill>
            <a:prstDash val="solid"/>
            <a:round/>
            <a:headEnd len="sm" w="sm" type="none"/>
            <a:tailEnd len="sm" w="sm" type="none"/>
          </a:ln>
        </p:spPr>
      </p:pic>
      <p:pic>
        <p:nvPicPr>
          <p:cNvPr id="490" name="Google Shape;490;g22557e843d8_1_28"/>
          <p:cNvPicPr preferRelativeResize="0"/>
          <p:nvPr/>
        </p:nvPicPr>
        <p:blipFill rotWithShape="1">
          <a:blip r:embed="rId14">
            <a:alphaModFix/>
          </a:blip>
          <a:srcRect b="3839" l="17851" r="19644" t="7696"/>
          <a:stretch/>
        </p:blipFill>
        <p:spPr>
          <a:xfrm>
            <a:off x="1643600" y="3570800"/>
            <a:ext cx="1283046" cy="1405776"/>
          </a:xfrm>
          <a:prstGeom prst="rect">
            <a:avLst/>
          </a:prstGeom>
          <a:noFill/>
          <a:ln cap="flat" cmpd="sng" w="9525">
            <a:solidFill>
              <a:srgbClr val="B07E42"/>
            </a:solidFill>
            <a:prstDash val="solid"/>
            <a:round/>
            <a:headEnd len="sm" w="sm" type="none"/>
            <a:tailEnd len="sm" w="sm" type="none"/>
          </a:ln>
        </p:spPr>
      </p:pic>
      <p:pic>
        <p:nvPicPr>
          <p:cNvPr id="491" name="Google Shape;491;g22557e843d8_1_28"/>
          <p:cNvPicPr preferRelativeResize="0"/>
          <p:nvPr/>
        </p:nvPicPr>
        <p:blipFill rotWithShape="1">
          <a:blip r:embed="rId15">
            <a:alphaModFix/>
          </a:blip>
          <a:srcRect b="0" l="0" r="0" t="0"/>
          <a:stretch/>
        </p:blipFill>
        <p:spPr>
          <a:xfrm>
            <a:off x="7430177" y="1891450"/>
            <a:ext cx="1034704" cy="1525500"/>
          </a:xfrm>
          <a:prstGeom prst="rect">
            <a:avLst/>
          </a:prstGeom>
          <a:noFill/>
          <a:ln cap="flat" cmpd="sng" w="9525">
            <a:solidFill>
              <a:srgbClr val="B07E42"/>
            </a:solidFill>
            <a:prstDash val="solid"/>
            <a:round/>
            <a:headEnd len="sm" w="sm" type="none"/>
            <a:tailEnd len="sm" w="sm" type="none"/>
          </a:ln>
        </p:spPr>
      </p:pic>
      <p:pic>
        <p:nvPicPr>
          <p:cNvPr descr="Imagem relacionada" id="492" name="Google Shape;492;g22557e843d8_1_28"/>
          <p:cNvPicPr preferRelativeResize="0"/>
          <p:nvPr/>
        </p:nvPicPr>
        <p:blipFill rotWithShape="1">
          <a:blip r:embed="rId16">
            <a:alphaModFix/>
          </a:blip>
          <a:srcRect b="0" l="0" r="0" t="0"/>
          <a:stretch/>
        </p:blipFill>
        <p:spPr>
          <a:xfrm>
            <a:off x="139400" y="3570800"/>
            <a:ext cx="1354974" cy="1405774"/>
          </a:xfrm>
          <a:prstGeom prst="rect">
            <a:avLst/>
          </a:prstGeom>
          <a:noFill/>
          <a:ln cap="flat" cmpd="sng" w="9525">
            <a:solidFill>
              <a:srgbClr val="B07E42"/>
            </a:solidFill>
            <a:prstDash val="solid"/>
            <a:round/>
            <a:headEnd len="sm" w="sm" type="none"/>
            <a:tailEnd len="sm" w="sm" type="none"/>
          </a:ln>
        </p:spPr>
      </p:pic>
      <p:pic>
        <p:nvPicPr>
          <p:cNvPr id="493" name="Google Shape;493;g22557e843d8_1_28"/>
          <p:cNvPicPr preferRelativeResize="0"/>
          <p:nvPr/>
        </p:nvPicPr>
        <p:blipFill>
          <a:blip r:embed="rId17">
            <a:alphaModFix/>
          </a:blip>
          <a:stretch>
            <a:fillRect/>
          </a:stretch>
        </p:blipFill>
        <p:spPr>
          <a:xfrm>
            <a:off x="7712823" y="186825"/>
            <a:ext cx="736050" cy="1570475"/>
          </a:xfrm>
          <a:prstGeom prst="rect">
            <a:avLst/>
          </a:prstGeom>
          <a:noFill/>
          <a:ln cap="flat" cmpd="sng" w="9525">
            <a:solidFill>
              <a:srgbClr val="75542C"/>
            </a:solidFill>
            <a:prstDash val="solid"/>
            <a:round/>
            <a:headEnd len="sm" w="sm" type="none"/>
            <a:tailEnd len="sm" w="sm" type="none"/>
          </a:ln>
        </p:spPr>
      </p:pic>
      <p:pic>
        <p:nvPicPr>
          <p:cNvPr id="494" name="Google Shape;494;g22557e843d8_1_28"/>
          <p:cNvPicPr preferRelativeResize="0"/>
          <p:nvPr/>
        </p:nvPicPr>
        <p:blipFill>
          <a:blip r:embed="rId18">
            <a:alphaModFix/>
          </a:blip>
          <a:stretch>
            <a:fillRect/>
          </a:stretch>
        </p:blipFill>
        <p:spPr>
          <a:xfrm>
            <a:off x="1315491" y="794050"/>
            <a:ext cx="696184" cy="943550"/>
          </a:xfrm>
          <a:prstGeom prst="rect">
            <a:avLst/>
          </a:prstGeom>
          <a:noFill/>
          <a:ln cap="flat" cmpd="sng" w="19050">
            <a:solidFill>
              <a:srgbClr val="B07E42"/>
            </a:solidFill>
            <a:prstDash val="solid"/>
            <a:round/>
            <a:headEnd len="sm" w="sm" type="none"/>
            <a:tailEnd len="sm" w="sm" type="none"/>
          </a:ln>
        </p:spPr>
      </p:pic>
      <p:pic>
        <p:nvPicPr>
          <p:cNvPr id="495" name="Google Shape;495;g22557e843d8_1_28"/>
          <p:cNvPicPr preferRelativeResize="0"/>
          <p:nvPr/>
        </p:nvPicPr>
        <p:blipFill rotWithShape="1">
          <a:blip r:embed="rId19">
            <a:alphaModFix/>
          </a:blip>
          <a:srcRect b="0" l="0" r="0" t="0"/>
          <a:stretch/>
        </p:blipFill>
        <p:spPr>
          <a:xfrm>
            <a:off x="6377562" y="186825"/>
            <a:ext cx="1215864" cy="1570476"/>
          </a:xfrm>
          <a:prstGeom prst="rect">
            <a:avLst/>
          </a:prstGeom>
          <a:noFill/>
          <a:ln cap="flat" cmpd="sng" w="9525">
            <a:solidFill>
              <a:srgbClr val="B07E4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1"/>
          <p:cNvPicPr preferRelativeResize="0"/>
          <p:nvPr/>
        </p:nvPicPr>
        <p:blipFill rotWithShape="1">
          <a:blip r:embed="rId3">
            <a:alphaModFix/>
          </a:blip>
          <a:srcRect b="0" l="0" r="0" t="0"/>
          <a:stretch/>
        </p:blipFill>
        <p:spPr>
          <a:xfrm>
            <a:off x="0" y="10651"/>
            <a:ext cx="9144000" cy="1547208"/>
          </a:xfrm>
          <a:prstGeom prst="rect">
            <a:avLst/>
          </a:prstGeom>
          <a:noFill/>
          <a:ln>
            <a:noFill/>
          </a:ln>
        </p:spPr>
      </p:pic>
      <p:pic>
        <p:nvPicPr>
          <p:cNvPr id="92" name="Google Shape;92;p11"/>
          <p:cNvPicPr preferRelativeResize="0"/>
          <p:nvPr/>
        </p:nvPicPr>
        <p:blipFill rotWithShape="1">
          <a:blip r:embed="rId4">
            <a:alphaModFix/>
          </a:blip>
          <a:srcRect b="0" l="0" r="0" t="0"/>
          <a:stretch/>
        </p:blipFill>
        <p:spPr>
          <a:xfrm>
            <a:off x="1651710" y="3011546"/>
            <a:ext cx="4649275" cy="2028562"/>
          </a:xfrm>
          <a:prstGeom prst="rect">
            <a:avLst/>
          </a:prstGeom>
          <a:noFill/>
          <a:ln>
            <a:noFill/>
          </a:ln>
        </p:spPr>
      </p:pic>
      <p:pic>
        <p:nvPicPr>
          <p:cNvPr id="93" name="Google Shape;93;p11"/>
          <p:cNvPicPr preferRelativeResize="0"/>
          <p:nvPr/>
        </p:nvPicPr>
        <p:blipFill rotWithShape="1">
          <a:blip r:embed="rId5">
            <a:alphaModFix/>
          </a:blip>
          <a:srcRect b="0" l="0" r="0" t="0"/>
          <a:stretch/>
        </p:blipFill>
        <p:spPr>
          <a:xfrm>
            <a:off x="1600200" y="1535546"/>
            <a:ext cx="5811783" cy="1476000"/>
          </a:xfrm>
          <a:prstGeom prst="rect">
            <a:avLst/>
          </a:prstGeom>
          <a:noFill/>
          <a:ln>
            <a:noFill/>
          </a:ln>
        </p:spPr>
      </p:pic>
      <p:sp>
        <p:nvSpPr>
          <p:cNvPr id="94" name="Google Shape;94;p11"/>
          <p:cNvSpPr txBox="1"/>
          <p:nvPr/>
        </p:nvSpPr>
        <p:spPr>
          <a:xfrm>
            <a:off x="4688753" y="4717443"/>
            <a:ext cx="684015" cy="307777"/>
          </a:xfrm>
          <a:prstGeom prst="rect">
            <a:avLst/>
          </a:prstGeom>
          <a:solidFill>
            <a:srgbClr val="BFBFB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pt-BR" sz="1400" u="none" cap="none" strike="noStrike">
                <a:solidFill>
                  <a:srgbClr val="000000"/>
                </a:solidFill>
                <a:latin typeface="Arial"/>
                <a:ea typeface="Arial"/>
                <a:cs typeface="Arial"/>
                <a:sym typeface="Arial"/>
              </a:rPr>
              <a:t>Pg. 7</a:t>
            </a:r>
            <a:endParaRPr b="0" i="0" sz="1400" u="none" cap="none" strike="noStrike">
              <a:solidFill>
                <a:srgbClr val="000000"/>
              </a:solidFill>
              <a:latin typeface="Arial"/>
              <a:ea typeface="Arial"/>
              <a:cs typeface="Arial"/>
              <a:sym typeface="Arial"/>
            </a:endParaRPr>
          </a:p>
        </p:txBody>
      </p:sp>
      <p:sp>
        <p:nvSpPr>
          <p:cNvPr id="95" name="Google Shape;9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70"/>
          <p:cNvSpPr txBox="1"/>
          <p:nvPr/>
        </p:nvSpPr>
        <p:spPr>
          <a:xfrm>
            <a:off x="35496" y="313008"/>
            <a:ext cx="90729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pt-BR" sz="3200" u="none" cap="none" strike="noStrike">
                <a:solidFill>
                  <a:srgbClr val="B07E42"/>
                </a:solidFill>
                <a:latin typeface="Arial"/>
                <a:ea typeface="Arial"/>
                <a:cs typeface="Arial"/>
                <a:sym typeface="Arial"/>
              </a:rPr>
              <a:t>Chapter 4. </a:t>
            </a:r>
            <a:endParaRPr b="1" i="0" sz="3200" u="none" cap="none" strike="noStrike">
              <a:solidFill>
                <a:srgbClr val="B07E4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1" i="0" lang="pt-BR" sz="4800" u="none" cap="none" strike="noStrike">
                <a:solidFill>
                  <a:srgbClr val="B07E42"/>
                </a:solidFill>
                <a:latin typeface="Arial"/>
                <a:ea typeface="Arial"/>
                <a:cs typeface="Arial"/>
                <a:sym typeface="Arial"/>
              </a:rPr>
              <a:t>Celebrating a triple discovery</a:t>
            </a:r>
            <a:endParaRPr b="1" i="0" sz="4000" u="none" cap="none" strike="noStrike">
              <a:solidFill>
                <a:srgbClr val="B07E42"/>
              </a:solidFill>
              <a:latin typeface="Arial"/>
              <a:ea typeface="Arial"/>
              <a:cs typeface="Arial"/>
              <a:sym typeface="Arial"/>
            </a:endParaRPr>
          </a:p>
        </p:txBody>
      </p:sp>
      <p:pic>
        <p:nvPicPr>
          <p:cNvPr descr="Imagem representativa do artigo" id="501" name="Google Shape;501;p70"/>
          <p:cNvPicPr preferRelativeResize="0"/>
          <p:nvPr/>
        </p:nvPicPr>
        <p:blipFill rotWithShape="1">
          <a:blip r:embed="rId3">
            <a:alphaModFix/>
          </a:blip>
          <a:srcRect b="0" l="0" r="0" t="0"/>
          <a:stretch/>
        </p:blipFill>
        <p:spPr>
          <a:xfrm>
            <a:off x="2161097" y="1692441"/>
            <a:ext cx="4821806" cy="2892777"/>
          </a:xfrm>
          <a:prstGeom prst="rect">
            <a:avLst/>
          </a:prstGeom>
          <a:noFill/>
          <a:ln cap="flat" cmpd="sng" w="9525">
            <a:solidFill>
              <a:srgbClr val="B07E42"/>
            </a:solidFill>
            <a:prstDash val="solid"/>
            <a:round/>
            <a:headEnd len="sm" w="sm" type="none"/>
            <a:tailEnd len="sm" w="sm" type="none"/>
          </a:ln>
        </p:spPr>
      </p:pic>
      <p:sp>
        <p:nvSpPr>
          <p:cNvPr id="502" name="Google Shape;502;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descr="http://chagas.fiocruz.br/wp-content/uploads/2017/06/Fig-5-simone-197x300.jpg" id="507" name="Google Shape;507;p95"/>
          <p:cNvPicPr preferRelativeResize="0"/>
          <p:nvPr/>
        </p:nvPicPr>
        <p:blipFill rotWithShape="1">
          <a:blip r:embed="rId3">
            <a:alphaModFix/>
          </a:blip>
          <a:srcRect b="0" l="0" r="0" t="0"/>
          <a:stretch/>
        </p:blipFill>
        <p:spPr>
          <a:xfrm rot="-5400000">
            <a:off x="6507798" y="1511613"/>
            <a:ext cx="1908565" cy="3139050"/>
          </a:xfrm>
          <a:prstGeom prst="rect">
            <a:avLst/>
          </a:prstGeom>
          <a:noFill/>
          <a:ln cap="flat" cmpd="sng" w="9525">
            <a:solidFill>
              <a:srgbClr val="B07E42"/>
            </a:solidFill>
            <a:prstDash val="solid"/>
            <a:round/>
            <a:headEnd len="sm" w="sm" type="none"/>
            <a:tailEnd len="sm" w="sm" type="none"/>
          </a:ln>
        </p:spPr>
      </p:pic>
      <p:pic>
        <p:nvPicPr>
          <p:cNvPr id="508" name="Google Shape;508;p95"/>
          <p:cNvPicPr preferRelativeResize="0"/>
          <p:nvPr/>
        </p:nvPicPr>
        <p:blipFill rotWithShape="1">
          <a:blip r:embed="rId4">
            <a:alphaModFix/>
          </a:blip>
          <a:srcRect b="0" l="0" r="0" t="0"/>
          <a:stretch/>
        </p:blipFill>
        <p:spPr>
          <a:xfrm>
            <a:off x="210240" y="1974456"/>
            <a:ext cx="2777159" cy="2368995"/>
          </a:xfrm>
          <a:prstGeom prst="rect">
            <a:avLst/>
          </a:prstGeom>
          <a:noFill/>
          <a:ln cap="flat" cmpd="sng" w="9525">
            <a:solidFill>
              <a:schemeClr val="dk1"/>
            </a:solidFill>
            <a:prstDash val="solid"/>
            <a:round/>
            <a:headEnd len="sm" w="sm" type="none"/>
            <a:tailEnd len="sm" w="sm" type="none"/>
          </a:ln>
        </p:spPr>
      </p:pic>
      <p:sp>
        <p:nvSpPr>
          <p:cNvPr id="509" name="Google Shape;509;p95"/>
          <p:cNvSpPr txBox="1"/>
          <p:nvPr/>
        </p:nvSpPr>
        <p:spPr>
          <a:xfrm>
            <a:off x="1059872" y="-10391"/>
            <a:ext cx="6691745"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pt-BR" sz="3200" u="none" cap="none" strike="noStrike">
                <a:solidFill>
                  <a:srgbClr val="000000"/>
                </a:solidFill>
                <a:latin typeface="Times New Roman"/>
                <a:ea typeface="Times New Roman"/>
                <a:cs typeface="Times New Roman"/>
                <a:sym typeface="Times New Roman"/>
              </a:rPr>
              <a:t>Carlos Ribeiro Justiniano das Chagas's “Triple Discovery”</a:t>
            </a:r>
            <a:endParaRPr b="0" i="0" sz="1400" u="none" cap="none" strike="noStrike">
              <a:solidFill>
                <a:srgbClr val="000000"/>
              </a:solidFill>
              <a:latin typeface="Arial"/>
              <a:ea typeface="Arial"/>
              <a:cs typeface="Arial"/>
              <a:sym typeface="Arial"/>
            </a:endParaRPr>
          </a:p>
        </p:txBody>
      </p:sp>
      <p:cxnSp>
        <p:nvCxnSpPr>
          <p:cNvPr id="510" name="Google Shape;510;p95"/>
          <p:cNvCxnSpPr/>
          <p:nvPr/>
        </p:nvCxnSpPr>
        <p:spPr>
          <a:xfrm flipH="1">
            <a:off x="1609175" y="1033100"/>
            <a:ext cx="2112600" cy="817500"/>
          </a:xfrm>
          <a:prstGeom prst="straightConnector1">
            <a:avLst/>
          </a:prstGeom>
          <a:noFill/>
          <a:ln cap="flat" cmpd="sng" w="76200">
            <a:solidFill>
              <a:srgbClr val="5A3D34"/>
            </a:solidFill>
            <a:prstDash val="solid"/>
            <a:round/>
            <a:headEnd len="sm" w="sm" type="none"/>
            <a:tailEnd len="med" w="med" type="triangle"/>
          </a:ln>
        </p:spPr>
      </p:cxnSp>
      <p:cxnSp>
        <p:nvCxnSpPr>
          <p:cNvPr id="511" name="Google Shape;511;p95"/>
          <p:cNvCxnSpPr>
            <a:stCxn id="509" idx="2"/>
          </p:cNvCxnSpPr>
          <p:nvPr/>
        </p:nvCxnSpPr>
        <p:spPr>
          <a:xfrm>
            <a:off x="4405745" y="1066827"/>
            <a:ext cx="9000" cy="858300"/>
          </a:xfrm>
          <a:prstGeom prst="straightConnector1">
            <a:avLst/>
          </a:prstGeom>
          <a:noFill/>
          <a:ln cap="flat" cmpd="sng" w="76200">
            <a:solidFill>
              <a:srgbClr val="5A3D34"/>
            </a:solidFill>
            <a:prstDash val="solid"/>
            <a:round/>
            <a:headEnd len="sm" w="sm" type="none"/>
            <a:tailEnd len="med" w="med" type="triangle"/>
          </a:ln>
        </p:spPr>
      </p:cxnSp>
      <p:cxnSp>
        <p:nvCxnSpPr>
          <p:cNvPr id="512" name="Google Shape;512;p95"/>
          <p:cNvCxnSpPr/>
          <p:nvPr/>
        </p:nvCxnSpPr>
        <p:spPr>
          <a:xfrm>
            <a:off x="5287381" y="1052555"/>
            <a:ext cx="1938000" cy="1045800"/>
          </a:xfrm>
          <a:prstGeom prst="straightConnector1">
            <a:avLst/>
          </a:prstGeom>
          <a:noFill/>
          <a:ln cap="flat" cmpd="sng" w="76200">
            <a:solidFill>
              <a:srgbClr val="5A3D34"/>
            </a:solidFill>
            <a:prstDash val="solid"/>
            <a:round/>
            <a:headEnd len="sm" w="sm" type="none"/>
            <a:tailEnd len="med" w="med" type="triangle"/>
          </a:ln>
        </p:spPr>
      </p:cxnSp>
      <p:pic>
        <p:nvPicPr>
          <p:cNvPr id="513" name="Google Shape;513;p95"/>
          <p:cNvPicPr preferRelativeResize="0"/>
          <p:nvPr/>
        </p:nvPicPr>
        <p:blipFill rotWithShape="1">
          <a:blip r:embed="rId4">
            <a:alphaModFix/>
          </a:blip>
          <a:srcRect b="0" l="0" r="0" t="0"/>
          <a:stretch/>
        </p:blipFill>
        <p:spPr>
          <a:xfrm>
            <a:off x="210240" y="1974455"/>
            <a:ext cx="2777159" cy="2368995"/>
          </a:xfrm>
          <a:prstGeom prst="rect">
            <a:avLst/>
          </a:prstGeom>
          <a:noFill/>
          <a:ln cap="flat" cmpd="sng" w="9525">
            <a:solidFill>
              <a:srgbClr val="B07E42"/>
            </a:solidFill>
            <a:prstDash val="solid"/>
            <a:round/>
            <a:headEnd len="sm" w="sm" type="none"/>
            <a:tailEnd len="sm" w="sm" type="none"/>
          </a:ln>
        </p:spPr>
      </p:pic>
      <p:sp>
        <p:nvSpPr>
          <p:cNvPr id="514" name="Google Shape;514;p9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pic>
        <p:nvPicPr>
          <p:cNvPr id="515" name="Google Shape;515;p95"/>
          <p:cNvPicPr preferRelativeResize="0"/>
          <p:nvPr/>
        </p:nvPicPr>
        <p:blipFill>
          <a:blip r:embed="rId5">
            <a:alphaModFix/>
          </a:blip>
          <a:stretch>
            <a:fillRect/>
          </a:stretch>
        </p:blipFill>
        <p:spPr>
          <a:xfrm>
            <a:off x="3326400" y="1974450"/>
            <a:ext cx="2275425" cy="3082374"/>
          </a:xfrm>
          <a:prstGeom prst="rect">
            <a:avLst/>
          </a:prstGeom>
          <a:noFill/>
          <a:ln cap="flat" cmpd="sng" w="9525">
            <a:solidFill>
              <a:srgbClr val="BF9000"/>
            </a:solidFill>
            <a:prstDash val="solid"/>
            <a:round/>
            <a:headEnd len="sm" w="sm" type="none"/>
            <a:tailEnd len="sm" w="sm" type="none"/>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124"/>
          <p:cNvSpPr txBox="1"/>
          <p:nvPr/>
        </p:nvSpPr>
        <p:spPr>
          <a:xfrm>
            <a:off x="228600" y="1339309"/>
            <a:ext cx="8686800" cy="181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rgbClr val="000000"/>
                </a:solidFill>
                <a:latin typeface="EB Garamond"/>
                <a:ea typeface="EB Garamond"/>
                <a:cs typeface="EB Garamond"/>
                <a:sym typeface="EB Garamond"/>
              </a:rPr>
              <a:t>[Think Question 1</a:t>
            </a:r>
            <a:r>
              <a:rPr b="1" lang="pt-BR" sz="2800">
                <a:latin typeface="EB Garamond"/>
                <a:ea typeface="EB Garamond"/>
                <a:cs typeface="EB Garamond"/>
                <a:sym typeface="EB Garamond"/>
              </a:rPr>
              <a:t>1</a:t>
            </a:r>
            <a:r>
              <a:rPr b="1" i="0" lang="pt-BR" sz="2800" u="none" cap="none" strike="noStrike">
                <a:solidFill>
                  <a:srgbClr val="000000"/>
                </a:solidFill>
                <a:latin typeface="EB Garamond"/>
                <a:ea typeface="EB Garamond"/>
                <a:cs typeface="EB Garamond"/>
                <a:sym typeface="EB Garamond"/>
              </a:rPr>
              <a:t>] </a:t>
            </a:r>
            <a:r>
              <a:rPr b="0" i="0" lang="pt-BR" sz="2800" u="none" cap="none" strike="noStrike">
                <a:solidFill>
                  <a:srgbClr val="000000"/>
                </a:solidFill>
                <a:latin typeface="EB Garamond"/>
                <a:ea typeface="EB Garamond"/>
                <a:cs typeface="EB Garamond"/>
                <a:sym typeface="EB Garamond"/>
              </a:rPr>
              <a:t>Imagine the impact of Chagas’s investigations and conclusions on the science of studying diseases. How might understanding the history of this one case shape public policy on funding science and using its results?</a:t>
            </a:r>
            <a:endParaRPr b="0" i="0" sz="4000" u="none" cap="none" strike="noStrike">
              <a:solidFill>
                <a:srgbClr val="000000"/>
              </a:solidFill>
              <a:latin typeface="Arial"/>
              <a:ea typeface="Arial"/>
              <a:cs typeface="Arial"/>
              <a:sym typeface="Arial"/>
            </a:endParaRPr>
          </a:p>
        </p:txBody>
      </p:sp>
      <p:sp>
        <p:nvSpPr>
          <p:cNvPr id="521" name="Google Shape;521;p1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g24c110ff79c_2_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pic>
        <p:nvPicPr>
          <p:cNvPr id="527" name="Google Shape;527;g24c110ff79c_2_3"/>
          <p:cNvPicPr preferRelativeResize="0"/>
          <p:nvPr/>
        </p:nvPicPr>
        <p:blipFill rotWithShape="1">
          <a:blip r:embed="rId3">
            <a:alphaModFix/>
          </a:blip>
          <a:srcRect b="0" l="0" r="0" t="0"/>
          <a:stretch/>
        </p:blipFill>
        <p:spPr>
          <a:xfrm>
            <a:off x="237725" y="199575"/>
            <a:ext cx="2547950" cy="3257025"/>
          </a:xfrm>
          <a:prstGeom prst="rect">
            <a:avLst/>
          </a:prstGeom>
          <a:noFill/>
          <a:ln cap="flat" cmpd="sng" w="9525">
            <a:solidFill>
              <a:srgbClr val="000000"/>
            </a:solidFill>
            <a:prstDash val="solid"/>
            <a:round/>
            <a:headEnd len="sm" w="sm" type="none"/>
            <a:tailEnd len="sm" w="sm" type="none"/>
          </a:ln>
        </p:spPr>
      </p:pic>
      <p:pic>
        <p:nvPicPr>
          <p:cNvPr descr="https://i.pinimg.com/originals/db/81/c5/db81c55c019b80044cb6736183f43c79.jpg" id="528" name="Google Shape;528;g24c110ff79c_2_3"/>
          <p:cNvPicPr preferRelativeResize="0"/>
          <p:nvPr/>
        </p:nvPicPr>
        <p:blipFill rotWithShape="1">
          <a:blip r:embed="rId4">
            <a:alphaModFix/>
          </a:blip>
          <a:srcRect b="0" l="0" r="0" t="0"/>
          <a:stretch/>
        </p:blipFill>
        <p:spPr>
          <a:xfrm>
            <a:off x="3007200" y="196850"/>
            <a:ext cx="2547949" cy="3725556"/>
          </a:xfrm>
          <a:prstGeom prst="rect">
            <a:avLst/>
          </a:prstGeom>
          <a:noFill/>
          <a:ln cap="flat" cmpd="sng" w="9525">
            <a:solidFill>
              <a:srgbClr val="B07E42"/>
            </a:solidFill>
            <a:prstDash val="solid"/>
            <a:round/>
            <a:headEnd len="sm" w="sm" type="none"/>
            <a:tailEnd len="sm" w="sm" type="none"/>
          </a:ln>
        </p:spPr>
      </p:pic>
      <p:pic>
        <p:nvPicPr>
          <p:cNvPr descr="Resultado de imagem para departamento nacional de saÃºde pÃºblica 1920" id="529" name="Google Shape;529;g24c110ff79c_2_3"/>
          <p:cNvPicPr preferRelativeResize="0"/>
          <p:nvPr/>
        </p:nvPicPr>
        <p:blipFill rotWithShape="1">
          <a:blip r:embed="rId5">
            <a:alphaModFix/>
          </a:blip>
          <a:srcRect b="0" l="0" r="0" t="0"/>
          <a:stretch/>
        </p:blipFill>
        <p:spPr>
          <a:xfrm>
            <a:off x="5776684" y="196838"/>
            <a:ext cx="3155895" cy="2537033"/>
          </a:xfrm>
          <a:prstGeom prst="rect">
            <a:avLst/>
          </a:prstGeom>
          <a:noFill/>
          <a:ln cap="flat" cmpd="sng" w="9525">
            <a:solidFill>
              <a:srgbClr val="B07E42"/>
            </a:solidFill>
            <a:prstDash val="solid"/>
            <a:round/>
            <a:headEnd len="sm" w="sm" type="none"/>
            <a:tailEnd len="sm" w="sm" type="none"/>
          </a:ln>
        </p:spPr>
      </p:pic>
      <p:pic>
        <p:nvPicPr>
          <p:cNvPr descr="Resultado de imagem para departamento nacional de saÃºde pÃºblica 1920" id="530" name="Google Shape;530;g24c110ff79c_2_3"/>
          <p:cNvPicPr preferRelativeResize="0"/>
          <p:nvPr/>
        </p:nvPicPr>
        <p:blipFill rotWithShape="1">
          <a:blip r:embed="rId6">
            <a:alphaModFix/>
          </a:blip>
          <a:srcRect b="0" l="0" r="0" t="0"/>
          <a:stretch/>
        </p:blipFill>
        <p:spPr>
          <a:xfrm>
            <a:off x="5776675" y="2858424"/>
            <a:ext cx="2547950" cy="2038360"/>
          </a:xfrm>
          <a:prstGeom prst="rect">
            <a:avLst/>
          </a:prstGeom>
          <a:noFill/>
          <a:ln cap="flat" cmpd="sng" w="9525">
            <a:solidFill>
              <a:srgbClr val="B07E42"/>
            </a:solidFill>
            <a:prstDash val="solid"/>
            <a:round/>
            <a:headEnd len="sm" w="sm" type="none"/>
            <a:tailEnd len="sm" w="sm" type="none"/>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129"/>
          <p:cNvSpPr txBox="1"/>
          <p:nvPr/>
        </p:nvSpPr>
        <p:spPr>
          <a:xfrm>
            <a:off x="908384" y="1540698"/>
            <a:ext cx="7327200" cy="206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pt-BR" sz="3200" u="none" cap="none" strike="noStrike">
                <a:solidFill>
                  <a:srgbClr val="000000"/>
                </a:solidFill>
                <a:latin typeface="EB Garamond"/>
                <a:ea typeface="EB Garamond"/>
                <a:cs typeface="EB Garamond"/>
                <a:sym typeface="EB Garamond"/>
              </a:rPr>
              <a:t>[</a:t>
            </a:r>
            <a:r>
              <a:rPr b="1" i="0" lang="pt-BR" sz="3200" u="none" cap="none" strike="noStrike">
                <a:solidFill>
                  <a:srgbClr val="000000"/>
                </a:solidFill>
                <a:latin typeface="EB Garamond"/>
                <a:ea typeface="EB Garamond"/>
                <a:cs typeface="EB Garamond"/>
                <a:sym typeface="EB Garamond"/>
              </a:rPr>
              <a:t>Think Question 1</a:t>
            </a:r>
            <a:r>
              <a:rPr b="1" lang="pt-BR" sz="3200">
                <a:latin typeface="EB Garamond"/>
                <a:ea typeface="EB Garamond"/>
                <a:cs typeface="EB Garamond"/>
                <a:sym typeface="EB Garamond"/>
              </a:rPr>
              <a:t>2</a:t>
            </a:r>
            <a:r>
              <a:rPr b="0" i="0" lang="pt-BR" sz="3200" u="none" cap="none" strike="noStrike">
                <a:solidFill>
                  <a:srgbClr val="000000"/>
                </a:solidFill>
                <a:latin typeface="EB Garamond"/>
                <a:ea typeface="EB Garamond"/>
                <a:cs typeface="EB Garamond"/>
                <a:sym typeface="EB Garamond"/>
              </a:rPr>
              <a:t>]  Why and how awards are important (and from whom)? What level of recognition does a discovery like this deserve?</a:t>
            </a:r>
            <a:endParaRPr b="0" i="0" sz="3200" u="none" cap="none" strike="noStrike">
              <a:solidFill>
                <a:srgbClr val="000000"/>
              </a:solidFill>
              <a:latin typeface="EB Garamond"/>
              <a:ea typeface="EB Garamond"/>
              <a:cs typeface="EB Garamond"/>
              <a:sym typeface="EB Garamond"/>
            </a:endParaRPr>
          </a:p>
        </p:txBody>
      </p:sp>
      <p:sp>
        <p:nvSpPr>
          <p:cNvPr id="536" name="Google Shape;536;p1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descr="https://upload.wikimedia.org/wikipedia/pt/e/ed/Nobel_Prize.png" id="541" name="Google Shape;541;p98"/>
          <p:cNvPicPr preferRelativeResize="0"/>
          <p:nvPr/>
        </p:nvPicPr>
        <p:blipFill rotWithShape="1">
          <a:blip r:embed="rId3">
            <a:alphaModFix/>
          </a:blip>
          <a:srcRect b="0" l="0" r="0" t="0"/>
          <a:stretch/>
        </p:blipFill>
        <p:spPr>
          <a:xfrm>
            <a:off x="6089575" y="1883287"/>
            <a:ext cx="2972825" cy="2925262"/>
          </a:xfrm>
          <a:prstGeom prst="rect">
            <a:avLst/>
          </a:prstGeom>
          <a:noFill/>
          <a:ln>
            <a:noFill/>
          </a:ln>
        </p:spPr>
      </p:pic>
      <p:pic>
        <p:nvPicPr>
          <p:cNvPr id="542" name="Google Shape;542;p98"/>
          <p:cNvPicPr preferRelativeResize="0"/>
          <p:nvPr/>
        </p:nvPicPr>
        <p:blipFill rotWithShape="1">
          <a:blip r:embed="rId4">
            <a:alphaModFix/>
          </a:blip>
          <a:srcRect b="0" l="0" r="0" t="0"/>
          <a:stretch/>
        </p:blipFill>
        <p:spPr>
          <a:xfrm>
            <a:off x="177483" y="700231"/>
            <a:ext cx="2819400" cy="3810000"/>
          </a:xfrm>
          <a:prstGeom prst="rect">
            <a:avLst/>
          </a:prstGeom>
          <a:noFill/>
          <a:ln cap="flat" cmpd="sng" w="9525">
            <a:solidFill>
              <a:srgbClr val="B07E42"/>
            </a:solidFill>
            <a:prstDash val="solid"/>
            <a:round/>
            <a:headEnd len="sm" w="sm" type="none"/>
            <a:tailEnd len="sm" w="sm" type="none"/>
          </a:ln>
        </p:spPr>
      </p:pic>
      <p:pic>
        <p:nvPicPr>
          <p:cNvPr descr="Resultado de imagem para departamento nacional de saÃºde pÃºblica 1920" id="543" name="Google Shape;543;p98"/>
          <p:cNvPicPr preferRelativeResize="0"/>
          <p:nvPr/>
        </p:nvPicPr>
        <p:blipFill rotWithShape="1">
          <a:blip r:embed="rId5">
            <a:alphaModFix/>
          </a:blip>
          <a:srcRect b="0" l="0" r="0" t="0"/>
          <a:stretch/>
        </p:blipFill>
        <p:spPr>
          <a:xfrm>
            <a:off x="3155100" y="269475"/>
            <a:ext cx="2972825" cy="2378250"/>
          </a:xfrm>
          <a:prstGeom prst="rect">
            <a:avLst/>
          </a:prstGeom>
          <a:noFill/>
          <a:ln cap="flat" cmpd="sng" w="9525">
            <a:solidFill>
              <a:srgbClr val="B07E42"/>
            </a:solidFill>
            <a:prstDash val="solid"/>
            <a:round/>
            <a:headEnd len="sm" w="sm" type="none"/>
            <a:tailEnd len="sm" w="sm" type="none"/>
          </a:ln>
        </p:spPr>
      </p:pic>
      <p:sp>
        <p:nvSpPr>
          <p:cNvPr id="544" name="Google Shape;544;p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
        <p:nvSpPr>
          <p:cNvPr id="545" name="Google Shape;545;p98"/>
          <p:cNvSpPr txBox="1"/>
          <p:nvPr/>
        </p:nvSpPr>
        <p:spPr>
          <a:xfrm>
            <a:off x="7368550" y="2877050"/>
            <a:ext cx="952200" cy="173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pt-BR" sz="10100"/>
              <a:t>?</a:t>
            </a:r>
            <a:endParaRPr b="1" sz="10100"/>
          </a:p>
        </p:txBody>
      </p:sp>
      <p:pic>
        <p:nvPicPr>
          <p:cNvPr descr="http://arch.coc.fiocruz.br/uploads/r/fundacao-oswaldo-cruz-casa-de-oswaldo-cruz/3/c/e/3ce65d279bfb730b64c75b1a598fe1a6652cb19ba9c418a57636f5a5f157714d/BR-RJ-COC-02-10-20-20-002-024_141.jpg" id="546" name="Google Shape;546;p98"/>
          <p:cNvPicPr preferRelativeResize="0"/>
          <p:nvPr/>
        </p:nvPicPr>
        <p:blipFill rotWithShape="1">
          <a:blip r:embed="rId6">
            <a:alphaModFix/>
          </a:blip>
          <a:srcRect b="0" l="0" r="0" t="0"/>
          <a:stretch/>
        </p:blipFill>
        <p:spPr>
          <a:xfrm>
            <a:off x="3131849" y="2763000"/>
            <a:ext cx="2744150" cy="1974050"/>
          </a:xfrm>
          <a:prstGeom prst="rect">
            <a:avLst/>
          </a:prstGeom>
          <a:noFill/>
          <a:ln cap="flat" cmpd="sng" w="9525">
            <a:solidFill>
              <a:srgbClr val="B07E42"/>
            </a:solidFill>
            <a:prstDash val="solid"/>
            <a:round/>
            <a:headEnd len="sm" w="sm" type="none"/>
            <a:tailEnd len="sm" w="sm" type="none"/>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descr="fig01" id="551" name="Google Shape;551;p125"/>
          <p:cNvPicPr preferRelativeResize="0"/>
          <p:nvPr/>
        </p:nvPicPr>
        <p:blipFill rotWithShape="1">
          <a:blip r:embed="rId3">
            <a:alphaModFix/>
          </a:blip>
          <a:srcRect b="8450" l="-887" r="0" t="17227"/>
          <a:stretch/>
        </p:blipFill>
        <p:spPr>
          <a:xfrm>
            <a:off x="246350" y="559450"/>
            <a:ext cx="8557901" cy="4432500"/>
          </a:xfrm>
          <a:prstGeom prst="rect">
            <a:avLst/>
          </a:prstGeom>
          <a:noFill/>
          <a:ln>
            <a:noFill/>
          </a:ln>
        </p:spPr>
      </p:pic>
      <p:sp>
        <p:nvSpPr>
          <p:cNvPr id="552" name="Google Shape;552;p1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
        <p:nvSpPr>
          <p:cNvPr id="553" name="Google Shape;553;p125"/>
          <p:cNvSpPr txBox="1"/>
          <p:nvPr/>
        </p:nvSpPr>
        <p:spPr>
          <a:xfrm>
            <a:off x="803100" y="196625"/>
            <a:ext cx="7537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t-BR" sz="1600"/>
              <a:t>Global Distribution of Chagas disease, based on 2018 estimates</a:t>
            </a:r>
            <a:endParaRPr sz="16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7D8AA"/>
        </a:solidFill>
      </p:bgPr>
    </p:bg>
    <p:spTree>
      <p:nvGrpSpPr>
        <p:cNvPr id="557" name="Shape 557"/>
        <p:cNvGrpSpPr/>
        <p:nvPr/>
      </p:nvGrpSpPr>
      <p:grpSpPr>
        <a:xfrm>
          <a:off x="0" y="0"/>
          <a:ext cx="0" cy="0"/>
          <a:chOff x="0" y="0"/>
          <a:chExt cx="0" cy="0"/>
        </a:xfrm>
      </p:grpSpPr>
      <p:sp>
        <p:nvSpPr>
          <p:cNvPr id="558" name="Google Shape;558;g2491fe214c8_1_65"/>
          <p:cNvSpPr txBox="1"/>
          <p:nvPr/>
        </p:nvSpPr>
        <p:spPr>
          <a:xfrm>
            <a:off x="3627900" y="4526675"/>
            <a:ext cx="1888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1800"/>
              <a:t>Lassance today</a:t>
            </a:r>
            <a:endParaRPr sz="1800"/>
          </a:p>
        </p:txBody>
      </p:sp>
      <p:sp>
        <p:nvSpPr>
          <p:cNvPr id="559" name="Google Shape;559;g2491fe214c8_1_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pic>
        <p:nvPicPr>
          <p:cNvPr id="560" name="Google Shape;560;g2491fe214c8_1_65"/>
          <p:cNvPicPr preferRelativeResize="0"/>
          <p:nvPr/>
        </p:nvPicPr>
        <p:blipFill>
          <a:blip r:embed="rId3">
            <a:alphaModFix/>
          </a:blip>
          <a:stretch>
            <a:fillRect/>
          </a:stretch>
        </p:blipFill>
        <p:spPr>
          <a:xfrm>
            <a:off x="819225" y="304800"/>
            <a:ext cx="7505554" cy="4221874"/>
          </a:xfrm>
          <a:prstGeom prst="rect">
            <a:avLst/>
          </a:prstGeom>
          <a:noFill/>
          <a:ln cap="flat" cmpd="sng" w="9525">
            <a:solidFill>
              <a:srgbClr val="B07E42"/>
            </a:solidFill>
            <a:prstDash val="solid"/>
            <a:round/>
            <a:headEnd len="sm" w="sm" type="none"/>
            <a:tailEnd len="sm" w="sm" type="none"/>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78"/>
          <p:cNvSpPr txBox="1"/>
          <p:nvPr/>
        </p:nvSpPr>
        <p:spPr>
          <a:xfrm>
            <a:off x="240631" y="448091"/>
            <a:ext cx="8662800" cy="4109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rgbClr val="000000"/>
                </a:solidFill>
                <a:latin typeface="EB Garamond"/>
                <a:ea typeface="EB Garamond"/>
                <a:cs typeface="EB Garamond"/>
                <a:sym typeface="EB Garamond"/>
              </a:rPr>
              <a:t>[Think Question 1</a:t>
            </a:r>
            <a:r>
              <a:rPr b="1" lang="pt-BR" sz="1800">
                <a:latin typeface="EB Garamond"/>
                <a:ea typeface="EB Garamond"/>
                <a:cs typeface="EB Garamond"/>
                <a:sym typeface="EB Garamond"/>
              </a:rPr>
              <a:t>3</a:t>
            </a:r>
            <a:r>
              <a:rPr b="1" i="0" lang="pt-BR" sz="1800" u="none" cap="none" strike="noStrike">
                <a:solidFill>
                  <a:srgbClr val="000000"/>
                </a:solidFill>
                <a:latin typeface="EB Garamond"/>
                <a:ea typeface="EB Garamond"/>
                <a:cs typeface="EB Garamond"/>
                <a:sym typeface="EB Garamond"/>
              </a:rPr>
              <a:t>] </a:t>
            </a:r>
            <a:r>
              <a:rPr b="0" i="0" lang="pt-BR" sz="1800" u="none" cap="none" strike="noStrike">
                <a:solidFill>
                  <a:srgbClr val="000000"/>
                </a:solidFill>
                <a:latin typeface="EB Garamond"/>
                <a:ea typeface="EB Garamond"/>
                <a:cs typeface="EB Garamond"/>
                <a:sym typeface="EB Garamond"/>
              </a:rPr>
              <a:t>Discuss how the case of Carlos Chagas &amp; the Railroad Workers’ Disease illustrates various features about science and how it works:</a:t>
            </a:r>
            <a:endParaRPr b="0" i="0" sz="1800" u="none" cap="none" strike="noStrike">
              <a:solidFill>
                <a:srgbClr val="000000"/>
              </a:solidFill>
              <a:latin typeface="EB Garamond"/>
              <a:ea typeface="EB Garamond"/>
              <a:cs typeface="EB Garamond"/>
              <a:sym typeface="EB Garamond"/>
            </a:endParaRPr>
          </a:p>
          <a:p>
            <a:pPr indent="0" lvl="0" marL="0" marR="0" rtl="0" algn="just">
              <a:lnSpc>
                <a:spcPct val="115000"/>
              </a:lnSpc>
              <a:spcBef>
                <a:spcPts val="0"/>
              </a:spcBef>
              <a:spcAft>
                <a:spcPts val="0"/>
              </a:spcAft>
              <a:buClr>
                <a:srgbClr val="000000"/>
              </a:buClr>
              <a:buSzPts val="1800"/>
              <a:buFont typeface="Arial"/>
              <a:buNone/>
            </a:pPr>
            <a:br>
              <a:rPr b="0" i="0" lang="pt-BR" sz="1800" u="none" cap="none" strike="noStrike">
                <a:solidFill>
                  <a:srgbClr val="000000"/>
                </a:solidFill>
                <a:latin typeface="EB Garamond"/>
                <a:ea typeface="EB Garamond"/>
                <a:cs typeface="EB Garamond"/>
                <a:sym typeface="EB Garamond"/>
              </a:rPr>
            </a:br>
            <a:r>
              <a:rPr b="0" i="0" lang="pt-BR" sz="1800" u="none" cap="none" strike="noStrike">
                <a:solidFill>
                  <a:srgbClr val="000000"/>
                </a:solidFill>
                <a:latin typeface="EB Garamond"/>
                <a:ea typeface="EB Garamond"/>
                <a:cs typeface="EB Garamond"/>
                <a:sym typeface="EB Garamond"/>
              </a:rPr>
              <a:t>A. The role of political and economic factors in supporting scientific research  (THINK 1, 10, 11)</a:t>
            </a:r>
            <a:endParaRPr b="0" i="0" sz="1800" u="none" cap="none" strike="noStrike">
              <a:solidFill>
                <a:srgbClr val="000000"/>
              </a:solidFill>
              <a:latin typeface="EB Garamond"/>
              <a:ea typeface="EB Garamond"/>
              <a:cs typeface="EB Garamond"/>
              <a:sym typeface="EB Garamond"/>
            </a:endParaRPr>
          </a:p>
          <a:p>
            <a:pPr indent="0" lvl="0" marL="0" marR="0" rtl="0" algn="just">
              <a:lnSpc>
                <a:spcPct val="115000"/>
              </a:lnSpc>
              <a:spcBef>
                <a:spcPts val="0"/>
              </a:spcBef>
              <a:spcAft>
                <a:spcPts val="0"/>
              </a:spcAft>
              <a:buClr>
                <a:srgbClr val="000000"/>
              </a:buClr>
              <a:buSzPts val="1800"/>
              <a:buFont typeface="Arial"/>
              <a:buNone/>
            </a:pPr>
            <a:r>
              <a:rPr b="0" i="0" lang="pt-BR" sz="1800" u="none" cap="none" strike="noStrike">
                <a:solidFill>
                  <a:srgbClr val="000000"/>
                </a:solidFill>
                <a:latin typeface="EB Garamond"/>
                <a:ea typeface="EB Garamond"/>
                <a:cs typeface="EB Garamond"/>
                <a:sym typeface="EB Garamond"/>
              </a:rPr>
              <a:t>B. The role of personal background, motivations and skills  (THINK 3, 10)</a:t>
            </a:r>
            <a:endParaRPr b="0" i="0" sz="1800" u="none" cap="none" strike="noStrike">
              <a:solidFill>
                <a:srgbClr val="000000"/>
              </a:solidFill>
              <a:latin typeface="EB Garamond"/>
              <a:ea typeface="EB Garamond"/>
              <a:cs typeface="EB Garamond"/>
              <a:sym typeface="EB Garamond"/>
            </a:endParaRPr>
          </a:p>
          <a:p>
            <a:pPr indent="0" lvl="0" marL="0" marR="0" rtl="0" algn="just">
              <a:lnSpc>
                <a:spcPct val="115000"/>
              </a:lnSpc>
              <a:spcBef>
                <a:spcPts val="0"/>
              </a:spcBef>
              <a:spcAft>
                <a:spcPts val="0"/>
              </a:spcAft>
              <a:buClr>
                <a:srgbClr val="000000"/>
              </a:buClr>
              <a:buSzPts val="1800"/>
              <a:buFont typeface="Arial"/>
              <a:buNone/>
            </a:pPr>
            <a:r>
              <a:rPr b="0" i="0" lang="pt-BR" sz="1800" u="none" cap="none" strike="noStrike">
                <a:solidFill>
                  <a:srgbClr val="000000"/>
                </a:solidFill>
                <a:latin typeface="EB Garamond"/>
                <a:ea typeface="EB Garamond"/>
                <a:cs typeface="EB Garamond"/>
                <a:sym typeface="EB Garamond"/>
              </a:rPr>
              <a:t>C. The role of analogy (e.g., comparisons between disease</a:t>
            </a:r>
            <a:r>
              <a:rPr lang="pt-BR" sz="1800">
                <a:latin typeface="EB Garamond"/>
                <a:ea typeface="EB Garamond"/>
                <a:cs typeface="EB Garamond"/>
                <a:sym typeface="EB Garamond"/>
              </a:rPr>
              <a:t>s</a:t>
            </a:r>
            <a:r>
              <a:rPr b="0" i="0" lang="pt-BR" sz="1800" u="none" cap="none" strike="noStrike">
                <a:solidFill>
                  <a:srgbClr val="000000"/>
                </a:solidFill>
                <a:latin typeface="EB Garamond"/>
                <a:ea typeface="EB Garamond"/>
                <a:cs typeface="EB Garamond"/>
                <a:sym typeface="EB Garamond"/>
              </a:rPr>
              <a:t>)  (THINK 2, 4, 8, 9, 10)</a:t>
            </a:r>
            <a:endParaRPr b="0" i="0" sz="1800" u="none" cap="none" strike="noStrike">
              <a:solidFill>
                <a:srgbClr val="000000"/>
              </a:solidFill>
              <a:latin typeface="EB Garamond"/>
              <a:ea typeface="EB Garamond"/>
              <a:cs typeface="EB Garamond"/>
              <a:sym typeface="EB Garamond"/>
            </a:endParaRPr>
          </a:p>
          <a:p>
            <a:pPr indent="0" lvl="0" marL="0" marR="0" rtl="0" algn="just">
              <a:lnSpc>
                <a:spcPct val="115000"/>
              </a:lnSpc>
              <a:spcBef>
                <a:spcPts val="0"/>
              </a:spcBef>
              <a:spcAft>
                <a:spcPts val="0"/>
              </a:spcAft>
              <a:buClr>
                <a:srgbClr val="000000"/>
              </a:buClr>
              <a:buSzPts val="1800"/>
              <a:buFont typeface="Arial"/>
              <a:buNone/>
            </a:pPr>
            <a:r>
              <a:rPr b="0" i="0" lang="pt-BR" sz="1800" u="none" cap="none" strike="noStrike">
                <a:solidFill>
                  <a:srgbClr val="000000"/>
                </a:solidFill>
                <a:latin typeface="EB Garamond"/>
                <a:ea typeface="EB Garamond"/>
                <a:cs typeface="EB Garamond"/>
                <a:sym typeface="EB Garamond"/>
              </a:rPr>
              <a:t>D. The role of local or anecdotal knowledge versus systematic investigation  (THINK 3)</a:t>
            </a:r>
            <a:endParaRPr b="0" i="0" sz="1800" u="none" cap="none" strike="noStrike">
              <a:solidFill>
                <a:srgbClr val="000000"/>
              </a:solidFill>
              <a:latin typeface="EB Garamond"/>
              <a:ea typeface="EB Garamond"/>
              <a:cs typeface="EB Garamond"/>
              <a:sym typeface="EB Garamond"/>
            </a:endParaRPr>
          </a:p>
          <a:p>
            <a:pPr indent="0" lvl="0" marL="0" marR="0" rtl="0" algn="just">
              <a:lnSpc>
                <a:spcPct val="115000"/>
              </a:lnSpc>
              <a:spcBef>
                <a:spcPts val="0"/>
              </a:spcBef>
              <a:spcAft>
                <a:spcPts val="0"/>
              </a:spcAft>
              <a:buClr>
                <a:srgbClr val="000000"/>
              </a:buClr>
              <a:buSzPts val="1800"/>
              <a:buFont typeface="Arial"/>
              <a:buNone/>
            </a:pPr>
            <a:r>
              <a:rPr b="0" i="0" lang="pt-BR" sz="1800" u="none" cap="none" strike="noStrike">
                <a:solidFill>
                  <a:srgbClr val="000000"/>
                </a:solidFill>
                <a:latin typeface="EB Garamond"/>
                <a:ea typeface="EB Garamond"/>
                <a:cs typeface="EB Garamond"/>
                <a:sym typeface="EB Garamond"/>
              </a:rPr>
              <a:t>E. The role of chance or contingency  (THINK 3, 7, 8, 10)</a:t>
            </a:r>
            <a:endParaRPr b="0" i="0" sz="1800" u="none" cap="none" strike="noStrike">
              <a:solidFill>
                <a:srgbClr val="000000"/>
              </a:solidFill>
              <a:latin typeface="EB Garamond"/>
              <a:ea typeface="EB Garamond"/>
              <a:cs typeface="EB Garamond"/>
              <a:sym typeface="EB Garamond"/>
            </a:endParaRPr>
          </a:p>
          <a:p>
            <a:pPr indent="0" lvl="0" marL="0" marR="0" rtl="0" algn="just">
              <a:lnSpc>
                <a:spcPct val="115000"/>
              </a:lnSpc>
              <a:spcBef>
                <a:spcPts val="0"/>
              </a:spcBef>
              <a:spcAft>
                <a:spcPts val="0"/>
              </a:spcAft>
              <a:buClr>
                <a:srgbClr val="000000"/>
              </a:buClr>
              <a:buSzPts val="1800"/>
              <a:buFont typeface="Arial"/>
              <a:buNone/>
            </a:pPr>
            <a:r>
              <a:rPr lang="pt-BR" sz="1800">
                <a:latin typeface="EB Garamond"/>
                <a:ea typeface="EB Garamond"/>
                <a:cs typeface="EB Garamond"/>
                <a:sym typeface="EB Garamond"/>
              </a:rPr>
              <a:t>F</a:t>
            </a:r>
            <a:r>
              <a:rPr b="0" i="0" lang="pt-BR" sz="1800" u="none" cap="none" strike="noStrike">
                <a:solidFill>
                  <a:srgbClr val="000000"/>
                </a:solidFill>
                <a:latin typeface="EB Garamond"/>
                <a:ea typeface="EB Garamond"/>
                <a:cs typeface="EB Garamond"/>
                <a:sym typeface="EB Garamond"/>
              </a:rPr>
              <a:t>. The role of patience and persistence   (THINK 6, 7, 10)</a:t>
            </a:r>
            <a:endParaRPr b="0" i="0" sz="1800" u="none" cap="none" strike="noStrike">
              <a:solidFill>
                <a:srgbClr val="000000"/>
              </a:solidFill>
              <a:latin typeface="EB Garamond"/>
              <a:ea typeface="EB Garamond"/>
              <a:cs typeface="EB Garamond"/>
              <a:sym typeface="EB Garamond"/>
            </a:endParaRPr>
          </a:p>
          <a:p>
            <a:pPr indent="0" lvl="0" marL="0" marR="0" rtl="0" algn="just">
              <a:lnSpc>
                <a:spcPct val="115000"/>
              </a:lnSpc>
              <a:spcBef>
                <a:spcPts val="0"/>
              </a:spcBef>
              <a:spcAft>
                <a:spcPts val="0"/>
              </a:spcAft>
              <a:buClr>
                <a:srgbClr val="000000"/>
              </a:buClr>
              <a:buSzPts val="1800"/>
              <a:buFont typeface="Arial"/>
              <a:buNone/>
            </a:pPr>
            <a:r>
              <a:rPr lang="pt-BR" sz="1800">
                <a:latin typeface="EB Garamond"/>
                <a:ea typeface="EB Garamond"/>
                <a:cs typeface="EB Garamond"/>
                <a:sym typeface="EB Garamond"/>
              </a:rPr>
              <a:t>G</a:t>
            </a:r>
            <a:r>
              <a:rPr b="0" i="0" lang="pt-BR" sz="1800" u="none" cap="none" strike="noStrike">
                <a:solidFill>
                  <a:srgbClr val="000000"/>
                </a:solidFill>
                <a:latin typeface="EB Garamond"/>
                <a:ea typeface="EB Garamond"/>
                <a:cs typeface="EB Garamond"/>
                <a:sym typeface="EB Garamond"/>
              </a:rPr>
              <a:t>. The role of collaboration   (THINK </a:t>
            </a:r>
            <a:r>
              <a:rPr b="0" i="0" lang="pt-BR" sz="1800" u="none" cap="none" strike="noStrike">
                <a:solidFill>
                  <a:srgbClr val="000000"/>
                </a:solidFill>
                <a:latin typeface="EB Garamond"/>
                <a:ea typeface="EB Garamond"/>
                <a:cs typeface="EB Garamond"/>
                <a:sym typeface="EB Garamond"/>
              </a:rPr>
              <a:t>8, </a:t>
            </a:r>
            <a:r>
              <a:rPr b="0" i="0" lang="pt-BR" sz="1800" u="none" cap="none" strike="noStrike">
                <a:solidFill>
                  <a:srgbClr val="000000"/>
                </a:solidFill>
                <a:latin typeface="EB Garamond"/>
                <a:ea typeface="EB Garamond"/>
                <a:cs typeface="EB Garamond"/>
                <a:sym typeface="EB Garamond"/>
              </a:rPr>
              <a:t>10, 12)</a:t>
            </a:r>
            <a:endParaRPr b="0" i="0" sz="1800" u="none" cap="none" strike="noStrike">
              <a:solidFill>
                <a:srgbClr val="000000"/>
              </a:solidFill>
              <a:latin typeface="EB Garamond"/>
              <a:ea typeface="EB Garamond"/>
              <a:cs typeface="EB Garamond"/>
              <a:sym typeface="EB Garamond"/>
            </a:endParaRPr>
          </a:p>
          <a:p>
            <a:pPr indent="0" lvl="0" marL="0" marR="0" rtl="0" algn="just">
              <a:lnSpc>
                <a:spcPct val="115000"/>
              </a:lnSpc>
              <a:spcBef>
                <a:spcPts val="0"/>
              </a:spcBef>
              <a:spcAft>
                <a:spcPts val="0"/>
              </a:spcAft>
              <a:buClr>
                <a:srgbClr val="000000"/>
              </a:buClr>
              <a:buSzPts val="1800"/>
              <a:buFont typeface="Arial"/>
              <a:buNone/>
            </a:pPr>
            <a:r>
              <a:rPr lang="pt-BR" sz="1800">
                <a:latin typeface="EB Garamond"/>
                <a:ea typeface="EB Garamond"/>
                <a:cs typeface="EB Garamond"/>
                <a:sym typeface="EB Garamond"/>
              </a:rPr>
              <a:t>H</a:t>
            </a:r>
            <a:r>
              <a:rPr b="0" i="0" lang="pt-BR" sz="1800" u="none" cap="none" strike="noStrike">
                <a:solidFill>
                  <a:srgbClr val="000000"/>
                </a:solidFill>
                <a:latin typeface="EB Garamond"/>
                <a:ea typeface="EB Garamond"/>
                <a:cs typeface="EB Garamond"/>
                <a:sym typeface="EB Garamond"/>
              </a:rPr>
              <a:t>. The relationship between laboratory studies and field studies  (THINK 2, 4, 5, 6, 8, 9, 10)</a:t>
            </a:r>
            <a:endParaRPr b="0" i="0" sz="1800" u="none" cap="none" strike="noStrike">
              <a:solidFill>
                <a:srgbClr val="000000"/>
              </a:solidFill>
              <a:latin typeface="EB Garamond"/>
              <a:ea typeface="EB Garamond"/>
              <a:cs typeface="EB Garamond"/>
              <a:sym typeface="EB Garamond"/>
            </a:endParaRPr>
          </a:p>
          <a:p>
            <a:pPr indent="0" lvl="0" marL="0" marR="0" rtl="0" algn="just">
              <a:lnSpc>
                <a:spcPct val="115000"/>
              </a:lnSpc>
              <a:spcBef>
                <a:spcPts val="0"/>
              </a:spcBef>
              <a:spcAft>
                <a:spcPts val="0"/>
              </a:spcAft>
              <a:buClr>
                <a:srgbClr val="000000"/>
              </a:buClr>
              <a:buSzPts val="1800"/>
              <a:buFont typeface="Arial"/>
              <a:buNone/>
            </a:pPr>
            <a:r>
              <a:rPr lang="pt-BR" sz="1800">
                <a:latin typeface="EB Garamond"/>
                <a:ea typeface="EB Garamond"/>
                <a:cs typeface="EB Garamond"/>
                <a:sym typeface="EB Garamond"/>
              </a:rPr>
              <a:t>I</a:t>
            </a:r>
            <a:r>
              <a:rPr b="0" i="0" lang="pt-BR" sz="1800" u="none" cap="none" strike="noStrike">
                <a:solidFill>
                  <a:srgbClr val="000000"/>
                </a:solidFill>
                <a:latin typeface="EB Garamond"/>
                <a:ea typeface="EB Garamond"/>
                <a:cs typeface="EB Garamond"/>
                <a:sym typeface="EB Garamond"/>
              </a:rPr>
              <a:t>. The application of research knowledge to public health  (THINK 11)</a:t>
            </a:r>
            <a:endParaRPr b="0" i="0" sz="1800" u="none" cap="none" strike="noStrike">
              <a:solidFill>
                <a:srgbClr val="000000"/>
              </a:solidFill>
              <a:latin typeface="EB Garamond"/>
              <a:ea typeface="EB Garamond"/>
              <a:cs typeface="EB Garamond"/>
              <a:sym typeface="EB Garamond"/>
            </a:endParaRPr>
          </a:p>
          <a:p>
            <a:pPr indent="0" lvl="0" marL="0" marR="0" rtl="0" algn="just">
              <a:lnSpc>
                <a:spcPct val="115000"/>
              </a:lnSpc>
              <a:spcBef>
                <a:spcPts val="0"/>
              </a:spcBef>
              <a:spcAft>
                <a:spcPts val="0"/>
              </a:spcAft>
              <a:buClr>
                <a:srgbClr val="000000"/>
              </a:buClr>
              <a:buSzPts val="1800"/>
              <a:buFont typeface="Arial"/>
              <a:buNone/>
            </a:pPr>
            <a:r>
              <a:rPr lang="pt-BR" sz="1800">
                <a:latin typeface="EB Garamond"/>
                <a:ea typeface="EB Garamond"/>
                <a:cs typeface="EB Garamond"/>
                <a:sym typeface="EB Garamond"/>
              </a:rPr>
              <a:t>J</a:t>
            </a:r>
            <a:r>
              <a:rPr b="0" i="0" lang="pt-BR" sz="1800" u="none" cap="none" strike="noStrike">
                <a:solidFill>
                  <a:srgbClr val="000000"/>
                </a:solidFill>
                <a:latin typeface="EB Garamond"/>
                <a:ea typeface="EB Garamond"/>
                <a:cs typeface="EB Garamond"/>
                <a:sym typeface="EB Garamond"/>
              </a:rPr>
              <a:t>. Incentives and rewards  (THINK 12)</a:t>
            </a:r>
            <a:endParaRPr b="0" i="0" sz="1800" u="none" cap="none" strike="noStrike">
              <a:solidFill>
                <a:srgbClr val="000000"/>
              </a:solidFill>
              <a:latin typeface="EB Garamond"/>
              <a:ea typeface="EB Garamond"/>
              <a:cs typeface="EB Garamond"/>
              <a:sym typeface="EB Garamond"/>
            </a:endParaRPr>
          </a:p>
        </p:txBody>
      </p:sp>
      <p:sp>
        <p:nvSpPr>
          <p:cNvPr id="566" name="Google Shape;566;p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E8E7B"/>
        </a:solidFill>
      </p:bgPr>
    </p:bg>
    <p:spTree>
      <p:nvGrpSpPr>
        <p:cNvPr id="99" name="Shape 99"/>
        <p:cNvGrpSpPr/>
        <p:nvPr/>
      </p:nvGrpSpPr>
      <p:grpSpPr>
        <a:xfrm>
          <a:off x="0" y="0"/>
          <a:ext cx="0" cy="0"/>
          <a:chOff x="0" y="0"/>
          <a:chExt cx="0" cy="0"/>
        </a:xfrm>
      </p:grpSpPr>
      <p:pic>
        <p:nvPicPr>
          <p:cNvPr descr="http://www.scielo.br/img/revistas/hcsm/v15n3/09f3.jpg" id="100" name="Google Shape;100;g2491fe214c8_0_7"/>
          <p:cNvPicPr preferRelativeResize="0"/>
          <p:nvPr/>
        </p:nvPicPr>
        <p:blipFill rotWithShape="1">
          <a:blip r:embed="rId3">
            <a:alphaModFix/>
          </a:blip>
          <a:srcRect b="0" l="0" r="0" t="0"/>
          <a:stretch/>
        </p:blipFill>
        <p:spPr>
          <a:xfrm>
            <a:off x="318126" y="441825"/>
            <a:ext cx="2744625" cy="3969900"/>
          </a:xfrm>
          <a:prstGeom prst="rect">
            <a:avLst/>
          </a:prstGeom>
          <a:noFill/>
          <a:ln cap="flat" cmpd="sng" w="19050">
            <a:solidFill>
              <a:srgbClr val="B07E42"/>
            </a:solidFill>
            <a:prstDash val="solid"/>
            <a:round/>
            <a:headEnd len="sm" w="sm" type="none"/>
            <a:tailEnd len="sm" w="sm" type="none"/>
          </a:ln>
        </p:spPr>
      </p:pic>
      <p:sp>
        <p:nvSpPr>
          <p:cNvPr id="101" name="Google Shape;101;g2491fe214c8_0_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pic>
        <p:nvPicPr>
          <p:cNvPr id="102" name="Google Shape;102;g2491fe214c8_0_7"/>
          <p:cNvPicPr preferRelativeResize="0"/>
          <p:nvPr/>
        </p:nvPicPr>
        <p:blipFill>
          <a:blip r:embed="rId4">
            <a:alphaModFix/>
          </a:blip>
          <a:stretch>
            <a:fillRect/>
          </a:stretch>
        </p:blipFill>
        <p:spPr>
          <a:xfrm>
            <a:off x="3164275" y="441825"/>
            <a:ext cx="5956306" cy="3969901"/>
          </a:xfrm>
          <a:prstGeom prst="rect">
            <a:avLst/>
          </a:prstGeom>
          <a:noFill/>
          <a:ln cap="flat" cmpd="sng" w="9525">
            <a:solidFill>
              <a:srgbClr val="B07E4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6"/>
          <p:cNvPicPr preferRelativeResize="0"/>
          <p:nvPr/>
        </p:nvPicPr>
        <p:blipFill rotWithShape="1">
          <a:blip r:embed="rId3">
            <a:alphaModFix/>
          </a:blip>
          <a:srcRect b="0" l="0" r="0" t="0"/>
          <a:stretch/>
        </p:blipFill>
        <p:spPr>
          <a:xfrm>
            <a:off x="374021" y="738162"/>
            <a:ext cx="4426579" cy="2776182"/>
          </a:xfrm>
          <a:prstGeom prst="rect">
            <a:avLst/>
          </a:prstGeom>
          <a:noFill/>
          <a:ln cap="flat" cmpd="sng" w="9525">
            <a:solidFill>
              <a:srgbClr val="B07E42"/>
            </a:solidFill>
            <a:prstDash val="solid"/>
            <a:round/>
            <a:headEnd len="sm" w="sm" type="none"/>
            <a:tailEnd len="sm" w="sm" type="none"/>
          </a:ln>
        </p:spPr>
      </p:pic>
      <p:pic>
        <p:nvPicPr>
          <p:cNvPr id="108" name="Google Shape;108;p6"/>
          <p:cNvPicPr preferRelativeResize="0"/>
          <p:nvPr/>
        </p:nvPicPr>
        <p:blipFill rotWithShape="1">
          <a:blip r:embed="rId4">
            <a:alphaModFix/>
          </a:blip>
          <a:srcRect b="3851" l="4256" r="1996" t="2900"/>
          <a:stretch/>
        </p:blipFill>
        <p:spPr>
          <a:xfrm>
            <a:off x="5279000" y="2657325"/>
            <a:ext cx="3000676" cy="2310672"/>
          </a:xfrm>
          <a:prstGeom prst="rect">
            <a:avLst/>
          </a:prstGeom>
          <a:noFill/>
          <a:ln cap="flat" cmpd="sng" w="9525">
            <a:solidFill>
              <a:srgbClr val="B07E42"/>
            </a:solidFill>
            <a:prstDash val="solid"/>
            <a:round/>
            <a:headEnd len="sm" w="sm" type="none"/>
            <a:tailEnd len="sm" w="sm" type="none"/>
          </a:ln>
        </p:spPr>
      </p:pic>
      <p:pic>
        <p:nvPicPr>
          <p:cNvPr id="109" name="Google Shape;109;p6"/>
          <p:cNvPicPr preferRelativeResize="0"/>
          <p:nvPr/>
        </p:nvPicPr>
        <p:blipFill rotWithShape="1">
          <a:blip r:embed="rId5">
            <a:alphaModFix/>
          </a:blip>
          <a:srcRect b="0" l="0" r="0" t="0"/>
          <a:stretch/>
        </p:blipFill>
        <p:spPr>
          <a:xfrm>
            <a:off x="5279008" y="160625"/>
            <a:ext cx="3000668" cy="2411125"/>
          </a:xfrm>
          <a:prstGeom prst="rect">
            <a:avLst/>
          </a:prstGeom>
          <a:noFill/>
          <a:ln cap="flat" cmpd="sng" w="9525">
            <a:solidFill>
              <a:srgbClr val="75542C"/>
            </a:solidFill>
            <a:prstDash val="solid"/>
            <a:round/>
            <a:headEnd len="sm" w="sm" type="none"/>
            <a:tailEnd len="sm" w="sm" type="none"/>
          </a:ln>
        </p:spPr>
      </p:pic>
      <p:sp>
        <p:nvSpPr>
          <p:cNvPr id="110" name="Google Shape;110;p6"/>
          <p:cNvSpPr txBox="1"/>
          <p:nvPr/>
        </p:nvSpPr>
        <p:spPr>
          <a:xfrm>
            <a:off x="282575" y="3576875"/>
            <a:ext cx="312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a:latin typeface="Open Sans"/>
                <a:ea typeface="Open Sans"/>
                <a:cs typeface="Open Sans"/>
                <a:sym typeface="Open Sans"/>
              </a:rPr>
              <a:t>Hydroelectric project, São Paulo</a:t>
            </a:r>
            <a:endParaRPr>
              <a:latin typeface="Open Sans"/>
              <a:ea typeface="Open Sans"/>
              <a:cs typeface="Open Sans"/>
              <a:sym typeface="Open Sans"/>
            </a:endParaRPr>
          </a:p>
        </p:txBody>
      </p:sp>
      <p:sp>
        <p:nvSpPr>
          <p:cNvPr id="111" name="Google Shape;11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04"/>
          <p:cNvSpPr txBox="1"/>
          <p:nvPr>
            <p:ph idx="1" type="body"/>
          </p:nvPr>
        </p:nvSpPr>
        <p:spPr>
          <a:xfrm>
            <a:off x="311700" y="987574"/>
            <a:ext cx="8520600" cy="3354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b="0" i="0" lang="pt-BR" sz="3600" u="none" strike="noStrike">
                <a:solidFill>
                  <a:srgbClr val="000000"/>
                </a:solidFill>
                <a:latin typeface="EB Garamond"/>
                <a:ea typeface="EB Garamond"/>
                <a:cs typeface="EB Garamond"/>
                <a:sym typeface="EB Garamond"/>
              </a:rPr>
              <a:t>[</a:t>
            </a:r>
            <a:r>
              <a:rPr b="1" i="0" lang="pt-BR" sz="3600" u="none" strike="noStrike">
                <a:solidFill>
                  <a:srgbClr val="000000"/>
                </a:solidFill>
                <a:latin typeface="EB Garamond"/>
                <a:ea typeface="EB Garamond"/>
                <a:cs typeface="EB Garamond"/>
                <a:sym typeface="EB Garamond"/>
              </a:rPr>
              <a:t>Think Question 1</a:t>
            </a:r>
            <a:r>
              <a:rPr b="0" i="0" lang="pt-BR" sz="3600" u="none" strike="noStrike">
                <a:solidFill>
                  <a:srgbClr val="000000"/>
                </a:solidFill>
                <a:latin typeface="EB Garamond"/>
                <a:ea typeface="EB Garamond"/>
                <a:cs typeface="EB Garamond"/>
                <a:sym typeface="EB Garamond"/>
              </a:rPr>
              <a:t>] As president of the railroad, what would be your response regarding the workers? What are your concerns, and what actions are available to you?</a:t>
            </a:r>
            <a:endParaRPr sz="3600"/>
          </a:p>
        </p:txBody>
      </p:sp>
      <p:sp>
        <p:nvSpPr>
          <p:cNvPr id="117" name="Google Shape;117;p10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g2491fe214c8_1_2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pt-BR"/>
              <a:t>‹#›</a:t>
            </a:fld>
            <a:endParaRPr/>
          </a:p>
        </p:txBody>
      </p:sp>
      <p:pic>
        <p:nvPicPr>
          <p:cNvPr id="123" name="Google Shape;123;g2491fe214c8_1_223"/>
          <p:cNvPicPr preferRelativeResize="0"/>
          <p:nvPr/>
        </p:nvPicPr>
        <p:blipFill rotWithShape="1">
          <a:blip r:embed="rId3">
            <a:alphaModFix/>
          </a:blip>
          <a:srcRect b="0" l="43257" r="34420" t="27172"/>
          <a:stretch/>
        </p:blipFill>
        <p:spPr>
          <a:xfrm>
            <a:off x="322225" y="123000"/>
            <a:ext cx="2044150" cy="4070550"/>
          </a:xfrm>
          <a:prstGeom prst="rect">
            <a:avLst/>
          </a:prstGeom>
          <a:noFill/>
          <a:ln cap="flat" cmpd="sng" w="19050">
            <a:solidFill>
              <a:srgbClr val="B07E42"/>
            </a:solidFill>
            <a:prstDash val="solid"/>
            <a:round/>
            <a:headEnd len="sm" w="sm" type="none"/>
            <a:tailEnd len="sm" w="sm" type="none"/>
          </a:ln>
        </p:spPr>
      </p:pic>
      <p:pic>
        <p:nvPicPr>
          <p:cNvPr id="124" name="Google Shape;124;g2491fe214c8_1_223"/>
          <p:cNvPicPr preferRelativeResize="0"/>
          <p:nvPr/>
        </p:nvPicPr>
        <p:blipFill rotWithShape="1">
          <a:blip r:embed="rId4">
            <a:alphaModFix/>
          </a:blip>
          <a:srcRect b="0" l="0" r="0" t="0"/>
          <a:stretch/>
        </p:blipFill>
        <p:spPr>
          <a:xfrm>
            <a:off x="3535622" y="115203"/>
            <a:ext cx="5400675" cy="4581525"/>
          </a:xfrm>
          <a:prstGeom prst="rect">
            <a:avLst/>
          </a:prstGeom>
          <a:noFill/>
          <a:ln cap="flat" cmpd="sng" w="9525">
            <a:solidFill>
              <a:srgbClr val="B07E42"/>
            </a:solidFill>
            <a:prstDash val="solid"/>
            <a:round/>
            <a:headEnd len="sm" w="sm" type="none"/>
            <a:tailEnd len="sm" w="sm" type="none"/>
          </a:ln>
        </p:spPr>
      </p:pic>
      <p:pic>
        <p:nvPicPr>
          <p:cNvPr id="125" name="Google Shape;125;g2491fe214c8_1_223"/>
          <p:cNvPicPr preferRelativeResize="0"/>
          <p:nvPr/>
        </p:nvPicPr>
        <p:blipFill>
          <a:blip r:embed="rId5">
            <a:alphaModFix/>
          </a:blip>
          <a:stretch>
            <a:fillRect/>
          </a:stretch>
        </p:blipFill>
        <p:spPr>
          <a:xfrm>
            <a:off x="2630575" y="3183000"/>
            <a:ext cx="2151850" cy="1752775"/>
          </a:xfrm>
          <a:prstGeom prst="rect">
            <a:avLst/>
          </a:prstGeom>
          <a:noFill/>
          <a:ln cap="flat" cmpd="sng" w="9525">
            <a:solidFill>
              <a:srgbClr val="B07E42"/>
            </a:solidFill>
            <a:prstDash val="solid"/>
            <a:round/>
            <a:headEnd len="sm" w="sm" type="none"/>
            <a:tailEnd len="sm" w="sm" type="none"/>
          </a:ln>
        </p:spPr>
      </p:pic>
      <p:sp>
        <p:nvSpPr>
          <p:cNvPr id="126" name="Google Shape;126;g2491fe214c8_1_223"/>
          <p:cNvSpPr txBox="1"/>
          <p:nvPr/>
        </p:nvSpPr>
        <p:spPr>
          <a:xfrm>
            <a:off x="307000" y="4130875"/>
            <a:ext cx="2011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a:latin typeface="Times New Roman"/>
                <a:ea typeface="Times New Roman"/>
                <a:cs typeface="Times New Roman"/>
                <a:sym typeface="Times New Roman"/>
              </a:rPr>
              <a:t>Cornélio Homem </a:t>
            </a:r>
            <a:endParaRPr>
              <a:latin typeface="Times New Roman"/>
              <a:ea typeface="Times New Roman"/>
              <a:cs typeface="Times New Roman"/>
              <a:sym typeface="Times New Roman"/>
            </a:endParaRPr>
          </a:p>
          <a:p>
            <a:pPr indent="0" lvl="0" marL="0" rtl="0" algn="l">
              <a:spcBef>
                <a:spcPts val="0"/>
              </a:spcBef>
              <a:spcAft>
                <a:spcPts val="0"/>
              </a:spcAft>
              <a:buNone/>
            </a:pPr>
            <a:r>
              <a:rPr lang="pt-BR">
                <a:latin typeface="Times New Roman"/>
                <a:ea typeface="Times New Roman"/>
                <a:cs typeface="Times New Roman"/>
                <a:sym typeface="Times New Roman"/>
              </a:rPr>
              <a:t>Cantarino Motta, Chief Engineer, Lassance</a:t>
            </a:r>
            <a:endParaRPr>
              <a:latin typeface="Times New Roman"/>
              <a:ea typeface="Times New Roman"/>
              <a:cs typeface="Times New Roman"/>
              <a:sym typeface="Times New Roman"/>
            </a:endParaRPr>
          </a:p>
        </p:txBody>
      </p:sp>
      <p:cxnSp>
        <p:nvCxnSpPr>
          <p:cNvPr id="127" name="Google Shape;127;g2491fe214c8_1_223"/>
          <p:cNvCxnSpPr/>
          <p:nvPr/>
        </p:nvCxnSpPr>
        <p:spPr>
          <a:xfrm>
            <a:off x="3885775" y="4059400"/>
            <a:ext cx="496200" cy="0"/>
          </a:xfrm>
          <a:prstGeom prst="straightConnector1">
            <a:avLst/>
          </a:prstGeom>
          <a:noFill/>
          <a:ln cap="flat" cmpd="sng" w="9525">
            <a:solidFill>
              <a:schemeClr val="dk2"/>
            </a:solidFill>
            <a:prstDash val="solid"/>
            <a:round/>
            <a:headEnd len="med" w="med" type="none"/>
            <a:tailEnd len="med" w="med" type="none"/>
          </a:ln>
        </p:spPr>
      </p:cxnSp>
      <p:cxnSp>
        <p:nvCxnSpPr>
          <p:cNvPr id="128" name="Google Shape;128;g2491fe214c8_1_223"/>
          <p:cNvCxnSpPr/>
          <p:nvPr/>
        </p:nvCxnSpPr>
        <p:spPr>
          <a:xfrm>
            <a:off x="4379100" y="4070425"/>
            <a:ext cx="6300" cy="405000"/>
          </a:xfrm>
          <a:prstGeom prst="straightConnector1">
            <a:avLst/>
          </a:prstGeom>
          <a:noFill/>
          <a:ln cap="flat" cmpd="sng" w="9525">
            <a:solidFill>
              <a:schemeClr val="dk2"/>
            </a:solidFill>
            <a:prstDash val="solid"/>
            <a:round/>
            <a:headEnd len="med" w="med" type="none"/>
            <a:tailEnd len="med" w="med" type="none"/>
          </a:ln>
        </p:spPr>
      </p:cxnSp>
      <p:cxnSp>
        <p:nvCxnSpPr>
          <p:cNvPr id="129" name="Google Shape;129;g2491fe214c8_1_223"/>
          <p:cNvCxnSpPr/>
          <p:nvPr/>
        </p:nvCxnSpPr>
        <p:spPr>
          <a:xfrm rot="10800000">
            <a:off x="3928875" y="4475550"/>
            <a:ext cx="469500" cy="0"/>
          </a:xfrm>
          <a:prstGeom prst="straightConnector1">
            <a:avLst/>
          </a:prstGeom>
          <a:noFill/>
          <a:ln cap="flat" cmpd="sng" w="9525">
            <a:solidFill>
              <a:schemeClr val="dk2"/>
            </a:solidFill>
            <a:prstDash val="solid"/>
            <a:round/>
            <a:headEnd len="med" w="med" type="none"/>
            <a:tailEnd len="med" w="med" type="none"/>
          </a:ln>
        </p:spPr>
      </p:cxnSp>
      <p:cxnSp>
        <p:nvCxnSpPr>
          <p:cNvPr id="130" name="Google Shape;130;g2491fe214c8_1_223"/>
          <p:cNvCxnSpPr/>
          <p:nvPr/>
        </p:nvCxnSpPr>
        <p:spPr>
          <a:xfrm>
            <a:off x="3916100" y="4064000"/>
            <a:ext cx="0" cy="4179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Thiago</dc:creator>
</cp:coreProperties>
</file>